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2" r:id="rId2"/>
    <p:sldId id="344" r:id="rId3"/>
    <p:sldId id="345" r:id="rId4"/>
    <p:sldId id="333" r:id="rId5"/>
    <p:sldId id="337" r:id="rId6"/>
    <p:sldId id="347" r:id="rId7"/>
    <p:sldId id="338" r:id="rId8"/>
    <p:sldId id="353" r:id="rId9"/>
    <p:sldId id="339" r:id="rId10"/>
    <p:sldId id="346" r:id="rId11"/>
    <p:sldId id="331" r:id="rId12"/>
    <p:sldId id="325" r:id="rId13"/>
  </p:sldIdLst>
  <p:sldSz cx="9144000" cy="6858000" type="screen4x3"/>
  <p:notesSz cx="6858000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0F6F2F"/>
    <a:srgbClr val="133913"/>
    <a:srgbClr val="007E39"/>
    <a:srgbClr val="3A3E69"/>
    <a:srgbClr val="005C2A"/>
    <a:srgbClr val="525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65496" autoAdjust="0"/>
  </p:normalViewPr>
  <p:slideViewPr>
    <p:cSldViewPr>
      <p:cViewPr varScale="1">
        <p:scale>
          <a:sx n="75" d="100"/>
          <a:sy n="75" d="100"/>
        </p:scale>
        <p:origin x="26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D4C3D-578F-46D1-AC7C-8C8BD3765710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C700A-A327-446D-B3B2-C2C369C19B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92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93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3908" y="0"/>
            <a:ext cx="2972492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D8C158E-D297-46F5-BD63-F5339B0BA082}" type="datetimeFigureOut">
              <a:rPr lang="pl-PL"/>
              <a:pPr>
                <a:defRPr/>
              </a:pPr>
              <a:t>10.11.2020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961" y="4714440"/>
            <a:ext cx="5486079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879"/>
            <a:ext cx="2972493" cy="496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3908" y="9428879"/>
            <a:ext cx="2972492" cy="49617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E88D83-28DA-4713-9934-200EB2AB8C5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255894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98245B-A6A7-498A-A9F8-498543561643}" type="slidenum">
              <a:rPr lang="pl-PL" altLang="pl-PL"/>
              <a:pPr eaLnBrk="1" hangingPunct="1"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614382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7334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68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98245B-A6A7-498A-A9F8-498543561643}" type="slidenum">
              <a:rPr lang="pl-PL" altLang="pl-PL"/>
              <a:pPr eaLnBrk="1" hangingPunct="1"/>
              <a:t>12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4299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68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ymbol zastępczy notatek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pl-PL" altLang="pl-PL" sz="1100" b="1" dirty="0">
              <a:latin typeface="+mj-lt"/>
            </a:endParaRPr>
          </a:p>
        </p:txBody>
      </p:sp>
      <p:sp>
        <p:nvSpPr>
          <p:cNvPr id="368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BE23E-EE9D-4343-8526-847B82862B77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154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ymbol zastępczy notatek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pl-PL" altLang="pl-PL" sz="1100" b="1" dirty="0">
              <a:latin typeface="+mj-lt"/>
            </a:endParaRPr>
          </a:p>
        </p:txBody>
      </p:sp>
      <p:sp>
        <p:nvSpPr>
          <p:cNvPr id="368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BE23E-EE9D-4343-8526-847B82862B77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93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159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667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515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143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797003-16D6-4D80-90A6-150506602553}" type="slidenum">
              <a:rPr lang="pl-PL" altLang="pl-PL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15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FEAE3-64BC-4CA0-A3AC-603851375EE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5647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5ECF0-8781-4B6D-B9FA-75166DDAEA6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673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D5496-650B-4010-82A8-8D8403AEBD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95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38763-23F6-4551-9A9F-00AB23240A8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7609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F92BB-AA8F-4F83-B27F-2966C4EF70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8944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19C72-84F0-433F-BC48-FFEFE249FF8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371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6B68B-570A-4F60-85E4-3F0EA80BF3C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8866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62551-7BB2-44DE-ADB3-F02E0A7A900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8976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B83BC-1865-42BA-86A1-D5D4800B8E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274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DCFF9-A171-4B5D-8020-913EE50CA4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756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EEA72-3116-47BA-8EE3-741164DDFE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903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347828-0F60-4841-9769-15025AD2721F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lsi2020@rpo.lubuskie.pl" TargetMode="External"/><Relationship Id="rId3" Type="http://schemas.openxmlformats.org/officeDocument/2006/relationships/image" Target="../media/image1.jpg"/><Relationship Id="rId7" Type="http://schemas.openxmlformats.org/officeDocument/2006/relationships/hyperlink" Target="mailto:lpi@lubuskie.p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foue@lubuskie.pl" TargetMode="External"/><Relationship Id="rId5" Type="http://schemas.openxmlformats.org/officeDocument/2006/relationships/hyperlink" Target="http://www.funduszeeuropejskie.gov.pl/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://rpo.lubuskie.pl/" TargetMode="External"/><Relationship Id="rId9" Type="http://schemas.openxmlformats.org/officeDocument/2006/relationships/hyperlink" Target="mailto:ami.powr@wup.zgora.p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po.lubuskie.pl/" TargetMode="External"/><Relationship Id="rId5" Type="http://schemas.openxmlformats.org/officeDocument/2006/relationships/hyperlink" Target="http://www.funduszeeuropejskie.gov.pl/" TargetMode="External"/><Relationship Id="rId4" Type="http://schemas.openxmlformats.org/officeDocument/2006/relationships/hyperlink" Target="http://wupzielonagora.praca.gov.p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3.png"/><Relationship Id="rId4" Type="http://schemas.openxmlformats.org/officeDocument/2006/relationships/hyperlink" Target="https://lsi.rpo.lubuskie.pl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pPr marL="0" indent="0" algn="ctr">
              <a:buNone/>
            </a:pPr>
            <a:r>
              <a:rPr lang="pl-PL" altLang="pl-PL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Działanie Lokalnego Systemu Informatycznego LSI2020 oraz zmiany we wniosku o dofinansowanie</a:t>
            </a:r>
          </a:p>
          <a:p>
            <a:pPr marL="0" indent="0" algn="ctr">
              <a:buNone/>
            </a:pPr>
            <a:endParaRPr lang="pl-PL" altLang="pl-PL" sz="4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pl-PL" sz="2200" b="1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pl-PL" sz="2200" b="1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pl-PL" sz="2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Zielona Góra, 10.11.2020 r.</a:t>
            </a:r>
            <a:endParaRPr lang="pl-PL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011399C-28B3-48B6-9943-FD310C4AC5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73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560723" y="86439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772297" y="2126457"/>
            <a:ext cx="7688135" cy="418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Najważniejsze informacje:</a:t>
            </a:r>
          </a:p>
          <a:p>
            <a:pPr marL="257175" indent="-257175" algn="just">
              <a:buFontTx/>
              <a:buChar char="-"/>
            </a:pPr>
            <a:r>
              <a:rPr lang="pl-PL" altLang="pl-PL" sz="20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rozliczanie projektu - wnioski o płatność jaki i całość korespondencji dot. projektu zgodnie z zapisami w umowie następuje tylko przy użyciu SL2014 - aplikacji głównej Centralnego Systemu Teleinformatycznego (forma tylko elektroniczna),</a:t>
            </a:r>
          </a:p>
          <a:p>
            <a:pPr marL="257175" indent="-257175" algn="just">
              <a:buFontTx/>
              <a:buChar char="-"/>
            </a:pPr>
            <a:r>
              <a:rPr lang="pl-PL" altLang="pl-PL" sz="20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dostęp do SL2014 przez beneficjenta jest możliwy tylko przy użyciu certyfikatu kwalifikowalnego lub profilu zaufanego (konieczność indywidualnego zakupu certyfikatu lub utworzenia darmowego konta na pz.gov.pl),</a:t>
            </a:r>
          </a:p>
          <a:p>
            <a:pPr marL="257175" indent="-257175" algn="just">
              <a:buFontTx/>
              <a:buChar char="-"/>
            </a:pPr>
            <a:r>
              <a:rPr lang="pl-PL" altLang="pl-PL" sz="20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wniosku o płatność dołączane są skany faktur i przelewów bankowych.</a:t>
            </a:r>
          </a:p>
          <a:p>
            <a:pPr marL="257175" indent="-257175" algn="just">
              <a:buFontTx/>
              <a:buChar char="-"/>
            </a:pPr>
            <a:endParaRPr lang="pl-PL" altLang="pl-PL" sz="16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ytuł 3"/>
          <p:cNvSpPr txBox="1">
            <a:spLocks/>
          </p:cNvSpPr>
          <p:nvPr/>
        </p:nvSpPr>
        <p:spPr bwMode="auto">
          <a:xfrm>
            <a:off x="1285103" y="1628776"/>
            <a:ext cx="6244410" cy="497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Etap po podpisaniu umowy - założenia</a:t>
            </a:r>
            <a:endParaRPr lang="pl-PL" altLang="pl-PL" sz="24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8F84370-AE2A-4BF1-9A64-CA9591FFB6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944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51520" y="1268760"/>
            <a:ext cx="86409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altLang="pl-P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Gdzie szukać pomocy dot. systemu: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LSI2020: Instrukcja wypełniania wniosku o dofinansowanie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strona 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http://rpo.lubuskie.pl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strona 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http://www.funduszeeuropejskie.gov.pl/</a:t>
            </a:r>
            <a:endParaRPr lang="pl-PL" alt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l-PL" altLang="pl-PL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Pomoc merytoryczna: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Główny Punkt Informacyjny Funduszy Europejskich </a:t>
            </a:r>
            <a:b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Zielonej Górze 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6"/>
              </a:rPr>
              <a:t>infoue@lubuskie.pl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Lokalny Punkt Informacyjny Funduszy Europejskich w Gorzowie Wielkopolskim 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7"/>
              </a:rPr>
              <a:t>lpi@lubuskie.pl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Punkt informacyjny w WUP Zielona Góra</a:t>
            </a:r>
          </a:p>
          <a:p>
            <a:pPr algn="just"/>
            <a:endParaRPr lang="pl-PL" altLang="pl-PL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Problemy techniczne związane z LSI2020 można zgłaszać za pomocą skrzynki 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lsi2020@rpo.lubuskie.pl</a:t>
            </a:r>
            <a:r>
              <a:rPr lang="pl-PL" alt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lub </a:t>
            </a:r>
            <a:r>
              <a:rPr lang="pl-PL" altLang="pl-PL" sz="2400" dirty="0">
                <a:hlinkClick r:id="rId9"/>
              </a:rPr>
              <a:t>ami.rplb@wup.zgora.pl</a:t>
            </a:r>
            <a:r>
              <a:rPr lang="pl-PL" altLang="pl-PL" sz="2400" dirty="0"/>
              <a:t>  </a:t>
            </a:r>
          </a:p>
          <a:p>
            <a:pPr algn="just"/>
            <a:endParaRPr lang="pl-PL" alt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6FDABBC-5587-4691-8A97-6B4D860C7E7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66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altLang="pl-PL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</a:rPr>
              <a:t>Dziękuje za uwagę</a:t>
            </a:r>
          </a:p>
          <a:p>
            <a:pPr marL="0" indent="0" algn="ctr">
              <a:buNone/>
            </a:pPr>
            <a:endParaRPr lang="pl-PL" altLang="pl-PL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</a:rPr>
              <a:t>Wojewódzki Urząd Pracy</a:t>
            </a:r>
          </a:p>
          <a:p>
            <a:pPr marL="0" indent="0" algn="ctr">
              <a:buNone/>
            </a:pP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</a:rPr>
              <a:t>ul. Wyspiańskiego 15</a:t>
            </a:r>
          </a:p>
          <a:p>
            <a:pPr marL="0" indent="0" algn="ctr">
              <a:buNone/>
            </a:pP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</a:rPr>
              <a:t>65-036 Zielona Góra</a:t>
            </a:r>
          </a:p>
          <a:p>
            <a:pPr marL="0" indent="0" algn="ctr">
              <a:buNone/>
            </a:pP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  <a:hlinkClick r:id="rId4"/>
              </a:rPr>
              <a:t>http://wupzielonagora.praca.gov.pl</a:t>
            </a: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pl-PL" altLang="pl-PL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  <a:hlinkClick r:id="rId5"/>
              </a:rPr>
              <a:t>http://www.funduszeeuropejskie.gov.pl</a:t>
            </a:r>
            <a:endParaRPr lang="pl-PL" altLang="pl-PL" sz="24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  <a:hlinkClick r:id="rId6"/>
              </a:rPr>
              <a:t>http://rpo.lubuskie.pl</a:t>
            </a:r>
            <a:r>
              <a:rPr lang="pl-PL" altLang="pl-PL" sz="24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 algn="ctr">
              <a:buNone/>
            </a:pPr>
            <a:endParaRPr lang="pl-PL" altLang="pl-PL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pl-PL" altLang="pl-PL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pl-PL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pl-PL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565244E-F979-4995-A1B6-5C90645FB92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72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101" name="Symbol zastępczy zawartości 2"/>
          <p:cNvSpPr txBox="1">
            <a:spLocks/>
          </p:cNvSpPr>
          <p:nvPr/>
        </p:nvSpPr>
        <p:spPr bwMode="auto">
          <a:xfrm>
            <a:off x="457200" y="1268760"/>
            <a:ext cx="8229600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pl-PL" altLang="pl-PL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Systemy informatyczne </a:t>
            </a:r>
            <a:r>
              <a:rPr lang="pl-PL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przeznaczone do wsparcia obsługi procesu ubiegania się o środki pochodzące z EFS i EFRR w ramach programu </a:t>
            </a:r>
            <a:r>
              <a:rPr lang="pl-PL" altLang="pl-PL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RPO Lubuskie 2020:</a:t>
            </a:r>
          </a:p>
          <a:p>
            <a:pPr marL="514350" indent="-514350" algn="just">
              <a:buAutoNum type="arabicPeriod"/>
            </a:pPr>
            <a:r>
              <a:rPr lang="pl-PL" altLang="pl-PL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Etap obsługi wniosków o dofinansowanie - Lokalny System Informatyczny - </a:t>
            </a:r>
            <a:r>
              <a:rPr lang="pl-PL" altLang="pl-PL" sz="2600" b="1" dirty="0">
                <a:solidFill>
                  <a:srgbClr val="3399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LSI2020</a:t>
            </a:r>
          </a:p>
          <a:p>
            <a:pPr marL="514350" indent="-514350" algn="just">
              <a:buAutoNum type="arabicPeriod"/>
            </a:pPr>
            <a:r>
              <a:rPr lang="pl-PL" altLang="pl-PL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Etap po podpisaniu umowy o dofinansowanie - Aplikacja główna Centralnego Systemu Teleinformatycznego - </a:t>
            </a:r>
            <a:r>
              <a:rPr lang="pl-PL" altLang="pl-PL" sz="2600" b="1" dirty="0">
                <a:solidFill>
                  <a:srgbClr val="3399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SL2014</a:t>
            </a:r>
          </a:p>
          <a:p>
            <a:pPr algn="just" eaLnBrk="1" hangingPunct="1">
              <a:lnSpc>
                <a:spcPct val="150000"/>
              </a:lnSpc>
              <a:buNone/>
            </a:pPr>
            <a:endParaRPr lang="pl-PL" alt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BEFA44B-F658-4B8D-9577-88AB31387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8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6149" name="Prostokąt 4"/>
          <p:cNvSpPr>
            <a:spLocks noChangeArrowheads="1"/>
          </p:cNvSpPr>
          <p:nvPr/>
        </p:nvSpPr>
        <p:spPr bwMode="auto">
          <a:xfrm>
            <a:off x="137021" y="2586647"/>
            <a:ext cx="8915003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 eaLnBrk="1" hangingPunct="1">
              <a:lnSpc>
                <a:spcPct val="150000"/>
              </a:lnSpc>
              <a:spcBef>
                <a:spcPts val="600"/>
              </a:spcBef>
              <a:defRPr/>
            </a:pP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Wersji elektronicznej – wersja ta jest przygotowana przy użyciu LSI2020, przesyłana elektronicznie (w systemie) do instytucji organizującej konkurs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ts val="600"/>
              </a:spcBef>
              <a:defRPr/>
            </a:pP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Wersji papierowej – wersja ta jest wydrukowana z pliku pdf utworzonego z wersji elektronicznej w LSI2020 (wcześniej przesłanej do instytucji) o tej samej sumie kontrolnej, podpisana i </a:t>
            </a:r>
            <a:r>
              <a:rPr lang="pl-PL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złożona w terminie zakończenia naboru</a:t>
            </a: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właściwej instytucji organizującej nabór wniosków</a:t>
            </a:r>
            <a:endParaRPr lang="pl-PL" altLang="pl-PL" sz="2000" b="1" dirty="0"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endParaRPr lang="pl-PL" altLang="pl-PL" sz="18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74043" y="1201652"/>
            <a:ext cx="8640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altLang="pl-P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Wniosek o dofinansowanie w ramach Regionalnego Programu Operacyjnego Lubuskie 2020 składa się z:</a:t>
            </a:r>
            <a:endParaRPr lang="pl-PL" sz="2800" b="1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A8808DB-5C6F-4793-8E84-C42DF1A51E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73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6149" name="Prostokąt 4"/>
          <p:cNvSpPr>
            <a:spLocks noChangeArrowheads="1"/>
          </p:cNvSpPr>
          <p:nvPr/>
        </p:nvSpPr>
        <p:spPr bwMode="auto">
          <a:xfrm>
            <a:off x="0" y="2519568"/>
            <a:ext cx="5004048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Wnioskodawcy ubiegający się </a:t>
            </a:r>
            <a:b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dofinansowanie projektu w ramach </a:t>
            </a:r>
            <a:b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RPO Lubuskie 2020 są zobligowani do stosowania elektronicznego formularza wniosku o dofinansowanie zawartego </a:t>
            </a:r>
            <a:b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LSI2020.</a:t>
            </a: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pl-PL" altLang="pl-PL" sz="2000" b="1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https://lsi.rpo.lubuskie.pl</a:t>
            </a:r>
            <a:r>
              <a:rPr lang="pl-PL" altLang="pl-PL" sz="2000" b="1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endParaRPr lang="pl-PL" altLang="pl-PL" sz="18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048" y="3051436"/>
            <a:ext cx="3910955" cy="3274695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683568" y="1628800"/>
            <a:ext cx="765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altLang="pl-P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Lokalny System Informatyczny - </a:t>
            </a:r>
            <a:r>
              <a:rPr lang="pl-PL" altLang="pl-PL" sz="2800" b="1" dirty="0">
                <a:solidFill>
                  <a:srgbClr val="3399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LSI2020</a:t>
            </a:r>
            <a:endParaRPr lang="pl-PL" sz="2800" b="1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EC17094-1695-498F-8F6C-4D23B63FAF9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0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395536" y="1821330"/>
            <a:ext cx="8424936" cy="1967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celu rozpoczęcia wypełniania wniosku, beneficjent po zalogowaniu do systemu klika przycisk „Dodaj nowy projekt”.</a:t>
            </a:r>
          </a:p>
          <a:p>
            <a:pPr algn="just"/>
            <a:endParaRPr lang="pl-PL" altLang="pl-PL" sz="22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ytuł 3"/>
          <p:cNvSpPr txBox="1">
            <a:spLocks/>
          </p:cNvSpPr>
          <p:nvPr/>
        </p:nvSpPr>
        <p:spPr bwMode="auto">
          <a:xfrm>
            <a:off x="628650" y="1028700"/>
            <a:ext cx="7886700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Wypełnianie wniosku (1)</a:t>
            </a:r>
            <a:endParaRPr lang="pl-PL" altLang="pl-PL" sz="3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468" y="3356992"/>
            <a:ext cx="8385200" cy="2069447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412EC232-92FB-491E-9E44-245C483270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79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405247" y="1846009"/>
            <a:ext cx="8333506" cy="1627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 kliknięciu przycisku, jeżeli aktualnie trwa więcej niż jeden nabór, beneficjent proszony jest o </a:t>
            </a:r>
            <a:r>
              <a:rPr lang="pl-PL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wybranie właściwego naboru. Jest to kluczowy moment i pomyłka w wyborze naboru będzie skutkowała niemożliwością prawidłowego złożenia wniosku </a:t>
            </a: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(zostanie przypisany do innego naboru).</a:t>
            </a:r>
            <a:r>
              <a:rPr lang="pl-PL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Natomiast jeżeli trwa aktualnie tylko jeden nabór, beneficjent przechodzi od razu do wypełniania tego wniosku w ramach aktualnego naboru.</a:t>
            </a:r>
          </a:p>
        </p:txBody>
      </p:sp>
      <p:sp>
        <p:nvSpPr>
          <p:cNvPr id="8" name="Tytuł 3"/>
          <p:cNvSpPr txBox="1">
            <a:spLocks/>
          </p:cNvSpPr>
          <p:nvPr/>
        </p:nvSpPr>
        <p:spPr bwMode="auto">
          <a:xfrm>
            <a:off x="628650" y="1028700"/>
            <a:ext cx="7886700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Wypełnianie wniosku (2)</a:t>
            </a:r>
            <a:endParaRPr lang="pl-PL" altLang="pl-PL" sz="3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614" y="3585427"/>
            <a:ext cx="6229350" cy="2943225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F627C3E-19AD-41B1-86DC-D00CA8DB3E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72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395536" y="1821330"/>
            <a:ext cx="8333506" cy="1627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celu prawidłowego wypełnienia wniosku</a:t>
            </a: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beneficjent powinien po kolei uzupełnić każde dostępne pole na poszczególnych zakładkach. W każdej chwili jest możliwe użycie przycisku „Sprawdź”, po naciśnięciu którego system sprawdzi prawidłowość (zgodnie z założeniami dla poszczególnych pól we wniosku) i kompletność wypełnienia poszczególnych pól. </a:t>
            </a:r>
            <a:r>
              <a:rPr lang="pl-PL" altLang="pl-PL" sz="14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Jeśli system wykryje, że we wniosku są błędy związane z nieprawidłowym wypełnieniem danych lub dane są niekompletne, wyświetli dodatkowe okno tzw. Wynik walidacji, w którym precyzyjnie i w sposób uporządkowany przedstawi listę błędów w tabeli.</a:t>
            </a:r>
          </a:p>
        </p:txBody>
      </p:sp>
      <p:sp>
        <p:nvSpPr>
          <p:cNvPr id="8" name="Tytuł 3"/>
          <p:cNvSpPr txBox="1">
            <a:spLocks/>
          </p:cNvSpPr>
          <p:nvPr/>
        </p:nvSpPr>
        <p:spPr bwMode="auto">
          <a:xfrm>
            <a:off x="628650" y="1028700"/>
            <a:ext cx="7886700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Wypełnianie wniosku (3)</a:t>
            </a:r>
            <a:endParaRPr lang="pl-PL" altLang="pl-PL" sz="3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438" y="3577989"/>
            <a:ext cx="7693124" cy="3059179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7ED301CB-263A-49CC-841B-2C6AFCDE00F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7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222546" y="1692275"/>
            <a:ext cx="8333506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Nowy sposób wnoszenia wkładu własnego do projektu – poprzez wpisanie wielkości dofinansowania w wydatku (wcześniej pojedynczy wydatek nie mógł być częściowy finansowany z wkładu własnego i częściowo z dofinansowania)</a:t>
            </a:r>
            <a:endParaRPr lang="pl-PL" altLang="pl-PL" sz="20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ytuł 3"/>
          <p:cNvSpPr txBox="1">
            <a:spLocks/>
          </p:cNvSpPr>
          <p:nvPr/>
        </p:nvSpPr>
        <p:spPr bwMode="auto">
          <a:xfrm>
            <a:off x="222546" y="1028700"/>
            <a:ext cx="8597926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Wypełnianie wniosku (4) – wkład własny</a:t>
            </a:r>
            <a:endParaRPr lang="pl-PL" altLang="pl-PL" sz="3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76EB02E-E98B-415F-9671-DCD566670C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7351" y="3140968"/>
            <a:ext cx="5369297" cy="3394506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61AB2B3A-6148-4DBE-ADE7-1DD5E417E2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68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921375" y="9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395536" y="1692275"/>
            <a:ext cx="8333506" cy="2672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pl-P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Kiedy beneficjent zakończy wypełnianie i poprawnie zweryfikuje wniosek (przycisk Sprawdź), może przesłać wersję elektryczną wniosku do Instytucji poprzez LSI2020. W tym celu należy kliknąć przycisk „Prześlij wniosek do instytucji” - wniosek zostanie zablokowany do edycji. </a:t>
            </a:r>
            <a:r>
              <a:rPr lang="pl-PL" altLang="pl-PL" sz="20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Natomiast wersję papierową należy przygotować na podstawie wydruku pdf. W tym celu należy kliknąć przycisk „Utwórz PDF”.</a:t>
            </a:r>
          </a:p>
          <a:p>
            <a:pPr algn="just"/>
            <a:r>
              <a:rPr lang="pl-P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Uwaga: Napis „wydruk próbny” z wersji pdf znika dopiero po przesłaniu wniosku do instytucji.</a:t>
            </a:r>
          </a:p>
        </p:txBody>
      </p:sp>
      <p:sp>
        <p:nvSpPr>
          <p:cNvPr id="8" name="Tytuł 3"/>
          <p:cNvSpPr txBox="1">
            <a:spLocks/>
          </p:cNvSpPr>
          <p:nvPr/>
        </p:nvSpPr>
        <p:spPr bwMode="auto">
          <a:xfrm>
            <a:off x="628650" y="1028700"/>
            <a:ext cx="7886700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Wypełnianie wniosku (5)</a:t>
            </a:r>
            <a:endParaRPr lang="pl-PL" altLang="pl-PL" sz="32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4"/>
          <a:srcRect b="29901"/>
          <a:stretch/>
        </p:blipFill>
        <p:spPr>
          <a:xfrm>
            <a:off x="1213761" y="4645371"/>
            <a:ext cx="6716477" cy="187220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2CB5540-FEC7-430D-B8B1-FB1793143D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00" y="332657"/>
            <a:ext cx="3996000" cy="4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765226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4438</TotalTime>
  <Words>722</Words>
  <Application>Microsoft Office PowerPoint</Application>
  <PresentationFormat>Pokaz na ekranie (4:3)</PresentationFormat>
  <Paragraphs>63</Paragraphs>
  <Slides>12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Garamond</vt:lpstr>
      <vt:lpstr>Tahoma</vt:lpstr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WUP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AMI POWR</dc:creator>
  <cp:lastModifiedBy>LM</cp:lastModifiedBy>
  <cp:revision>164</cp:revision>
  <cp:lastPrinted>2015-06-22T11:05:10Z</cp:lastPrinted>
  <dcterms:created xsi:type="dcterms:W3CDTF">2006-11-24T11:34:25Z</dcterms:created>
  <dcterms:modified xsi:type="dcterms:W3CDTF">2020-11-10T07:53:28Z</dcterms:modified>
</cp:coreProperties>
</file>