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7"/>
  </p:notesMasterIdLst>
  <p:handoutMasterIdLst>
    <p:handoutMasterId r:id="rId68"/>
  </p:handoutMasterIdLst>
  <p:sldIdLst>
    <p:sldId id="291" r:id="rId2"/>
    <p:sldId id="305" r:id="rId3"/>
    <p:sldId id="306" r:id="rId4"/>
    <p:sldId id="368" r:id="rId5"/>
    <p:sldId id="307" r:id="rId6"/>
    <p:sldId id="311" r:id="rId7"/>
    <p:sldId id="312" r:id="rId8"/>
    <p:sldId id="313" r:id="rId9"/>
    <p:sldId id="369" r:id="rId10"/>
    <p:sldId id="314" r:id="rId11"/>
    <p:sldId id="370" r:id="rId12"/>
    <p:sldId id="373" r:id="rId13"/>
    <p:sldId id="371" r:id="rId14"/>
    <p:sldId id="315" r:id="rId15"/>
    <p:sldId id="316" r:id="rId16"/>
    <p:sldId id="317" r:id="rId17"/>
    <p:sldId id="318" r:id="rId18"/>
    <p:sldId id="319" r:id="rId19"/>
    <p:sldId id="320" r:id="rId20"/>
    <p:sldId id="321" r:id="rId21"/>
    <p:sldId id="322" r:id="rId22"/>
    <p:sldId id="323" r:id="rId23"/>
    <p:sldId id="324" r:id="rId24"/>
    <p:sldId id="325" r:id="rId25"/>
    <p:sldId id="326" r:id="rId26"/>
    <p:sldId id="329" r:id="rId27"/>
    <p:sldId id="327" r:id="rId28"/>
    <p:sldId id="328" r:id="rId29"/>
    <p:sldId id="372" r:id="rId30"/>
    <p:sldId id="330" r:id="rId31"/>
    <p:sldId id="363" r:id="rId32"/>
    <p:sldId id="331" r:id="rId33"/>
    <p:sldId id="332" r:id="rId34"/>
    <p:sldId id="333" r:id="rId35"/>
    <p:sldId id="374" r:id="rId36"/>
    <p:sldId id="334" r:id="rId37"/>
    <p:sldId id="335" r:id="rId38"/>
    <p:sldId id="336" r:id="rId39"/>
    <p:sldId id="338" r:id="rId40"/>
    <p:sldId id="339" r:id="rId41"/>
    <p:sldId id="340" r:id="rId42"/>
    <p:sldId id="341" r:id="rId43"/>
    <p:sldId id="342" r:id="rId44"/>
    <p:sldId id="343" r:id="rId45"/>
    <p:sldId id="344" r:id="rId46"/>
    <p:sldId id="345" r:id="rId47"/>
    <p:sldId id="346" r:id="rId48"/>
    <p:sldId id="347" r:id="rId49"/>
    <p:sldId id="349" r:id="rId50"/>
    <p:sldId id="375" r:id="rId51"/>
    <p:sldId id="376" r:id="rId52"/>
    <p:sldId id="350" r:id="rId53"/>
    <p:sldId id="351" r:id="rId54"/>
    <p:sldId id="352" r:id="rId55"/>
    <p:sldId id="353" r:id="rId56"/>
    <p:sldId id="354" r:id="rId57"/>
    <p:sldId id="362" r:id="rId58"/>
    <p:sldId id="355" r:id="rId59"/>
    <p:sldId id="357" r:id="rId60"/>
    <p:sldId id="358" r:id="rId61"/>
    <p:sldId id="359" r:id="rId62"/>
    <p:sldId id="364" r:id="rId63"/>
    <p:sldId id="365" r:id="rId64"/>
    <p:sldId id="366" r:id="rId65"/>
    <p:sldId id="361" r:id="rId66"/>
  </p:sldIdLst>
  <p:sldSz cx="12192000" cy="6858000"/>
  <p:notesSz cx="6669088" cy="9926638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F960DF4C-1D61-4422-ABC0-2AFB7937B69D}">
          <p14:sldIdLst>
            <p14:sldId id="291"/>
            <p14:sldId id="305"/>
            <p14:sldId id="306"/>
            <p14:sldId id="368"/>
            <p14:sldId id="307"/>
            <p14:sldId id="311"/>
            <p14:sldId id="312"/>
            <p14:sldId id="313"/>
            <p14:sldId id="369"/>
            <p14:sldId id="314"/>
            <p14:sldId id="370"/>
            <p14:sldId id="373"/>
            <p14:sldId id="371"/>
            <p14:sldId id="315"/>
            <p14:sldId id="316"/>
            <p14:sldId id="317"/>
            <p14:sldId id="318"/>
            <p14:sldId id="319"/>
            <p14:sldId id="320"/>
            <p14:sldId id="321"/>
            <p14:sldId id="322"/>
            <p14:sldId id="323"/>
            <p14:sldId id="324"/>
            <p14:sldId id="325"/>
            <p14:sldId id="326"/>
            <p14:sldId id="329"/>
            <p14:sldId id="327"/>
            <p14:sldId id="328"/>
            <p14:sldId id="372"/>
            <p14:sldId id="330"/>
            <p14:sldId id="363"/>
            <p14:sldId id="331"/>
            <p14:sldId id="332"/>
            <p14:sldId id="333"/>
            <p14:sldId id="374"/>
            <p14:sldId id="334"/>
            <p14:sldId id="335"/>
            <p14:sldId id="336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9"/>
            <p14:sldId id="375"/>
            <p14:sldId id="376"/>
            <p14:sldId id="350"/>
            <p14:sldId id="351"/>
            <p14:sldId id="352"/>
            <p14:sldId id="353"/>
            <p14:sldId id="354"/>
            <p14:sldId id="362"/>
            <p14:sldId id="355"/>
            <p14:sldId id="357"/>
            <p14:sldId id="358"/>
            <p14:sldId id="359"/>
            <p14:sldId id="364"/>
            <p14:sldId id="365"/>
            <p14:sldId id="366"/>
            <p14:sldId id="361"/>
          </p14:sldIdLst>
        </p14:section>
        <p14:section name="Sekcja bez tytułu" id="{E472243A-75E2-4C5C-A217-C5A1E30F585F}">
          <p14:sldIdLst/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Styl pośredni 4 — Ak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5" autoAdjust="0"/>
    <p:restoredTop sz="92500" autoAdjust="0"/>
  </p:normalViewPr>
  <p:slideViewPr>
    <p:cSldViewPr snapToGrid="0">
      <p:cViewPr varScale="1">
        <p:scale>
          <a:sx n="80" d="100"/>
          <a:sy n="80" d="100"/>
        </p:scale>
        <p:origin x="85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71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notesMaster" Target="notesMasters/notesMaster1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quarter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851162-4C50-45C9-8887-12CFED92A96C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3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624956-A55A-4C22-886A-6F46241E24AC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1399247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776866" y="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493C17-4B63-42A3-B7A8-BFC51C0D2DE1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357188" y="1241425"/>
            <a:ext cx="5954712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66598" y="4776789"/>
            <a:ext cx="5335893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776866" y="9429750"/>
            <a:ext cx="2890665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808C0F-2686-441A-9DAD-A9BA3A86FD8A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256243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808C0F-2686-441A-9DAD-A9BA3A86FD8A}" type="slidenum">
              <a:rPr lang="pl-PL" smtClean="0"/>
              <a:t>51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837490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53659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195567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987459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732105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6939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372837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921826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72997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5393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02706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7860460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211DEE-1AC9-4FA6-9EBB-98B431596E3B}" type="datetimeFigureOut">
              <a:rPr lang="pl-PL" smtClean="0"/>
              <a:t>12.11.2020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3EFF2A-415C-4039-80FD-839D0D09DE07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39783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mailto:efs@wup.zgora.pl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si.rpo.lubuskie.pl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lsi.rpo.lubuskie.pl/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6" y="2006096"/>
            <a:ext cx="9246824" cy="1475307"/>
          </a:xfrm>
        </p:spPr>
        <p:txBody>
          <a:bodyPr>
            <a:noAutofit/>
          </a:bodyPr>
          <a:lstStyle/>
          <a:p>
            <a:pPr algn="l"/>
            <a:r>
              <a:rPr lang="pl-PL" sz="2400" b="1" dirty="0" smtClean="0">
                <a:latin typeface="+mn-lt"/>
              </a:rPr>
              <a:t>Konkurs </a:t>
            </a:r>
            <a:r>
              <a:rPr lang="pl-PL" sz="2400" b="1" dirty="0">
                <a:latin typeface="+mn-lt"/>
              </a:rPr>
              <a:t>nr </a:t>
            </a:r>
            <a:r>
              <a:rPr lang="pl-PL" sz="2400" b="1" dirty="0" smtClean="0">
                <a:latin typeface="+mn-lt"/>
              </a:rPr>
              <a:t>RPLB.06.02.00-IP.01-08-K01/20 </a:t>
            </a:r>
            <a:r>
              <a:rPr lang="pl-PL" sz="2400" b="1" dirty="0">
                <a:latin typeface="+mn-lt"/>
              </a:rPr>
              <a:t/>
            </a:r>
            <a:br>
              <a:rPr lang="pl-PL" sz="2400" b="1" dirty="0">
                <a:latin typeface="+mn-lt"/>
              </a:rPr>
            </a:br>
            <a:r>
              <a:rPr lang="pl-PL" sz="2400" b="1" dirty="0">
                <a:latin typeface="+mn-lt"/>
              </a:rPr>
              <a:t>w ramach Regionalnego Programu Operacyjnego – </a:t>
            </a:r>
            <a:r>
              <a:rPr lang="pl-PL" sz="2400" b="1" dirty="0" smtClean="0">
                <a:latin typeface="+mn-lt"/>
              </a:rPr>
              <a:t>Lubuskie 2020</a:t>
            </a:r>
            <a:r>
              <a:rPr lang="pl-PL" sz="2400" b="1" dirty="0">
                <a:latin typeface="+mn-lt"/>
              </a:rPr>
              <a:t/>
            </a:r>
            <a:br>
              <a:rPr lang="pl-PL" sz="2400" b="1" dirty="0">
                <a:latin typeface="+mn-lt"/>
              </a:rPr>
            </a:br>
            <a:endParaRPr lang="pl-PL" sz="24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3634154"/>
            <a:ext cx="9144000" cy="2052791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Oś Priorytetowa 6 Regionalny rynek pracy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Działanie 6.2 Aktywizacja zawodowa osób pozostających bez pracy niezarejestrowanych w powiatowych urzędach pracy </a:t>
            </a:r>
            <a:endParaRPr lang="pl-PL" sz="20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endParaRPr lang="pl-PL" dirty="0" smtClean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10 listopada 2020 r.</a:t>
            </a:r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494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8095" y="1432874"/>
            <a:ext cx="9696798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dirty="0" smtClean="0"/>
              <a:t>Pełne definicje </a:t>
            </a:r>
            <a:r>
              <a:rPr lang="pl-PL" sz="2000" dirty="0"/>
              <a:t>zawarte są w </a:t>
            </a:r>
            <a:r>
              <a:rPr lang="pl-PL" sz="2000" i="1" dirty="0"/>
              <a:t>Wytycznych w zakresie realizacji przedsięwzięć z udziałem środków Europejskiego Funduszu Społecznego w obszarze rynku pracy na lata 2014-2020.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Osoby długotrwale bezrobotne: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pozostające bez pracy nieprzerwanie przez okres ponad 12 miesięcy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gotowe do podjęcia zatrudnienia i aktywnie poszukujące pracy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niezarejestrowane w powiatowym urzędzie pracy jako bezrobotne (w tym konkursie)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Osoby o niskich kwalifikacjach: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posiadające wykształcenie na poziomie do ISCED 3 włącznie – do poziomu wykształcenia ponadgimnazjalnego/ponadpodstawowego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Osoby bierne zawodowo: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w danej chwili nie  tworzą zasobów siły roboczej (nie pracują i nie są bezrobotne)</a:t>
            </a:r>
          </a:p>
          <a:p>
            <a:endParaRPr lang="pl-PL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1094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46375" y="1828800"/>
            <a:ext cx="9668518" cy="4678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Osoby bezrobotne: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osoby pozostające </a:t>
            </a:r>
            <a:r>
              <a:rPr lang="pl-PL" sz="2000" dirty="0"/>
              <a:t>bez pracy, </a:t>
            </a:r>
            <a:r>
              <a:rPr lang="pl-PL" sz="2000" dirty="0" smtClean="0"/>
              <a:t>gotowe </a:t>
            </a:r>
            <a:r>
              <a:rPr lang="pl-PL" sz="2000" dirty="0"/>
              <a:t>do podjęcia </a:t>
            </a:r>
            <a:r>
              <a:rPr lang="pl-PL" sz="2000" dirty="0" smtClean="0"/>
              <a:t>pracy i </a:t>
            </a:r>
            <a:r>
              <a:rPr lang="pl-PL" sz="2000" dirty="0"/>
              <a:t>aktywnie </a:t>
            </a:r>
            <a:r>
              <a:rPr lang="pl-PL" sz="2000" dirty="0" smtClean="0"/>
              <a:t>poszukujące zatrudnienia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niezarejestrowane w powiatowym urzędzie pracy jako bezrobotne (w tym konkursie)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Imigranci: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osoby nieposiadające </a:t>
            </a:r>
            <a:r>
              <a:rPr lang="pl-PL" sz="2000" dirty="0"/>
              <a:t>polskiego </a:t>
            </a:r>
            <a:r>
              <a:rPr lang="pl-PL" sz="2000" dirty="0" smtClean="0"/>
              <a:t>obywatelstwa 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przybyłe lub zamierzające </a:t>
            </a:r>
            <a:r>
              <a:rPr lang="pl-PL" sz="2000" dirty="0"/>
              <a:t>przybyć do Polski w celu osiedlenia się (zamieszkania na stałe) </a:t>
            </a:r>
            <a:r>
              <a:rPr lang="pl-PL" sz="2000" dirty="0" smtClean="0"/>
              <a:t>lub na </a:t>
            </a:r>
            <a:r>
              <a:rPr lang="pl-PL" sz="2000" dirty="0"/>
              <a:t>pobyt czasowy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zamierzające </a:t>
            </a:r>
            <a:r>
              <a:rPr lang="pl-PL" sz="2000" dirty="0"/>
              <a:t>wykonywać lub </a:t>
            </a:r>
            <a:r>
              <a:rPr lang="pl-PL" sz="2000" dirty="0" smtClean="0"/>
              <a:t>wykonujące </a:t>
            </a:r>
            <a:r>
              <a:rPr lang="pl-PL" sz="2000" dirty="0"/>
              <a:t>pracę na </a:t>
            </a:r>
            <a:r>
              <a:rPr lang="pl-PL" sz="2000" dirty="0" smtClean="0"/>
              <a:t>terytorium Polski</a:t>
            </a:r>
            <a:r>
              <a:rPr lang="pl-PL" sz="2000" dirty="0"/>
              <a:t>, w tym </a:t>
            </a:r>
            <a:r>
              <a:rPr lang="pl-PL" sz="2000" dirty="0" smtClean="0"/>
              <a:t>zamierzające </a:t>
            </a:r>
            <a:r>
              <a:rPr lang="pl-PL" sz="2000" dirty="0"/>
              <a:t>podjąć działalność gospodarczą na terytorium </a:t>
            </a:r>
            <a:r>
              <a:rPr lang="pl-PL" sz="2000" dirty="0" smtClean="0"/>
              <a:t>Polski</a:t>
            </a:r>
          </a:p>
          <a:p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557784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46375" y="1828800"/>
            <a:ext cx="9668518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Reemigranci: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obywatele polscy, którzy przebywali </a:t>
            </a:r>
            <a:r>
              <a:rPr lang="pl-PL" sz="2000" dirty="0"/>
              <a:t>za granicą Polski </a:t>
            </a:r>
            <a:r>
              <a:rPr lang="pl-PL" sz="2000" dirty="0" smtClean="0"/>
              <a:t>przez nieprzerwany </a:t>
            </a:r>
            <a:r>
              <a:rPr lang="pl-PL" sz="2000" dirty="0"/>
              <a:t>okres co najmniej 6 miesięcy,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którzy zamierzają powrócić </a:t>
            </a:r>
            <a:r>
              <a:rPr lang="pl-PL" sz="2000" dirty="0"/>
              <a:t>do </a:t>
            </a:r>
            <a:r>
              <a:rPr lang="pl-PL" sz="2000" dirty="0" smtClean="0"/>
              <a:t>Polski lub którzy przebywają </a:t>
            </a:r>
            <a:r>
              <a:rPr lang="pl-PL" sz="2000" dirty="0"/>
              <a:t>na terenie Polski nie dłużej niż 6 miesięcy albo 12 </a:t>
            </a:r>
            <a:r>
              <a:rPr lang="pl-PL" sz="2000" dirty="0" smtClean="0"/>
              <a:t>miesięcy (w </a:t>
            </a:r>
            <a:r>
              <a:rPr lang="pl-PL" sz="2000" dirty="0"/>
              <a:t>przypadku osób bez pracy) przed przystąpieniem do projektu i </a:t>
            </a:r>
            <a:r>
              <a:rPr lang="pl-PL" sz="2000" dirty="0" smtClean="0"/>
              <a:t>deklarują chęć </a:t>
            </a:r>
            <a:r>
              <a:rPr lang="pl-PL" sz="2000" dirty="0"/>
              <a:t>podjęcia zatrudnienia lub innej pracy zarobkowej (w tym </a:t>
            </a:r>
            <a:r>
              <a:rPr lang="pl-PL" sz="2000" dirty="0" smtClean="0"/>
              <a:t>działalności gospodarczej</a:t>
            </a:r>
            <a:r>
              <a:rPr lang="pl-PL" sz="2000" dirty="0"/>
              <a:t>) na terytorium Polski.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Do </a:t>
            </a:r>
            <a:r>
              <a:rPr lang="pl-PL" sz="2000" dirty="0"/>
              <a:t>tej grupy zaliczani są </a:t>
            </a:r>
            <a:r>
              <a:rPr lang="pl-PL" sz="2000" dirty="0" smtClean="0"/>
              <a:t>również repatrianci.</a:t>
            </a:r>
            <a:endParaRPr lang="pl-PL" sz="2000" dirty="0"/>
          </a:p>
          <a:p>
            <a:endParaRPr lang="pl-PL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1215502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754144" y="1395168"/>
            <a:ext cx="10050214" cy="429177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74657" y="1480008"/>
            <a:ext cx="9640236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Osoby </a:t>
            </a:r>
            <a:r>
              <a:rPr lang="pl-PL" sz="2000" b="1" dirty="0" smtClean="0"/>
              <a:t>odchodzące </a:t>
            </a:r>
            <a:r>
              <a:rPr lang="pl-PL" sz="2000" b="1" dirty="0"/>
              <a:t>z rolnictwa i </a:t>
            </a:r>
            <a:r>
              <a:rPr lang="pl-PL" sz="2000" b="1" dirty="0" smtClean="0"/>
              <a:t>ich rodziny </a:t>
            </a:r>
            <a:r>
              <a:rPr lang="pl-PL" sz="2000" dirty="0"/>
              <a:t>– </a:t>
            </a:r>
            <a:r>
              <a:rPr lang="pl-PL" sz="2000" dirty="0" smtClean="0"/>
              <a:t>osoby podlegające</a:t>
            </a:r>
            <a:endParaRPr lang="pl-PL" sz="2000" dirty="0"/>
          </a:p>
          <a:p>
            <a:r>
              <a:rPr lang="pl-PL" sz="2000" dirty="0"/>
              <a:t>ubezpieczeniu emerytalno-rentowemu na podstawie </a:t>
            </a:r>
            <a:r>
              <a:rPr lang="pl-PL" sz="2000" dirty="0" smtClean="0"/>
              <a:t>Ustawy </a:t>
            </a:r>
            <a:r>
              <a:rPr lang="pl-PL" sz="2000" dirty="0"/>
              <a:t>z dnia 20 grudnia</a:t>
            </a:r>
          </a:p>
          <a:p>
            <a:r>
              <a:rPr lang="pl-PL" sz="2000" dirty="0"/>
              <a:t>1990 r. o ubezpieczeniu społecznym rolników </a:t>
            </a:r>
            <a:r>
              <a:rPr lang="pl-PL" sz="2000" dirty="0" smtClean="0"/>
              <a:t>(</a:t>
            </a:r>
            <a:r>
              <a:rPr lang="pl-PL" sz="2000" dirty="0"/>
              <a:t>KRUS), </a:t>
            </a:r>
            <a:r>
              <a:rPr lang="pl-PL" sz="2000" dirty="0" smtClean="0"/>
              <a:t>zamierzające </a:t>
            </a:r>
            <a:r>
              <a:rPr lang="pl-PL" sz="2000" dirty="0"/>
              <a:t>podjąć zatrudnienie lub inną działalność </a:t>
            </a:r>
            <a:r>
              <a:rPr lang="pl-PL" sz="2000" dirty="0" smtClean="0"/>
              <a:t>pozarolniczą, objętą </a:t>
            </a:r>
            <a:r>
              <a:rPr lang="pl-PL" sz="2000" dirty="0"/>
              <a:t>obowiązkiem ubezpieczenia społecznego na podstawie </a:t>
            </a:r>
            <a:r>
              <a:rPr lang="pl-PL" sz="2000" dirty="0" smtClean="0"/>
              <a:t>Ustawy </a:t>
            </a:r>
            <a:r>
              <a:rPr lang="pl-PL" sz="2000" dirty="0"/>
              <a:t>z dnia </a:t>
            </a:r>
            <a:r>
              <a:rPr lang="pl-PL" sz="2000" dirty="0" smtClean="0"/>
              <a:t>13 października </a:t>
            </a:r>
            <a:r>
              <a:rPr lang="pl-PL" sz="2000" dirty="0"/>
              <a:t>1998 r. o systemie ubezpieczeń społecznych </a:t>
            </a:r>
            <a:r>
              <a:rPr lang="pl-PL" sz="2000" dirty="0" smtClean="0"/>
              <a:t>(</a:t>
            </a:r>
            <a:r>
              <a:rPr lang="pl-PL" sz="2000" dirty="0"/>
              <a:t>ZUS</a:t>
            </a:r>
            <a:r>
              <a:rPr lang="pl-PL" sz="2000" dirty="0" smtClean="0"/>
              <a:t>).</a:t>
            </a:r>
          </a:p>
          <a:p>
            <a:endParaRPr lang="pl-PL" sz="2000" dirty="0"/>
          </a:p>
          <a:p>
            <a:r>
              <a:rPr lang="pl-PL" sz="2000" b="1" dirty="0" smtClean="0"/>
              <a:t>Osoby ubogie pracujące:</a:t>
            </a:r>
            <a:endParaRPr lang="pl-PL" sz="2000" b="1" dirty="0"/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osoby zamieszkujące </a:t>
            </a:r>
            <a:r>
              <a:rPr lang="pl-PL" sz="2000" dirty="0"/>
              <a:t>w gospodarstwie domowym, w którym dochody (</a:t>
            </a:r>
            <a:r>
              <a:rPr lang="pl-PL" sz="2000" dirty="0" smtClean="0"/>
              <a:t>z wyłączeniem </a:t>
            </a:r>
            <a:r>
              <a:rPr lang="pl-PL" sz="2000" dirty="0"/>
              <a:t>transferów </a:t>
            </a:r>
            <a:r>
              <a:rPr lang="pl-PL" sz="2000" dirty="0" smtClean="0"/>
              <a:t>społecznych), </a:t>
            </a:r>
            <a:r>
              <a:rPr lang="pl-PL" sz="2000" dirty="0"/>
              <a:t>przypadające na jedną osobę </a:t>
            </a:r>
            <a:r>
              <a:rPr lang="pl-PL" sz="2000" dirty="0" smtClean="0"/>
              <a:t>nie przekraczają </a:t>
            </a:r>
            <a:r>
              <a:rPr lang="pl-PL" sz="2000" dirty="0"/>
              <a:t>kryteriów dochodowych ustalonych w oparciu o próg </a:t>
            </a:r>
            <a:r>
              <a:rPr lang="pl-PL" sz="2000" dirty="0" smtClean="0"/>
              <a:t>interwencji socjalnej </a:t>
            </a:r>
            <a:r>
              <a:rPr lang="pl-PL" sz="2000" dirty="0"/>
              <a:t>w miesiącu poprzedzającym przystąpienie do projektu </a:t>
            </a:r>
            <a:endParaRPr lang="pl-PL" sz="2000" dirty="0" smtClean="0"/>
          </a:p>
          <a:p>
            <a:r>
              <a:rPr lang="pl-PL" sz="2000" dirty="0" smtClean="0"/>
              <a:t>albo</a:t>
            </a:r>
          </a:p>
          <a:p>
            <a:pPr marL="342900" indent="-342900">
              <a:buFont typeface="Wingdings" panose="05000000000000000000" pitchFamily="2" charset="2"/>
              <a:buChar char="Ø"/>
            </a:pPr>
            <a:r>
              <a:rPr lang="pl-PL" sz="2000" dirty="0" smtClean="0"/>
              <a:t>osoby, których </a:t>
            </a:r>
            <a:r>
              <a:rPr lang="pl-PL" sz="2000" dirty="0"/>
              <a:t>zarobki w ujęciu miesięcznym nie przekraczają </a:t>
            </a:r>
            <a:r>
              <a:rPr lang="pl-PL" sz="2000" dirty="0" smtClean="0"/>
              <a:t>minimalnego wynagrodzenia </a:t>
            </a:r>
            <a:r>
              <a:rPr lang="pl-PL" sz="2000" dirty="0"/>
              <a:t>za pracę </a:t>
            </a:r>
            <a:r>
              <a:rPr lang="pl-PL" sz="2000" dirty="0" smtClean="0"/>
              <a:t>w </a:t>
            </a:r>
            <a:r>
              <a:rPr lang="pl-PL" sz="2000" dirty="0"/>
              <a:t>miesiącu poprzedzającym przystąpienie do </a:t>
            </a:r>
            <a:r>
              <a:rPr lang="pl-PL" sz="2000" dirty="0" smtClean="0"/>
              <a:t>projektu.</a:t>
            </a:r>
          </a:p>
          <a:p>
            <a:endParaRPr lang="pl-PL" dirty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Ø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67206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5077" y="1547446"/>
            <a:ext cx="9659815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projektów:</a:t>
            </a:r>
          </a:p>
          <a:p>
            <a:endParaRPr lang="pl-PL" sz="2000" b="1" dirty="0" smtClean="0"/>
          </a:p>
          <a:p>
            <a:r>
              <a:rPr lang="pl-PL" sz="2000" dirty="0"/>
              <a:t>I.</a:t>
            </a:r>
            <a:r>
              <a:rPr lang="pl-PL" sz="2000" b="1" dirty="0"/>
              <a:t> </a:t>
            </a:r>
            <a:r>
              <a:rPr lang="pl-PL" sz="2000" dirty="0"/>
              <a:t>Instrumenty i usługi rynku pracy służące indywidualizacji wsparcia oraz pomocy w zakresie określenia ścieżki </a:t>
            </a:r>
            <a:r>
              <a:rPr lang="pl-PL" sz="2000" dirty="0" smtClean="0"/>
              <a:t>zawodowej </a:t>
            </a:r>
            <a:r>
              <a:rPr lang="pl-PL" sz="2000" dirty="0"/>
              <a:t>(obligatoryjne, które zadecydują o wyborze dalszych adekwatnych form wsparcia):</a:t>
            </a:r>
          </a:p>
          <a:p>
            <a:r>
              <a:rPr lang="pl-PL" sz="2000" dirty="0" smtClean="0"/>
              <a:t>a) identyfikacja </a:t>
            </a:r>
            <a:r>
              <a:rPr lang="pl-PL" sz="2000" dirty="0"/>
              <a:t>potrzeb osób pozostających bez zatrudnienia, w tym m.in. poprzez zastosowanie Indywidualnych Planów Działania, diagnozowanie potrzeb szkoleniowych oraz możliwości doskonalenia zawodowego w regionie,</a:t>
            </a:r>
          </a:p>
          <a:p>
            <a:r>
              <a:rPr lang="pl-PL" sz="2000" dirty="0" smtClean="0"/>
              <a:t>b) kompleksowe </a:t>
            </a:r>
            <a:r>
              <a:rPr lang="pl-PL" sz="2000" dirty="0"/>
              <a:t>i indywidualne pośrednictwo pracy w zakresie wyboru zawodu zgodnego z kwalifikacjami i kompetencjami wspieranej osoby lub poradnictwo zawodowe w zakresie planowania rozwoju kariery zawodowej, w tym podnoszenia lub uzupełnienia kompetencji i kwalifikacji zawodowych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91463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66800" y="1161682"/>
            <a:ext cx="9648092" cy="49244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 typu projektów:</a:t>
            </a:r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Za opracowanie lub aktualizację Indywidualnego Planu Działania odpowiedzialny jest doradca zawodowy.</a:t>
            </a:r>
            <a:r>
              <a:rPr lang="pl-PL" sz="2000" b="1" dirty="0" smtClean="0"/>
              <a:t>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Testy psychologiczne może przeprowadzić psycholog – za całość przygotowania IPD odpowiada doradca zawodowy.</a:t>
            </a:r>
          </a:p>
          <a:p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Poradnictwo zawodowe może być świadczone w formie: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 smtClean="0"/>
              <a:t>porady indywidualnej,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 smtClean="0"/>
              <a:t>porady grupowej,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dirty="0" smtClean="0"/>
              <a:t>szkolenia z zakresu umiejętności poszukiwania pracy.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Prowadzenie działalności gospodarczej w zakresie świadczenia usług pośrednictwa pracy i poradnictwa zawodowego wymaga wpisu do rejestru agencji zatrudnienia prowadzonego przez marszałka województwa.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31341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5077" y="1547446"/>
            <a:ext cx="96598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cd.</a:t>
            </a:r>
          </a:p>
          <a:p>
            <a:endParaRPr lang="pl-PL" sz="2000" b="1" dirty="0" smtClean="0"/>
          </a:p>
          <a:p>
            <a:r>
              <a:rPr lang="pl-PL" sz="2000" dirty="0" smtClean="0"/>
              <a:t>II</a:t>
            </a:r>
            <a:r>
              <a:rPr lang="pl-PL" sz="2000" dirty="0"/>
              <a:t>. </a:t>
            </a:r>
            <a:r>
              <a:rPr lang="pl-PL" sz="2000" dirty="0" smtClean="0"/>
              <a:t>Instrumenty </a:t>
            </a:r>
            <a:r>
              <a:rPr lang="pl-PL" sz="2000" dirty="0"/>
              <a:t>i usługi rynku pracy skierowane do osób, u których zidentyfikowano potrzebę uzupełnienia lub zdobycia nowych umiejętności i kompetencji:</a:t>
            </a:r>
          </a:p>
          <a:p>
            <a:r>
              <a:rPr lang="pl-PL" sz="2000" dirty="0" smtClean="0"/>
              <a:t>a) nauka </a:t>
            </a:r>
            <a:r>
              <a:rPr lang="pl-PL" sz="2000" dirty="0"/>
              <a:t>aktywnego poszukiwania pracy (zajęcia aktywizacyjne, warsztaty z zakresu umiejętności poszukiwania pracy, konsultacje indywidualne),</a:t>
            </a:r>
          </a:p>
          <a:p>
            <a:r>
              <a:rPr lang="pl-PL" sz="2000" dirty="0" smtClean="0"/>
              <a:t>b) nabywanie</a:t>
            </a:r>
            <a:r>
              <a:rPr lang="pl-PL" sz="2000" dirty="0"/>
              <a:t>, podwyższanie lub dostosowywanie kompetencji i kwalifikacji, niezbędnych na rynku pracy w kontekście zidentyfikowanych potrzeb osoby, której udzielane jest wsparcie, m.in. poprzez wysokiej jakości szkolenia i kursy</a:t>
            </a:r>
            <a:r>
              <a:rPr lang="pl-PL" sz="2000" dirty="0" smtClean="0"/>
              <a:t>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60217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13692" y="1161682"/>
            <a:ext cx="9601200" cy="47089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II typu projektów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Usługi szkoleniowe muszą być realizowane przez instytucje posiadające wpis do Rejestrów Instytucji Szkoleniowych prowadzonych przez wojewódzkie urzędy pracy.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Szkolenie powinno mieć charakter indywidualny. Jeśli na podstawie IPD tematyka będzie odpowiadać większej liczbie uczestników – może mieć charakter grupowy.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Osobom uczestniczącym w szkoleniach przysługuje stypendium w wysokości 120% zasiłku dla osób bezrobotnych – pod warunkiem że liczba godzin szkolenia wynosi nie mniej niż 150 godzin miesięcznie. Przy mniejszej liczbie godzin stypendium jest proporcjonalnie pomniejszane.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endParaRPr lang="pl-PL" sz="2000" dirty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Wybór tematyki szkoleń następuje na podstawie Indywidualnego Planu Działania oraz diagnozowania możliwości w zakresie doskonalenia zawodowego.  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391484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922585"/>
            <a:ext cx="95425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cd.</a:t>
            </a:r>
          </a:p>
          <a:p>
            <a:endParaRPr lang="pl-PL" sz="2000" b="1" dirty="0" smtClean="0"/>
          </a:p>
          <a:p>
            <a:r>
              <a:rPr lang="pl-PL" sz="2000" dirty="0"/>
              <a:t>III. Instrumenty i usługi rynku pracy służące zdobyciu doświadczenia zawodowego wymaganego przez </a:t>
            </a:r>
            <a:r>
              <a:rPr lang="pl-PL" sz="2000" dirty="0" smtClean="0"/>
              <a:t>pracodawców</a:t>
            </a:r>
            <a:r>
              <a:rPr lang="pl-PL" sz="2000" dirty="0"/>
              <a:t>:</a:t>
            </a:r>
          </a:p>
          <a:p>
            <a:r>
              <a:rPr lang="pl-PL" sz="2000" dirty="0" smtClean="0"/>
              <a:t>a) nabywanie </a:t>
            </a:r>
            <a:r>
              <a:rPr lang="pl-PL" sz="2000" dirty="0"/>
              <a:t>lub uzupełnianie doświadczenia zawodowego oraz praktycznych </a:t>
            </a:r>
            <a:r>
              <a:rPr lang="pl-PL" sz="2000" dirty="0" smtClean="0"/>
              <a:t>umiejętności </a:t>
            </a:r>
            <a:r>
              <a:rPr lang="pl-PL" sz="2000" dirty="0"/>
              <a:t>w zakresie wykonywania danego zawodu, m.in. poprzez staże i </a:t>
            </a:r>
            <a:r>
              <a:rPr lang="pl-PL" sz="2000" dirty="0" smtClean="0"/>
              <a:t>praktyki </a:t>
            </a:r>
            <a:r>
              <a:rPr lang="pl-PL" sz="2000" dirty="0"/>
              <a:t>zawodowe,</a:t>
            </a:r>
          </a:p>
          <a:p>
            <a:r>
              <a:rPr lang="pl-PL" sz="2000" dirty="0" smtClean="0"/>
              <a:t>b) wsparcie </a:t>
            </a:r>
            <a:r>
              <a:rPr lang="pl-PL" sz="2000" dirty="0"/>
              <a:t>zatrudnienia u przedsiębiorcy lub innego pracodawcy, stanowiące zachętę do zatrudnienia</a:t>
            </a:r>
            <a:r>
              <a:rPr lang="pl-PL" sz="2000" dirty="0" smtClean="0"/>
              <a:t>.</a:t>
            </a:r>
          </a:p>
          <a:p>
            <a:endParaRPr lang="pl-PL" sz="2000" dirty="0"/>
          </a:p>
          <a:p>
            <a:r>
              <a:rPr lang="pl-PL" sz="2000" dirty="0" smtClean="0"/>
              <a:t>Wsparcie w postaci subsydiowanego zatrudnienia realizowane jest wyłącznie przez powiatowe urzędy pracy.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281549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6589" y="1371600"/>
            <a:ext cx="9474147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III typu projektów </a:t>
            </a:r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Staż zawodowy nie może trwać krócej niż 3 miesiące i nie dłużej niż 6 miesięcy.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Stażyście przysługuje miesięczne stypendium w wysokości odpowiadającej </a:t>
            </a:r>
            <a:r>
              <a:rPr lang="pl-PL" sz="2000" dirty="0" smtClean="0"/>
              <a:t>80</a:t>
            </a:r>
            <a:r>
              <a:rPr lang="pl-PL" sz="2000" dirty="0"/>
              <a:t>% wartości netto minimalnego wynagrodzenia za </a:t>
            </a:r>
            <a:r>
              <a:rPr lang="pl-PL" sz="2000" dirty="0" smtClean="0"/>
              <a:t>pracę, </a:t>
            </a:r>
            <a:r>
              <a:rPr lang="pl-PL" sz="2000" dirty="0" smtClean="0"/>
              <a:t>jeśli </a:t>
            </a:r>
            <a:r>
              <a:rPr lang="pl-PL" sz="2000" dirty="0" smtClean="0"/>
              <a:t>liczba godzin stażu wynosi nie mniej niż 160 godzin na miesiąc. W przypadku niższego wymiaru godzin stypendium jest proporcjonalnie pomniejszone.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Stażysta wykonuje swoje obowiązki pod nadzorem opiekuna stażu. Opiekuna wyznacza podmiot przyjmujący na staż. 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Pomiędzy uczestnikiem projektu a pracodawcą nie zostaje nawiązany stosunek pracy.</a:t>
            </a:r>
          </a:p>
          <a:p>
            <a:pPr marL="342900" indent="-342900">
              <a:buFont typeface="Wingdings" panose="05000000000000000000" pitchFamily="2" charset="2"/>
              <a:buChar char="q"/>
            </a:pPr>
            <a:r>
              <a:rPr lang="pl-PL" sz="2000" dirty="0" smtClean="0"/>
              <a:t>Realizacja stażu nie może przekraczać 8 godzin na dobę i 40 godzin tygodniowo, a w przypadku osoby z niepełnosprawnościami (znaczny lub umiarkowany stopień niepełnosprawności) – 7 godzin na dobę i 35 godzin tygodniowo.</a:t>
            </a:r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8746694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6" y="2006097"/>
            <a:ext cx="9246824" cy="502642"/>
          </a:xfrm>
        </p:spPr>
        <p:txBody>
          <a:bodyPr>
            <a:noAutofit/>
          </a:bodyPr>
          <a:lstStyle/>
          <a:p>
            <a:pPr algn="l"/>
            <a:r>
              <a:rPr lang="pl-PL" sz="3600" b="1" dirty="0" smtClean="0">
                <a:latin typeface="+mn-lt"/>
              </a:rPr>
              <a:t>Podstawowe informacje o konkursie</a:t>
            </a:r>
            <a:endParaRPr lang="pl-PL" sz="36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637692"/>
            <a:ext cx="9144000" cy="30492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Kwota przeznaczona na dofinansowanie projektów: </a:t>
            </a:r>
            <a:r>
              <a:rPr lang="pl-PL" sz="2000" b="1" dirty="0" smtClean="0"/>
              <a:t>5 647 058,82 zł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w tym: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85% - dofinansowanie z Unii Europejskiej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10% - współfinansowanie z budżetu państwa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5% - wymagany minimalny wkład własny Beneficjenta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Minimalna wartość dofinansowania projektu: 454 350 zł.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75222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535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6590" y="1371600"/>
            <a:ext cx="9276348" cy="717119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</a:t>
            </a:r>
            <a:r>
              <a:rPr lang="pl-PL" sz="2000" b="1" dirty="0"/>
              <a:t>. </a:t>
            </a:r>
            <a:r>
              <a:rPr lang="pl-PL" sz="2000" b="1" dirty="0" smtClean="0"/>
              <a:t> </a:t>
            </a:r>
          </a:p>
          <a:p>
            <a:endParaRPr lang="pl-PL" sz="2000" b="1" dirty="0"/>
          </a:p>
          <a:p>
            <a:r>
              <a:rPr lang="pl-PL" sz="2000" dirty="0" smtClean="0"/>
              <a:t>IV. Instrumenty </a:t>
            </a:r>
            <a:r>
              <a:rPr lang="pl-PL" sz="2000" dirty="0"/>
              <a:t>i usługi rynku pracy służące wsparciu mobilności międzysektorowej i geograficznej:</a:t>
            </a:r>
          </a:p>
          <a:p>
            <a:r>
              <a:rPr lang="pl-PL" sz="2000" dirty="0" smtClean="0"/>
              <a:t>a) wsparcie </a:t>
            </a:r>
            <a:r>
              <a:rPr lang="pl-PL" sz="2000" dirty="0"/>
              <a:t>mobilności międzysektorowej dla osób, które mają trudności ze znalezieniem zatrudnienia w sektorze lub branży, m.in. poprzez zmianę lub uzupełnienie kompetencji lub kwalifikacji pozwalającą na podjęcie zatrudnienia w innym sektorze,</a:t>
            </a:r>
          </a:p>
          <a:p>
            <a:r>
              <a:rPr lang="pl-PL" sz="2000" dirty="0" smtClean="0"/>
              <a:t>b) wsparcie </a:t>
            </a:r>
            <a:r>
              <a:rPr lang="pl-PL" sz="2000" dirty="0"/>
              <a:t>mobilności geograficznej dla osób, u których zidentyfikowano problem z zatrudnieniem w miejscu zamieszkania, m.in. poprzez pokrycie kosztów dojazdu do pracy lub wstępnego zagospodarowania w nowym miejscu zamieszkania, m.in. poprzez finansowanie kosztów dojazdu, zapewnienie środków na zasiedlenie.</a:t>
            </a:r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34110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38463" y="1395663"/>
            <a:ext cx="9637295" cy="79714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IV typu projektów   </a:t>
            </a:r>
          </a:p>
          <a:p>
            <a:endParaRPr lang="pl-PL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/>
              <a:t>Środki na </a:t>
            </a:r>
            <a:r>
              <a:rPr lang="pl-PL" b="1" dirty="0" smtClean="0"/>
              <a:t>zasiedlenie - </a:t>
            </a:r>
            <a:r>
              <a:rPr lang="pl-PL" dirty="0" smtClean="0"/>
              <a:t>związane </a:t>
            </a:r>
            <a:r>
              <a:rPr lang="pl-PL" dirty="0"/>
              <a:t>z podjęciem </a:t>
            </a:r>
            <a:r>
              <a:rPr lang="pl-PL" dirty="0" smtClean="0"/>
              <a:t>zatrudnienia w co najmniej połowie wymiaru czasu pracy, innej pracy zarobkowej </a:t>
            </a:r>
            <a:r>
              <a:rPr lang="pl-PL" dirty="0"/>
              <a:t>lub działalności gospodarczej poza miejscem stałego </a:t>
            </a:r>
            <a:r>
              <a:rPr lang="pl-PL" dirty="0" smtClean="0"/>
              <a:t>zamieszkania, jeżeli uczestnik będzie </a:t>
            </a:r>
            <a:r>
              <a:rPr lang="pl-PL" dirty="0"/>
              <a:t>osiągał wynagrodzenie lub przychód w wysokości </a:t>
            </a:r>
            <a:r>
              <a:rPr lang="pl-PL" dirty="0" smtClean="0"/>
              <a:t>co najmniej </a:t>
            </a:r>
            <a:r>
              <a:rPr lang="pl-PL" dirty="0"/>
              <a:t>minimalnego wynagrodzenia za pracę brutto miesięcznie oraz </a:t>
            </a:r>
            <a:r>
              <a:rPr lang="pl-PL" dirty="0" smtClean="0"/>
              <a:t>będzie podlegał </a:t>
            </a:r>
            <a:r>
              <a:rPr lang="pl-PL" dirty="0"/>
              <a:t>ubezpieczeniom społecznym: </a:t>
            </a: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w </a:t>
            </a:r>
            <a:r>
              <a:rPr lang="pl-PL" dirty="0"/>
              <a:t>wysokości 200% przeciętnego miesięcznego wynagrodzenia za pracę </a:t>
            </a: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warunkiem </a:t>
            </a:r>
            <a:r>
              <a:rPr lang="pl-PL" dirty="0"/>
              <a:t>jest, by odległość od miejsca stałego zamieszkania do miejsca pracy wynosiła min. 80 km lub dojazd do miejsca pracy i z powrotem </a:t>
            </a:r>
            <a:r>
              <a:rPr lang="pl-PL" dirty="0" smtClean="0"/>
              <a:t>zajmował </a:t>
            </a:r>
            <a:r>
              <a:rPr lang="pl-PL" dirty="0"/>
              <a:t>co najmniej 3 godziny </a:t>
            </a:r>
            <a:r>
              <a:rPr lang="pl-PL" dirty="0" smtClean="0"/>
              <a:t>dziennie,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praca </a:t>
            </a:r>
            <a:r>
              <a:rPr lang="pl-PL" dirty="0"/>
              <a:t>musi być wykonywana przez co najmniej 6 miesięcy lub 12 miesięcy w przypadku działalności gospodarczej. </a:t>
            </a: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b="1" dirty="0" smtClean="0"/>
              <a:t>Pokrycie kosztów dojazdu do pracy: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przez okres do 12 miesięcy,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wynagrodzenie osoby dojeżdżającej do pracy nie może przekraczać 200% minimalnego wynagrodzenia za pracę obowiązującego w miesiącu, za który dokonywany jest zwrot.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2578071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8779" y="2538663"/>
            <a:ext cx="9516979" cy="68634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Typy projektów cd.   </a:t>
            </a:r>
          </a:p>
          <a:p>
            <a:endParaRPr lang="pl-PL" sz="2000" b="1" dirty="0"/>
          </a:p>
          <a:p>
            <a:r>
              <a:rPr lang="pl-PL" dirty="0" smtClean="0"/>
              <a:t>V. Instrumenty </a:t>
            </a:r>
            <a:r>
              <a:rPr lang="pl-PL" dirty="0"/>
              <a:t>i usługi rynku pracy skierowane do osób z niepełnosprawnościami:</a:t>
            </a:r>
          </a:p>
          <a:p>
            <a:pPr marL="342900" indent="-342900">
              <a:buAutoNum type="alphaLcParenR"/>
            </a:pPr>
            <a:r>
              <a:rPr lang="pl-PL" dirty="0" smtClean="0"/>
              <a:t>niwelowanie </a:t>
            </a:r>
            <a:r>
              <a:rPr lang="pl-PL" dirty="0"/>
              <a:t>barier, jakie napotykają osoby z niepełnosprawnościami w zakresie zdobycia i utrzymania zatrudnienia, m.in. doposażenie stanowiska pracy do potrzeb osób z niepełnosprawnościami. </a:t>
            </a:r>
            <a:endParaRPr lang="pl-PL" dirty="0" smtClean="0"/>
          </a:p>
          <a:p>
            <a:pPr marL="342900" indent="-342900">
              <a:buAutoNum type="alphaLcParenR"/>
            </a:pPr>
            <a:endParaRPr lang="pl-PL" dirty="0"/>
          </a:p>
          <a:p>
            <a:pPr marL="342900" indent="-342900">
              <a:buAutoNum type="alphaLcParenR"/>
            </a:pPr>
            <a:endParaRPr lang="pl-PL" dirty="0" smtClean="0"/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015370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732547"/>
            <a:ext cx="9565105" cy="76944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Uwagi do V typu projektów    </a:t>
            </a:r>
          </a:p>
          <a:p>
            <a:endParaRPr lang="pl-PL" sz="2000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Asystent osoby z niepełnosprawnością wspiera osoby z niepełnosprawnością o umiarkowanym i znacznym stopniu niepełnosprawności.</a:t>
            </a:r>
          </a:p>
          <a:p>
            <a:endParaRPr lang="pl-PL" dirty="0" smtClean="0"/>
          </a:p>
          <a:p>
            <a:r>
              <a:rPr lang="pl-PL" dirty="0" smtClean="0"/>
              <a:t>Asystent pomaga w codziennych czynnościach, dotarciu na szkolenia, staże.</a:t>
            </a:r>
          </a:p>
          <a:p>
            <a:r>
              <a:rPr lang="pl-PL" dirty="0" smtClean="0"/>
              <a:t>Jedna osoba z niepełnosprawnościami może korzystać z usług asystenta do 4 godzin na dobę.</a:t>
            </a:r>
          </a:p>
          <a:p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Trener pracy zapewnia wsparcie w poszukiwaniu pracy i kontaktu z pracodawcą, motywuje do aktywności.</a:t>
            </a:r>
            <a:endParaRPr lang="pl-PL" dirty="0"/>
          </a:p>
          <a:p>
            <a:pPr marL="342900" indent="-342900">
              <a:buAutoNum type="alphaLcParenR"/>
            </a:pPr>
            <a:endParaRPr lang="pl-PL" dirty="0" smtClean="0"/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01856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29560" y="1161682"/>
            <a:ext cx="9670784" cy="963340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wskaźników</a:t>
            </a:r>
          </a:p>
          <a:p>
            <a:endParaRPr lang="pl-PL" sz="2000" b="1" dirty="0"/>
          </a:p>
          <a:p>
            <a:r>
              <a:rPr lang="pl-PL" dirty="0" smtClean="0"/>
              <a:t>We </a:t>
            </a:r>
            <a:r>
              <a:rPr lang="pl-PL" dirty="0"/>
              <a:t>wniosku </a:t>
            </a:r>
            <a:r>
              <a:rPr lang="pl-PL" dirty="0" smtClean="0"/>
              <a:t>należy </a:t>
            </a:r>
            <a:r>
              <a:rPr lang="pl-PL" dirty="0"/>
              <a:t>przedstawić: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wskaźniki produktu – dotyczą realizowanych działań;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/>
              <a:t>wskaźniki rezultatu </a:t>
            </a:r>
            <a:r>
              <a:rPr lang="pl-PL" dirty="0" smtClean="0"/>
              <a:t>bezpośredniego – </a:t>
            </a:r>
            <a:r>
              <a:rPr lang="pl-PL" dirty="0"/>
              <a:t>dotyczą oczekiwanych efektów wsparcia ze środków EFS</a:t>
            </a:r>
            <a:r>
              <a:rPr lang="pl-PL" dirty="0" smtClean="0"/>
              <a:t>.</a:t>
            </a:r>
          </a:p>
          <a:p>
            <a:endParaRPr lang="pl-PL" dirty="0" smtClean="0"/>
          </a:p>
          <a:p>
            <a:r>
              <a:rPr lang="pl-PL" dirty="0"/>
              <a:t>Definicje wskaźników znajdują się w Regulaminie konkursu oraz we Wspólnej Liście Wskaźników Kluczowych (zał. nr 2 do </a:t>
            </a:r>
            <a:r>
              <a:rPr lang="pl-PL" i="1" dirty="0"/>
              <a:t>Wytycznych w zakresie monitorowania postępu rzeczowego realizacji programów operacyjnych na lata 2014-2020. </a:t>
            </a:r>
          </a:p>
          <a:p>
            <a:endParaRPr lang="pl-PL" dirty="0" smtClean="0"/>
          </a:p>
          <a:p>
            <a:r>
              <a:rPr lang="pl-PL" dirty="0" smtClean="0"/>
              <a:t>Wskaźniki </a:t>
            </a:r>
            <a:r>
              <a:rPr lang="pl-PL" dirty="0"/>
              <a:t>obligatoryjne dla Projektodawców bez względu na charakter grupy docelowej i typ wsparcia.</a:t>
            </a:r>
          </a:p>
          <a:p>
            <a:r>
              <a:rPr lang="pl-PL" b="1" dirty="0" smtClean="0"/>
              <a:t>Wskaźniki rezultatu bezpośredniego: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pracujących, łącznie z prowadzącymi działalność na własny rachunek, po opuszczeniu programu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osób, które uzyskały kwalifikacje lub nabyły kompetencje po opuszczeniu programu</a:t>
            </a:r>
          </a:p>
          <a:p>
            <a:r>
              <a:rPr lang="pl-PL" dirty="0" smtClean="0"/>
              <a:t>   </a:t>
            </a:r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7248477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48413" y="1161682"/>
            <a:ext cx="9755626" cy="90794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b="1" dirty="0" smtClean="0"/>
              <a:t>Wskaźniki produktu: </a:t>
            </a:r>
          </a:p>
          <a:p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z niepełnosprawnościami objętych 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biernych zawodowo </a:t>
            </a:r>
            <a:r>
              <a:rPr lang="pl-PL" dirty="0"/>
              <a:t>objętych 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Liczba osób </a:t>
            </a:r>
            <a:r>
              <a:rPr lang="pl-PL" dirty="0" smtClean="0"/>
              <a:t>w wieku 50 lat i więcej objętych </a:t>
            </a:r>
            <a:r>
              <a:rPr lang="pl-PL" dirty="0"/>
              <a:t>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</a:t>
            </a:r>
            <a:r>
              <a:rPr lang="pl-PL" dirty="0"/>
              <a:t>osób </a:t>
            </a:r>
            <a:r>
              <a:rPr lang="pl-PL" dirty="0" smtClean="0"/>
              <a:t>o niskich kwalifikacjach objętych </a:t>
            </a:r>
            <a:r>
              <a:rPr lang="pl-PL" dirty="0"/>
              <a:t>wsparciem w </a:t>
            </a:r>
            <a:r>
              <a:rPr lang="pl-PL" dirty="0" smtClean="0"/>
              <a:t>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bezrobotnych, w tym długotrwale bezrobotnych objętych wsparciem w programie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długotrwale bezrobotnych objętych wsparciem w programie</a:t>
            </a:r>
          </a:p>
          <a:p>
            <a:endParaRPr lang="pl-PL" dirty="0" smtClean="0"/>
          </a:p>
          <a:p>
            <a:r>
              <a:rPr lang="pl-PL" dirty="0" smtClean="0"/>
              <a:t>W przypadku wsparcia skierowanego do osób pracujących należy określić wskaźnik produktu: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pracujących znajdujących się w niekorzystnej sytuacji na rynku pracy objętych wsparciem w programie.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dirty="0" smtClean="0"/>
          </a:p>
          <a:p>
            <a:pPr marL="342900" indent="-342900">
              <a:buAutoNum type="alphaLcParenR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116766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84421"/>
            <a:ext cx="9553074" cy="73866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b="1" dirty="0" smtClean="0"/>
              <a:t>Obowiązkowe wskaźniki horyzontalne: </a:t>
            </a:r>
          </a:p>
          <a:p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obiektów dostosowanych do potrzeb osób z niepełnosprawnościami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osób objętych szkoleniami/doradztwem w zakresie kompetencji cyfrowych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/>
              <a:t>Liczba </a:t>
            </a:r>
            <a:r>
              <a:rPr lang="pl-PL" dirty="0" smtClean="0"/>
              <a:t>projektów, w których sfinansowano koszty racjonalnych usprawnień dla osób z niepełnosprawnościami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dirty="0" smtClean="0"/>
              <a:t>Liczba podmiotów wykorzystujących technologie informacyjno-komunikacyjne (TIK)</a:t>
            </a:r>
          </a:p>
          <a:p>
            <a:endParaRPr lang="pl-PL" dirty="0"/>
          </a:p>
          <a:p>
            <a:r>
              <a:rPr lang="pl-PL" dirty="0" smtClean="0"/>
              <a:t>Wskaźnik mierzy liczbę podmiotów, które w celu realizacji projektu zainwestowały w technologie informacyjno-komunikacyjne. W zakresie EFS podmioty wykorzystujące TIK to te, które w ramach projektu wspierają wykorzystanie TIK, np. poprzez propagowanie/szkolenie/zakup TIK lub podmioty, które otrzymują wsparcie w tym zakresie (</a:t>
            </a:r>
            <a:r>
              <a:rPr lang="pl-PL" smtClean="0"/>
              <a:t>uczestnicy projektów).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l-PL" dirty="0"/>
          </a:p>
          <a:p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860824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14400" y="1319753"/>
            <a:ext cx="9661359" cy="99104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b="1" dirty="0" smtClean="0"/>
              <a:t>Minimalny </a:t>
            </a:r>
            <a:r>
              <a:rPr lang="pl-PL" b="1" dirty="0"/>
              <a:t>poziom efektywności zatrudnieniowej</a:t>
            </a:r>
            <a:r>
              <a:rPr lang="pl-PL" dirty="0"/>
              <a:t>: </a:t>
            </a: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dla osób w wieku 50 lat i więcej, kobiet, osób z niepełnosprawnościami, osób z niskimi kwalifikacjami, osób długotrwale bezrobotnych, imigrantów, reemigrantów </a:t>
            </a:r>
            <a:r>
              <a:rPr lang="pl-PL" b="1" dirty="0" smtClean="0"/>
              <a:t>– 44,3%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dla osób odchodzących z rolnictwa i ich rodzin </a:t>
            </a:r>
            <a:r>
              <a:rPr lang="pl-PL" b="1" dirty="0" smtClean="0"/>
              <a:t>– 60,4% </a:t>
            </a:r>
            <a:r>
              <a:rPr lang="pl-PL" dirty="0" smtClean="0"/>
              <a:t>(pod warunkiem że nie należą do grupy powyżej oraz do osób pracujących, dla których mierzona jest efektywność zawodowa)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dla osób z niepełnosprawnościami w projektach dedykowanych wyłącznie osobom z tej grupy – </a:t>
            </a:r>
            <a:r>
              <a:rPr lang="pl-PL" b="1" dirty="0" smtClean="0"/>
              <a:t>24%</a:t>
            </a:r>
          </a:p>
          <a:p>
            <a:r>
              <a:rPr lang="pl-PL" dirty="0" smtClean="0"/>
              <a:t>Zatrudnienie to podjęcie pracy w oparciu o stosunek pracy lub podjęcie działalności gospodarczej.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Do wskaźnika nie wliczamy osób, które w ramach projektu lub w ciągu 90 dni kalendarzowych od zakończenia udziału w projekcie podjęły naukę w formach szkolnych oraz osób, które otrzymały zwrotne lub bezzwrotne środki na podjęcie działalności gospodarczej z EFS.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72591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10705" y="1161682"/>
            <a:ext cx="9822730" cy="91409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  <a:endParaRPr lang="pl-PL" sz="2000" b="1" dirty="0"/>
          </a:p>
          <a:p>
            <a:endParaRPr lang="pl-PL" sz="2000" b="1" dirty="0"/>
          </a:p>
          <a:p>
            <a:r>
              <a:rPr lang="pl-PL" sz="2000" dirty="0"/>
              <a:t>Efektywność zatrudnieniowa jest mierzona wśród uczestników projektu, którzy: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/>
              <a:t>zakończyli udział w projekcie – we wszystkich formach wsparcia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/>
              <a:t>przerwali udział w projekcie – z powodu podjęcia pracy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/>
              <a:t>podjęli pracę i kontynuują udział w projekcie   </a:t>
            </a:r>
          </a:p>
          <a:p>
            <a:endParaRPr lang="pl-PL" sz="2000" dirty="0" smtClean="0"/>
          </a:p>
          <a:p>
            <a:r>
              <a:rPr lang="pl-PL" sz="2000" dirty="0" smtClean="0"/>
              <a:t>Zatrudnienie to podjęcie pracy w oparciu o: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 smtClean="0"/>
              <a:t>Stosunek pracy: uczestnik projektu powinien zostać zatrudniony na przynajmniej na ½ etatu na okres 1 miesiąca (przynajmniej </a:t>
            </a:r>
            <a:r>
              <a:rPr lang="pl-PL" sz="2000" dirty="0"/>
              <a:t>na </a:t>
            </a:r>
            <a:r>
              <a:rPr lang="pl-PL" sz="2000" dirty="0" smtClean="0"/>
              <a:t>¼ etatu w przypadku osób z niepełnosprawnościami sprzężonymi lub niepełnosprawnością w stopniu znacznym) 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l-PL" sz="2000" dirty="0" smtClean="0"/>
              <a:t>Podjęcie działalności gospodarczej: powinna zostać rozpoczęta w okresie do 90 dni kalendarzowych od zakończenia udziału w projekcie.</a:t>
            </a:r>
          </a:p>
          <a:p>
            <a:endParaRPr lang="pl-PL" dirty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90330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48412" y="1441682"/>
            <a:ext cx="9662474" cy="96026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Wymagania w zakresie </a:t>
            </a:r>
            <a:r>
              <a:rPr lang="pl-PL" sz="2000" b="1" dirty="0" smtClean="0"/>
              <a:t>wskaźników cd.</a:t>
            </a:r>
          </a:p>
          <a:p>
            <a:endParaRPr lang="pl-PL" b="1" dirty="0" smtClean="0"/>
          </a:p>
          <a:p>
            <a:r>
              <a:rPr lang="pl-PL" b="1" dirty="0" smtClean="0"/>
              <a:t>Minimalny </a:t>
            </a:r>
            <a:r>
              <a:rPr lang="pl-PL" b="1" dirty="0"/>
              <a:t>poziom efektywności </a:t>
            </a:r>
            <a:r>
              <a:rPr lang="pl-PL" b="1" dirty="0" smtClean="0"/>
              <a:t>zawodowej: 13%</a:t>
            </a:r>
          </a:p>
          <a:p>
            <a:endParaRPr lang="pl-PL" b="1" dirty="0"/>
          </a:p>
          <a:p>
            <a:r>
              <a:rPr lang="pl-PL" b="1" dirty="0" smtClean="0"/>
              <a:t>Poprawa sytuacji na rynku pracy rozumiana jest jako: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przejście z niepewnego do stabilnego zatrudnienia 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przejście z niepełnego do pełnego zatrudnienia 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zmiana pracy na inną, wymagającą wyższych kwalifikacji, kompetencji lub umiejętności 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awans w dotychczasowej pracy lub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zmiana pracy na wyżej wynagradzaną lub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zwiększenie wymiaru etatu (jedynie w przypadku osób z  niepełnosprawnościami</a:t>
            </a:r>
            <a:r>
              <a:rPr lang="pl-PL" dirty="0"/>
              <a:t>)</a:t>
            </a:r>
            <a:r>
              <a:rPr lang="pl-PL" dirty="0" smtClean="0"/>
              <a:t> </a:t>
            </a:r>
          </a:p>
          <a:p>
            <a:endParaRPr lang="pl-PL" b="1" dirty="0" smtClean="0"/>
          </a:p>
          <a:p>
            <a:r>
              <a:rPr lang="pl-PL" dirty="0" smtClean="0"/>
              <a:t>Do wskaźnika nie wliczamy osób, które w ramach projektu lub w ciągu 90 dni kalendarzowych od zakończenia udziału w projekcie otrzymały zwrotne lub bezzwrotne środki na podjęcie działalności gospodarczej z EFS.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732429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5" y="1161682"/>
            <a:ext cx="9281993" cy="1757364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>Przedmiot konkursu: </a:t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Dofinansowanie </a:t>
            </a:r>
            <a:r>
              <a:rPr lang="pl-PL" sz="2000" dirty="0">
                <a:latin typeface="+mn-lt"/>
              </a:rPr>
              <a:t>projektów </a:t>
            </a:r>
            <a:r>
              <a:rPr lang="pl-PL" sz="2000" dirty="0" smtClean="0">
                <a:latin typeface="+mn-lt"/>
              </a:rPr>
              <a:t>w ramach Działania 6.2 Aktywizacja zawodowa </a:t>
            </a:r>
            <a:r>
              <a:rPr lang="pl-PL" sz="2000" dirty="0">
                <a:latin typeface="+mn-lt"/>
              </a:rPr>
              <a:t>osób pozostających bez pracy niezarejestrowanych w powiatowych urzędach pracy.</a:t>
            </a:r>
            <a:r>
              <a:rPr lang="pl-PL" dirty="0">
                <a:latin typeface="+mn-lt"/>
              </a:rPr>
              <a:t/>
            </a:r>
            <a:br>
              <a:rPr lang="pl-PL" dirty="0">
                <a:latin typeface="+mn-lt"/>
              </a:rPr>
            </a:br>
            <a:endParaRPr lang="pl-PL" sz="3200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637692"/>
            <a:ext cx="9144000" cy="30492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Termin składania wniosków: </a:t>
            </a:r>
            <a:r>
              <a:rPr lang="pl-PL" sz="2000" dirty="0" smtClean="0"/>
              <a:t>30 listopada – 7 grudnia 2020 r.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Datą wpływu wniosku jest dzień dostarczenia do WUP wersji papierowej wniosku. Wersję elektroniczną wniosku należy złożyć nie później niż w dniu zakończenia naboru.</a:t>
            </a: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/>
              <a:t>Jeśli opóźnienie w złożeniu wniosku wynika bezpośrednio z wystąpienia COVID-19 i nie przekroczy 14 dni, IOK może uznać wniosek za złożony w terminie.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/>
              <a:t>Wnioskodawca powinien złożyć </a:t>
            </a:r>
            <a:r>
              <a:rPr lang="pl-PL" sz="2000" dirty="0" smtClean="0"/>
              <a:t>stosowne pismo z wyjaśnieniami na </a:t>
            </a:r>
            <a:r>
              <a:rPr lang="pl-PL" sz="2000" dirty="0"/>
              <a:t>adres: </a:t>
            </a:r>
            <a:r>
              <a:rPr lang="pl-PL" sz="2000" dirty="0" smtClean="0">
                <a:hlinkClick r:id="rId2"/>
              </a:rPr>
              <a:t>efs@wup.zgora.pl</a:t>
            </a:r>
            <a:r>
              <a:rPr lang="pl-PL" sz="2000" dirty="0"/>
              <a:t>.</a:t>
            </a: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3627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70788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sz="3600" b="1" dirty="0" smtClean="0"/>
          </a:p>
          <a:p>
            <a:endParaRPr lang="pl-PL" sz="3600" b="1" dirty="0"/>
          </a:p>
          <a:p>
            <a:endParaRPr lang="pl-PL" sz="3600" b="1" dirty="0" smtClean="0"/>
          </a:p>
          <a:p>
            <a:r>
              <a:rPr lang="pl-PL" sz="3600" b="1" dirty="0" smtClean="0"/>
              <a:t>Ocena wniosków o dofinansowanie projektów</a:t>
            </a:r>
            <a:endParaRPr lang="pl-PL" sz="3600" b="1" dirty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698372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67267" y="1574276"/>
            <a:ext cx="9708492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</a:t>
            </a:r>
            <a:r>
              <a:rPr lang="pl-PL" b="1" dirty="0"/>
              <a:t>oceniane w systemie 0-1:</a:t>
            </a:r>
          </a:p>
          <a:p>
            <a:endParaRPr lang="pl-PL" dirty="0" smtClean="0"/>
          </a:p>
          <a:p>
            <a:r>
              <a:rPr lang="pl-PL" sz="2000" b="1" dirty="0" smtClean="0"/>
              <a:t>Kryterium </a:t>
            </a:r>
            <a:r>
              <a:rPr lang="pl-PL" sz="2000" b="1" dirty="0"/>
              <a:t>1</a:t>
            </a:r>
          </a:p>
          <a:p>
            <a:r>
              <a:rPr lang="pl-PL" sz="2000" dirty="0"/>
              <a:t>Wnioskodawca, zgodnie ze Szczegółowym Opisem Osi Priorytetowych RPO-L2020 jest podmiotem uprawnionym do ubiegania się o dofinansowanie w ramach właściwego Działania/Poddziałania lub właściwego naboru o ile ustalono w nim kryterium dostępu zawężające listę podmiotów uprawnionych do ubiegania się o dofinansowanie. Zgodnie z typem beneficjenta w Działaniu 6.2 RPO-L2020, wskazanym w SZOOP RPO-L2020 obowiązującym na dzień ogłoszenia konkursu.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62683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29559" y="1725105"/>
            <a:ext cx="9746199" cy="79098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sz="2000" b="1" dirty="0"/>
              <a:t>Kryterium 2</a:t>
            </a:r>
          </a:p>
          <a:p>
            <a:r>
              <a:rPr lang="pl-PL" sz="2000" dirty="0"/>
              <a:t>Czy w przypadku projektu partnerskiego spełnione zostały wymogi dotyczące:</a:t>
            </a:r>
          </a:p>
          <a:p>
            <a:r>
              <a:rPr lang="pl-PL" sz="2000" dirty="0" smtClean="0"/>
              <a:t>1) wyboru </a:t>
            </a:r>
            <a:r>
              <a:rPr lang="pl-PL" sz="2000" dirty="0"/>
              <a:t>partnerów, o których mowa w art. 33 ust. 2-4a ustawy z dnia 11 lipca 2014 r. o zasadach realizacji programów w zakresie polityki spójności finansowanych w perspektywie 2014-2020 (o ile dotyczy);</a:t>
            </a:r>
          </a:p>
          <a:p>
            <a:r>
              <a:rPr lang="pl-PL" sz="2000" dirty="0" smtClean="0"/>
              <a:t>2) utworzenia </a:t>
            </a:r>
            <a:r>
              <a:rPr lang="pl-PL" sz="2000" dirty="0"/>
              <a:t>albo zainicjowania partnerstwa w terminie zgodnym z art. 33 ust. 3 ustawy z dnia 11 lipca 2014 r. o zasadach realizacji programów w zakresie polityki spójności i </a:t>
            </a:r>
            <a:r>
              <a:rPr lang="pl-PL" sz="2000" dirty="0" err="1"/>
              <a:t>SzOOP</a:t>
            </a:r>
            <a:r>
              <a:rPr lang="pl-PL" sz="2000" dirty="0"/>
              <a:t>, tj. przed złożeniem wniosku o dofinansowanie albo przed rozpoczęciem realizacji projektu, o ile data ta jest wcześniejsza od daty złożenia wniosku o dofinansowanie?</a:t>
            </a:r>
          </a:p>
          <a:p>
            <a:endParaRPr lang="pl-PL" dirty="0" smtClean="0"/>
          </a:p>
          <a:p>
            <a:endParaRPr lang="pl-PL" dirty="0"/>
          </a:p>
          <a:p>
            <a:endParaRPr lang="pl-PL" dirty="0" smtClean="0"/>
          </a:p>
          <a:p>
            <a:endParaRPr lang="pl-PL" dirty="0"/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b="1" dirty="0" smtClean="0"/>
          </a:p>
          <a:p>
            <a:endParaRPr lang="pl-PL" sz="2000" dirty="0"/>
          </a:p>
          <a:p>
            <a:endParaRPr lang="pl-PL" sz="20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7843738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0389" y="1715677"/>
            <a:ext cx="9595370" cy="75405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b="1" dirty="0" smtClean="0"/>
              <a:t>Kryterium 3</a:t>
            </a:r>
            <a:endParaRPr lang="pl-PL" b="1" dirty="0"/>
          </a:p>
          <a:p>
            <a:r>
              <a:rPr lang="pl-PL" sz="1600" dirty="0" smtClean="0"/>
              <a:t>Wnioskodawca </a:t>
            </a:r>
            <a:r>
              <a:rPr lang="pl-PL" sz="1600" dirty="0"/>
              <a:t>oraz partnerzy krajowi (o ile dotyczy), ponoszący wydatki w danym projekcie z EFS, posiadają łączny obrót za ostatni zatwierdzony rok obrotowy zgodnie z ustawą o rachunkowości z dnia 29 września 1994 r., (jeśli dotyczy) lub za ostatni zamknięty i zatwierdzony rok kalendarzowy równy lub wyższy od średnich rocznych wydatków w ocenianym projekcie. Kryterium nie dotyczy jednostek sektora finansów publicznych (JSFP), w tym projektów partnerskich w których JSFP występują jako wnioskodawca (lider) - kryterium obrotu nie jest wówczas </a:t>
            </a:r>
            <a:r>
              <a:rPr lang="pl-PL" sz="1600" dirty="0" smtClean="0"/>
              <a:t>badane. </a:t>
            </a:r>
            <a:endParaRPr lang="pl-PL" sz="1600" dirty="0"/>
          </a:p>
          <a:p>
            <a:r>
              <a:rPr lang="pl-PL" sz="1600" dirty="0"/>
              <a:t>W przypadku podmiotów niebędących jednostkami sektora finansów publicznych jako obroty należy rozumieć wartość przychodów (w tym przychodów osiągniętych z tytułu otrzymanego dofinansowania na realizację projektów) osiągniętych w ostatnim zatwierdzonym roku przez danego wnioskodawcę/ partnera (o ile dotyczy) na dzień składania wniosku o dofinansowanie. W przypadku partnerstwa kilku podmiotów badany jest łączny obrót wszystkich podmiotów wchodzących w skład partnerstwa nie będących </a:t>
            </a:r>
            <a:r>
              <a:rPr lang="pl-PL" sz="1600" dirty="0" err="1"/>
              <a:t>jsfp</a:t>
            </a:r>
            <a:r>
              <a:rPr lang="pl-PL" sz="1600" dirty="0"/>
              <a:t>.</a:t>
            </a:r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6406967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716437" y="1161683"/>
            <a:ext cx="9859321" cy="858144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sz="2000" b="1" dirty="0"/>
              <a:t>Kryterium 4</a:t>
            </a:r>
          </a:p>
          <a:p>
            <a:r>
              <a:rPr lang="pl-PL" sz="2000" dirty="0"/>
              <a:t>Czy wydatki przewidziane w projekcie nie są współfinansowane z innych wspólnotowych instrumentów finansowych</a:t>
            </a:r>
            <a:r>
              <a:rPr lang="pl-PL" sz="2000" dirty="0" smtClean="0"/>
              <a:t>?</a:t>
            </a:r>
          </a:p>
          <a:p>
            <a:endParaRPr lang="pl-PL" sz="2000" b="1" dirty="0" smtClean="0"/>
          </a:p>
          <a:p>
            <a:r>
              <a:rPr lang="pl-PL" sz="2000" b="1" dirty="0" smtClean="0"/>
              <a:t>Kryterium </a:t>
            </a:r>
            <a:r>
              <a:rPr lang="pl-PL" sz="2000" b="1" dirty="0"/>
              <a:t>5</a:t>
            </a:r>
          </a:p>
          <a:p>
            <a:r>
              <a:rPr lang="pl-PL" sz="2000" dirty="0"/>
              <a:t>Czy wnioskodawca oraz partnerzy (jeśli dotyczy) podlegają wykluczeniu z możliwości ubiegania się  o dofinansowanie na podstawie odrębnych </a:t>
            </a:r>
            <a:r>
              <a:rPr lang="pl-PL" sz="2000" dirty="0" smtClean="0"/>
              <a:t>przepisów?</a:t>
            </a:r>
            <a:endParaRPr lang="pl-PL" sz="2000" dirty="0"/>
          </a:p>
          <a:p>
            <a:endParaRPr lang="pl-PL" sz="2000" b="1" dirty="0" smtClean="0"/>
          </a:p>
          <a:p>
            <a:r>
              <a:rPr lang="pl-PL" sz="2000" b="1" dirty="0" smtClean="0"/>
              <a:t>Kryterium </a:t>
            </a:r>
            <a:r>
              <a:rPr lang="pl-PL" sz="2000" b="1" dirty="0"/>
              <a:t>6</a:t>
            </a:r>
          </a:p>
          <a:p>
            <a:r>
              <a:rPr lang="pl-PL" sz="2000" dirty="0"/>
              <a:t>Przewidziane we wniosku operacje nie mogą zostać fizycznie ukończone lub w pełni zrealizowane przed złożeniem wniosku o dofinansowanie.</a:t>
            </a:r>
          </a:p>
          <a:p>
            <a:endParaRPr lang="pl-PL" b="1" dirty="0"/>
          </a:p>
          <a:p>
            <a:endParaRPr lang="pl-PL" sz="1200" dirty="0" smtClean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230299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248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 oceniane </a:t>
            </a:r>
            <a:r>
              <a:rPr lang="pl-PL" b="1" dirty="0"/>
              <a:t>w systemie 0-1:</a:t>
            </a:r>
          </a:p>
          <a:p>
            <a:endParaRPr lang="pl-PL" dirty="0" smtClean="0"/>
          </a:p>
          <a:p>
            <a:r>
              <a:rPr lang="pl-PL" b="1" dirty="0"/>
              <a:t>Kryterium </a:t>
            </a:r>
            <a:r>
              <a:rPr lang="pl-PL" b="1" dirty="0" smtClean="0"/>
              <a:t>7</a:t>
            </a:r>
            <a:endParaRPr lang="pl-PL" b="1" dirty="0"/>
          </a:p>
          <a:p>
            <a:r>
              <a:rPr lang="pl-PL" dirty="0"/>
              <a:t>Koszty bezpośrednie projektu </a:t>
            </a:r>
            <a:r>
              <a:rPr lang="pl-PL" u="sng" dirty="0"/>
              <a:t>nie są </a:t>
            </a:r>
            <a:r>
              <a:rPr lang="pl-PL" dirty="0"/>
              <a:t>rozliczane w całości kwotami ryczałtowymi określonymi przez beneficjenta. </a:t>
            </a:r>
          </a:p>
          <a:p>
            <a:r>
              <a:rPr lang="pl-PL" sz="1400" dirty="0"/>
              <a:t>Metoda rozliczania kosztów bezpośrednich z zastosowaniem kwot ryczałtowych określanych przez beneficjenta ma zastosowanie tylko do projektów o wartości dofinansowania nieprzekraczającej wyrażonej w PLN równowartości 100 tys. EUR i, jeśli jest przewidziana w ramach danego naboru, musi być stosowana dla wszystkich składanych projektów. W takim przypadku Instytucja Organizująca Konkurs doprecyzowuje brzmienie kryterium w odniesieniu do danego naboru, wybierając opcję „są” albo opcję „nie są” w zależności od przyjętej w regulaminie naboru dopuszczalnej wartości kwoty dofinansowania składanych projektów, tj.: </a:t>
            </a:r>
          </a:p>
          <a:p>
            <a:r>
              <a:rPr lang="pl-PL" sz="1400" dirty="0" smtClean="0"/>
              <a:t>a) wybór </a:t>
            </a:r>
            <a:r>
              <a:rPr lang="pl-PL" sz="1400" dirty="0"/>
              <a:t>wariantu „są” – dla naborów, w których wartość dofinansowania projektu nie może przekroczyć wyrażonej w PLN równowartości 100 tys. EUR, </a:t>
            </a:r>
          </a:p>
          <a:p>
            <a:r>
              <a:rPr lang="pl-PL" sz="1400" dirty="0" smtClean="0"/>
              <a:t>b) wybór </a:t>
            </a:r>
            <a:r>
              <a:rPr lang="pl-PL" sz="1400" dirty="0"/>
              <a:t>wariantu „nie są” – dla naborów, w których wartość dofinansowania projektu musi być wyższa od wyrażonej w PLN równowartości 100 tys. EUR. </a:t>
            </a:r>
          </a:p>
          <a:p>
            <a:r>
              <a:rPr lang="pl-PL" sz="1400" dirty="0"/>
              <a:t>W przypadku gdy IOK zakłada stosowanie w ramach naboru metody rozliczania kosztów bezpośrednich w całości kwotami ryczałtowymi lub stawkami jednostkowymi określanymi przez IOK, wybiera opcję „nie są” niezależnie od wartości dofinansowania składanych projektów. </a:t>
            </a:r>
          </a:p>
          <a:p>
            <a:r>
              <a:rPr lang="pl-PL" dirty="0"/>
              <a:t>Kryterium jest weryfikowane wyłącznie na etapie przyjmowania projektu do dofinansowania.</a:t>
            </a:r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233405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48413" y="1084082"/>
            <a:ext cx="9727346" cy="88947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1</a:t>
            </a:r>
          </a:p>
          <a:p>
            <a:r>
              <a:rPr lang="pl-PL" dirty="0"/>
              <a:t>Grupę docelową stanowią osoby pozostające bez pracy niezarejestrowane w Powiatowym Urzędzie Pracy jako bezrobotne, w szczególności osoby bierne zawodowo w wieku 30 lat i więcej. Wsparciem objęte zostaną przede wszystkim osoby znajdujące się w szczególnej sytuacji na rynku pracy, </a:t>
            </a:r>
            <a:r>
              <a:rPr lang="pl-PL" dirty="0" err="1"/>
              <a:t>tj</a:t>
            </a:r>
            <a:r>
              <a:rPr lang="pl-PL" dirty="0"/>
              <a:t>:</a:t>
            </a:r>
          </a:p>
          <a:p>
            <a:r>
              <a:rPr lang="pl-PL" dirty="0"/>
              <a:t>- osoby w wieku 50 lat i więcej;</a:t>
            </a:r>
          </a:p>
          <a:p>
            <a:r>
              <a:rPr lang="pl-PL" dirty="0"/>
              <a:t>- kobiety;</a:t>
            </a:r>
          </a:p>
          <a:p>
            <a:r>
              <a:rPr lang="pl-PL" dirty="0"/>
              <a:t>- osoby z niepełnosprawnościami;</a:t>
            </a:r>
          </a:p>
          <a:p>
            <a:r>
              <a:rPr lang="pl-PL" dirty="0"/>
              <a:t>- osoby o niskich kwalifikacjach;</a:t>
            </a:r>
          </a:p>
          <a:p>
            <a:r>
              <a:rPr lang="pl-PL" dirty="0"/>
              <a:t>- osoby długotrwale bezrobotne.</a:t>
            </a:r>
          </a:p>
          <a:p>
            <a:endParaRPr lang="pl-PL" dirty="0"/>
          </a:p>
          <a:p>
            <a:r>
              <a:rPr lang="pl-PL" dirty="0"/>
              <a:t>Wsparcie adresowane jest również do imigrantów (w tym osób polskiego pochodzenia), reemigrantów, osób odchodzących z rolnictwa i ich rodzin, tzw. ubogich pracujących, osób zatrudnionych na umowach krótkoterminowych oraz pracujących w ramach umów cywilno-prawnych.</a:t>
            </a:r>
          </a:p>
          <a:p>
            <a:pPr marL="285750" indent="-285750">
              <a:buFontTx/>
              <a:buChar char="-"/>
            </a:pPr>
            <a:endParaRPr lang="pl-PL" dirty="0"/>
          </a:p>
          <a:p>
            <a:r>
              <a:rPr lang="pl-PL" dirty="0"/>
              <a:t>Kryterium możliwe do </a:t>
            </a:r>
            <a:r>
              <a:rPr lang="pl-PL" dirty="0" smtClean="0"/>
              <a:t>uzupełnienia/zmienienia.</a:t>
            </a:r>
            <a:endParaRPr lang="pl-PL" dirty="0"/>
          </a:p>
          <a:p>
            <a:endParaRPr lang="pl-PL" b="1" dirty="0"/>
          </a:p>
          <a:p>
            <a:endParaRPr lang="pl-PL" sz="1200" dirty="0" smtClean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820690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8063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 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2</a:t>
            </a:r>
          </a:p>
          <a:p>
            <a:endParaRPr lang="pl-PL" b="1" dirty="0"/>
          </a:p>
          <a:p>
            <a:r>
              <a:rPr lang="pl-PL" dirty="0"/>
              <a:t>Usługi szkoleniowe będą realizowane przez instytucje posiadające wpis do Rejestru Instytucji Szkoleniowych  prowadzonego przez Wojewódzki Urząd Pracy właściwy ze względu na siedzibę instytucji szkoleniowej.</a:t>
            </a:r>
          </a:p>
          <a:p>
            <a:endParaRPr lang="pl-PL" dirty="0"/>
          </a:p>
          <a:p>
            <a:r>
              <a:rPr lang="pl-PL" b="1" dirty="0"/>
              <a:t>Kryterium 3</a:t>
            </a:r>
          </a:p>
          <a:p>
            <a:r>
              <a:rPr lang="pl-PL" dirty="0"/>
              <a:t>Usługa poradnictwa zawodowego i pośrednictwa pracy będzie prowadzona przez instytucję posiadającą wpis do Rejestru agencji zatrudnienia prowadzonego przez właściwego ze względu na jej siedzibę Marszałka województwa.</a:t>
            </a:r>
          </a:p>
          <a:p>
            <a:endParaRPr lang="pl-PL" dirty="0" smtClean="0"/>
          </a:p>
          <a:p>
            <a:r>
              <a:rPr lang="pl-PL" dirty="0" smtClean="0"/>
              <a:t>Kryteria </a:t>
            </a:r>
            <a:r>
              <a:rPr lang="pl-PL" dirty="0"/>
              <a:t>możliwe do </a:t>
            </a:r>
            <a:r>
              <a:rPr lang="pl-PL" dirty="0" smtClean="0"/>
              <a:t>uzupełnienia/poprawienia.</a:t>
            </a:r>
            <a:endParaRPr lang="pl-PL" dirty="0"/>
          </a:p>
          <a:p>
            <a:endParaRPr lang="pl-PL" b="1" dirty="0"/>
          </a:p>
          <a:p>
            <a:endParaRPr lang="pl-PL" sz="1200" dirty="0" smtClean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dirty="0" smtClean="0"/>
          </a:p>
          <a:p>
            <a:endParaRPr lang="pl-PL" sz="1200" dirty="0"/>
          </a:p>
          <a:p>
            <a:endParaRPr lang="pl-PL" sz="1200" b="1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1200" b="1" dirty="0" smtClean="0"/>
          </a:p>
          <a:p>
            <a:endParaRPr lang="pl-PL" sz="1200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4023540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 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4</a:t>
            </a:r>
          </a:p>
          <a:p>
            <a:r>
              <a:rPr lang="pl-PL" dirty="0"/>
              <a:t>Dobór formy wsparcia indywidualnie dla każdego uczestnika projektu musi wynikać z przeprowadzonej analizy prowadzącej do identyfikacji potrzeb w ramach zastosowanego Indywidualnego Planu Działania (IPD). </a:t>
            </a:r>
            <a:r>
              <a:rPr lang="pl-PL" u="sng" dirty="0"/>
              <a:t>Wnioskodawca określa formy wsparcia dostosowane do predyspozycji i umiejętności każdego uczestnika z osobna w oparciu o przeprowadzone IPD w ramach realizowanego projektu. Tym samym zaoferowane formy wsparcia są dobierane pod względem indywidualnych predyspozycji uczestnika prowadząc jednocześnie do realnego podniesienia kompetencji i umiejętności przyszłego pracownika.  </a:t>
            </a:r>
            <a:endParaRPr lang="pl-PL" u="sng" dirty="0" smtClean="0"/>
          </a:p>
          <a:p>
            <a:endParaRPr lang="pl-PL" u="sng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5</a:t>
            </a:r>
          </a:p>
          <a:p>
            <a:r>
              <a:rPr lang="pl-PL" dirty="0"/>
              <a:t>Średni koszt wsparcia przypadający na jednego uczestnika projektu nie może być wyższy niż </a:t>
            </a:r>
          </a:p>
          <a:p>
            <a:r>
              <a:rPr lang="pl-PL" dirty="0"/>
              <a:t>14 000,00 zł.</a:t>
            </a:r>
          </a:p>
          <a:p>
            <a:endParaRPr lang="pl-PL" sz="1200" dirty="0"/>
          </a:p>
          <a:p>
            <a:r>
              <a:rPr lang="pl-PL" dirty="0" smtClean="0"/>
              <a:t>Kryteria </a:t>
            </a:r>
            <a:r>
              <a:rPr lang="pl-PL" dirty="0"/>
              <a:t>możliwe do </a:t>
            </a:r>
            <a:r>
              <a:rPr lang="pl-PL" dirty="0" smtClean="0"/>
              <a:t>uzupełnienia/poprawienia.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998849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50525" y="1335966"/>
            <a:ext cx="9577137" cy="67710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 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6</a:t>
            </a:r>
          </a:p>
          <a:p>
            <a:r>
              <a:rPr lang="pl-PL" dirty="0"/>
              <a:t>W przypadku osób pozostających bez pracy w momencie przystąpienia do projektu, w projekcie zakłada się realizację minimalnych poziomów efektywności zatrudnieniowej dla poszczególnych grup docelowych</a:t>
            </a:r>
            <a:r>
              <a:rPr lang="pl-PL" dirty="0" smtClean="0"/>
              <a:t>.</a:t>
            </a:r>
          </a:p>
          <a:p>
            <a:endParaRPr lang="pl-PL" sz="1200" dirty="0"/>
          </a:p>
          <a:p>
            <a:r>
              <a:rPr lang="pl-PL" b="1" dirty="0"/>
              <a:t>Kryterium 7</a:t>
            </a:r>
          </a:p>
          <a:p>
            <a:r>
              <a:rPr lang="pl-PL" dirty="0"/>
              <a:t>W przypadku osób pracujących w momencie przystąpienia do projektu, w projekcie zakłada się realizację minimalnego poziomu efektywności zawodowej.</a:t>
            </a:r>
          </a:p>
          <a:p>
            <a:endParaRPr lang="pl-PL" dirty="0" smtClean="0"/>
          </a:p>
          <a:p>
            <a:r>
              <a:rPr lang="pl-PL" b="1" dirty="0"/>
              <a:t>Kryterium 8</a:t>
            </a:r>
          </a:p>
          <a:p>
            <a:r>
              <a:rPr lang="pl-PL" dirty="0"/>
              <a:t>Minimalna wartość dofinansowania projektu stanowi wyrażoną w PLN równowartość kwoty 100 tys. </a:t>
            </a:r>
            <a:r>
              <a:rPr lang="pl-PL" dirty="0" smtClean="0"/>
              <a:t>EUR.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Kryteria </a:t>
            </a:r>
            <a:r>
              <a:rPr lang="pl-PL" dirty="0"/>
              <a:t>możliwe do </a:t>
            </a:r>
            <a:r>
              <a:rPr lang="pl-PL" dirty="0" smtClean="0"/>
              <a:t>uzupełnienia/poprawienia.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45323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216059" y="1161682"/>
            <a:ext cx="9487110" cy="346607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>Miejsce</a:t>
            </a:r>
            <a:r>
              <a:rPr lang="pl-PL" sz="2000" dirty="0" smtClean="0">
                <a:latin typeface="+mn-lt"/>
              </a:rPr>
              <a:t> </a:t>
            </a:r>
            <a:r>
              <a:rPr lang="pl-PL" sz="2000" b="1" dirty="0" smtClean="0">
                <a:latin typeface="+mn-lt"/>
              </a:rPr>
              <a:t>składania wniosków</a:t>
            </a:r>
            <a:endParaRPr lang="pl-PL" sz="2000" b="1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216058" y="1602557"/>
            <a:ext cx="9349118" cy="4084389"/>
          </a:xfrm>
        </p:spPr>
        <p:txBody>
          <a:bodyPr>
            <a:noAutofit/>
          </a:bodyPr>
          <a:lstStyle/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sz="2000" dirty="0" smtClean="0"/>
              <a:t>wersja papierowa: sekretariat WUP w Zielonej Górze, ul. Wyspiańskiego 15, 65-036 Zielona Góra, godz. 8.00-15.00</a:t>
            </a:r>
          </a:p>
          <a:p>
            <a:pPr marL="342900" indent="-342900" algn="just">
              <a:lnSpc>
                <a:spcPct val="100000"/>
              </a:lnSpc>
              <a:spcBef>
                <a:spcPts val="0"/>
              </a:spcBef>
              <a:buFontTx/>
              <a:buChar char="-"/>
            </a:pPr>
            <a:r>
              <a:rPr lang="pl-PL" sz="2000" dirty="0" smtClean="0"/>
              <a:t>wersja elektroniczna: za pomocą Lokalnego Systemu Informatycznego dla RPO – Lubuskie 2020 – dostępny pod adresem: </a:t>
            </a:r>
            <a:r>
              <a:rPr lang="pl-PL" sz="2000" dirty="0" smtClean="0">
                <a:hlinkClick r:id="rId2"/>
              </a:rPr>
              <a:t>https://lsi.rpo.lubuskie.pl</a:t>
            </a: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UWAGA!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Osobiste </a:t>
            </a:r>
            <a:r>
              <a:rPr lang="pl-PL" sz="2000" dirty="0"/>
              <a:t>złożenie wniosku </a:t>
            </a:r>
            <a:r>
              <a:rPr lang="pl-PL" sz="2000" dirty="0" smtClean="0"/>
              <a:t>wymaga </a:t>
            </a:r>
            <a:r>
              <a:rPr lang="pl-PL" sz="2000" dirty="0"/>
              <a:t>wcześniejszego poinformowania IOK </a:t>
            </a:r>
            <a:r>
              <a:rPr lang="pl-PL" sz="2000" dirty="0" smtClean="0"/>
              <a:t>(pod nr.  tel. </a:t>
            </a:r>
            <a:r>
              <a:rPr lang="pl-PL" sz="2000" dirty="0"/>
              <a:t>68 456 56 04 lub </a:t>
            </a:r>
            <a:r>
              <a:rPr lang="pl-PL" sz="2000" dirty="0" smtClean="0"/>
              <a:t>na </a:t>
            </a:r>
            <a:r>
              <a:rPr lang="pl-PL" sz="2000" dirty="0"/>
              <a:t>adres </a:t>
            </a:r>
            <a:r>
              <a:rPr lang="pl-PL" sz="2000" dirty="0" smtClean="0"/>
              <a:t>efs@wup.zgora.pl). Należy </a:t>
            </a:r>
            <a:r>
              <a:rPr lang="pl-PL" sz="2000" dirty="0"/>
              <a:t>wziąć pod uwagę </a:t>
            </a:r>
            <a:r>
              <a:rPr lang="pl-PL" sz="2000" dirty="0" smtClean="0"/>
              <a:t>obostrzenia, np</a:t>
            </a:r>
            <a:r>
              <a:rPr lang="pl-PL" sz="2000" dirty="0"/>
              <a:t>. możliwość osobistej wizyty w urzędzie tylko w wyjątkowych sytuacjach, konieczność zakrywania twarzy i nosa oraz dezynfekcji rąk, konieczność używania rękawiczek jednorazowych na terenie </a:t>
            </a:r>
            <a:r>
              <a:rPr lang="pl-PL" sz="2000" dirty="0" smtClean="0"/>
              <a:t>urzędu, </a:t>
            </a:r>
            <a:r>
              <a:rPr lang="pl-PL" sz="2000" dirty="0"/>
              <a:t>obowiązek wypełnienia ankiety na potrzeby ochrony zdrowia </a:t>
            </a:r>
            <a:r>
              <a:rPr lang="pl-PL" sz="2000" dirty="0" smtClean="0"/>
              <a:t>publicznego.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Zaleca </a:t>
            </a:r>
            <a:r>
              <a:rPr lang="pl-PL" sz="2000" b="1" dirty="0"/>
              <a:t>się nadsyłanie wniosków pocztą lub przesyłką kurierską.</a:t>
            </a:r>
            <a:endParaRPr lang="pl-PL" sz="2000" b="1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9222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6171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 </a:t>
            </a:r>
            <a:endParaRPr lang="pl-PL" b="1" dirty="0"/>
          </a:p>
          <a:p>
            <a:endParaRPr lang="pl-PL" dirty="0" smtClean="0"/>
          </a:p>
          <a:p>
            <a:r>
              <a:rPr lang="pl-PL" b="1" dirty="0"/>
              <a:t>Kryterium 9</a:t>
            </a:r>
          </a:p>
          <a:p>
            <a:r>
              <a:rPr lang="pl-PL" dirty="0"/>
              <a:t>Minimalny wkład własny Beneficjenta jako % wydatków kwalifikowalnych – 5 %.</a:t>
            </a:r>
          </a:p>
          <a:p>
            <a:endParaRPr lang="pl-PL" sz="1200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10</a:t>
            </a:r>
          </a:p>
          <a:p>
            <a:r>
              <a:rPr lang="pl-PL" dirty="0"/>
              <a:t>Beneficjent zapewnia możliwość skorzystania ze wsparcia byłym uczestnikom projektów z zakresu włączenia społecznego realizowanych w ramach celu tematycznego 9 w RPO</a:t>
            </a:r>
            <a:r>
              <a:rPr lang="pl-PL" dirty="0" smtClean="0"/>
              <a:t>.</a:t>
            </a:r>
          </a:p>
          <a:p>
            <a:endParaRPr lang="pl-PL" dirty="0"/>
          </a:p>
          <a:p>
            <a:r>
              <a:rPr lang="pl-PL" b="1" dirty="0"/>
              <a:t>Kryterium 11</a:t>
            </a:r>
          </a:p>
          <a:p>
            <a:r>
              <a:rPr lang="pl-PL" dirty="0"/>
              <a:t>Projekt jest skierowany wyłącznie do osób z obszaru woj. lubuskiego (w rozumieniu przepisów Kodeksu Cywilnego).</a:t>
            </a:r>
          </a:p>
          <a:p>
            <a:r>
              <a:rPr lang="pl-PL" sz="1600" dirty="0" smtClean="0"/>
              <a:t>(Kryterium </a:t>
            </a:r>
            <a:r>
              <a:rPr lang="pl-PL" sz="1600" dirty="0"/>
              <a:t>nie ma zastosowania w przypadku realizacji wsparcia skierowanego do imigrantów i reemigrantów zamierzających przybyć do Polski w celu osiedlenia się i którzy wyrażają chęć udziału w projekcie EFS</a:t>
            </a:r>
            <a:r>
              <a:rPr lang="pl-PL" sz="1600" dirty="0" smtClean="0"/>
              <a:t>.)</a:t>
            </a:r>
            <a:endParaRPr lang="pl-PL" sz="1600" dirty="0"/>
          </a:p>
          <a:p>
            <a:endParaRPr lang="pl-PL" sz="1200" dirty="0"/>
          </a:p>
          <a:p>
            <a:r>
              <a:rPr lang="pl-PL" dirty="0" smtClean="0"/>
              <a:t>Kryteria możliwe </a:t>
            </a:r>
            <a:r>
              <a:rPr lang="pl-PL" dirty="0"/>
              <a:t>do uzupełnienia/zmienienia. </a:t>
            </a:r>
            <a:endParaRPr lang="pl-PL" sz="1200" b="1" dirty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 smtClean="0"/>
          </a:p>
          <a:p>
            <a:endParaRPr lang="pl-PL" sz="2000" dirty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776042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DOSTĘPU </a:t>
            </a:r>
          </a:p>
          <a:p>
            <a:endParaRPr lang="pl-PL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12</a:t>
            </a:r>
            <a:endParaRPr lang="pl-PL" dirty="0"/>
          </a:p>
          <a:p>
            <a:r>
              <a:rPr lang="pl-PL" dirty="0"/>
              <a:t>Projektodawca w okresie realizacji projektu prowadzi biuro projektu (lub posiada siedzibę, filię, delegaturę, oddział czy inną prawnie dozwoloną formę organizacyjną działalności podmiotu) na terenie województwa lubuskiego z możliwością udostępnienia pełnej dokumentacji wdrażanego projektu oraz zapewniające uczestnikom projektu możliwość osobistego kontaktu z kadrą projektu.</a:t>
            </a:r>
          </a:p>
          <a:p>
            <a:r>
              <a:rPr lang="pl-PL" dirty="0"/>
              <a:t> </a:t>
            </a:r>
          </a:p>
          <a:p>
            <a:r>
              <a:rPr lang="pl-PL" dirty="0" smtClean="0"/>
              <a:t>Kryterium możliwe do uzupełnienia/zmienienia. </a:t>
            </a:r>
            <a:endParaRPr lang="pl-PL" sz="1200" b="1" dirty="0" smtClean="0"/>
          </a:p>
          <a:p>
            <a:endParaRPr lang="pl-PL" sz="1200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13</a:t>
            </a:r>
          </a:p>
          <a:p>
            <a:r>
              <a:rPr lang="pl-PL" dirty="0"/>
              <a:t>Jeden podmiot może wystąpić w ramach konkursu – jako wnioskodawca albo partner – nie więcej niż dwa razy we  wniosku/wnioskach o dofinansowanie.</a:t>
            </a:r>
          </a:p>
          <a:p>
            <a:endParaRPr lang="pl-PL" dirty="0" smtClean="0"/>
          </a:p>
          <a:p>
            <a:r>
              <a:rPr lang="pl-PL" dirty="0" smtClean="0"/>
              <a:t>W </a:t>
            </a:r>
            <a:r>
              <a:rPr lang="pl-PL" dirty="0"/>
              <a:t>przypadku niespełnienia kryterium wniosek będzie odrzucony bez możliwości poprawy.</a:t>
            </a:r>
            <a:endParaRPr lang="pl-PL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144262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HORYZONTALNE</a:t>
            </a:r>
          </a:p>
          <a:p>
            <a:endParaRPr lang="pl-PL" dirty="0" smtClean="0"/>
          </a:p>
          <a:p>
            <a:r>
              <a:rPr lang="pl-PL" b="1" dirty="0"/>
              <a:t>Kryterium 1</a:t>
            </a:r>
          </a:p>
          <a:p>
            <a:r>
              <a:rPr lang="pl-PL" dirty="0"/>
              <a:t>Czy projekt jest zgodny z przepisami ustawy Prawo zamówień publicznych i innym właściwym prawodawstwem krajowym</a:t>
            </a:r>
            <a:r>
              <a:rPr lang="pl-PL" dirty="0" smtClean="0"/>
              <a:t>?</a:t>
            </a:r>
          </a:p>
          <a:p>
            <a:endParaRPr lang="pl-PL" dirty="0"/>
          </a:p>
          <a:p>
            <a:r>
              <a:rPr lang="pl-PL" b="1" dirty="0"/>
              <a:t>Kryterium 2</a:t>
            </a:r>
            <a:r>
              <a:rPr lang="pl-PL" dirty="0"/>
              <a:t> </a:t>
            </a:r>
          </a:p>
          <a:p>
            <a:r>
              <a:rPr lang="pl-PL" dirty="0"/>
              <a:t>Czy projekt jest zgodny z zasadami dotyczącymi pomocy publicznej</a:t>
            </a:r>
            <a:r>
              <a:rPr lang="pl-PL" dirty="0" smtClean="0"/>
              <a:t>? </a:t>
            </a:r>
          </a:p>
          <a:p>
            <a:endParaRPr lang="pl-PL" dirty="0"/>
          </a:p>
          <a:p>
            <a:r>
              <a:rPr lang="pl-PL" b="1" dirty="0"/>
              <a:t>Kryterium 3</a:t>
            </a:r>
          </a:p>
          <a:p>
            <a:r>
              <a:rPr lang="pl-PL" dirty="0"/>
              <a:t>Czy projekt jest zgodny z zasadą równości szans kobiet i mężczyzn (badane poprzez spełnienie standardu minimum</a:t>
            </a:r>
            <a:r>
              <a:rPr lang="pl-PL" dirty="0" smtClean="0"/>
              <a:t>)?</a:t>
            </a:r>
          </a:p>
          <a:p>
            <a:endParaRPr lang="pl-PL" sz="1200" dirty="0" smtClean="0"/>
          </a:p>
          <a:p>
            <a:r>
              <a:rPr lang="pl-PL" dirty="0" smtClean="0"/>
              <a:t>Kryteria możliwe do uzupełnienia/poprawiania. </a:t>
            </a:r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86460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98621" y="1371601"/>
            <a:ext cx="9577137" cy="62170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HORYZONTALNE </a:t>
            </a:r>
          </a:p>
          <a:p>
            <a:endParaRPr lang="pl-PL" dirty="0" smtClean="0"/>
          </a:p>
          <a:p>
            <a:r>
              <a:rPr lang="pl-PL" b="1" dirty="0"/>
              <a:t>Kryterium 4</a:t>
            </a:r>
          </a:p>
          <a:p>
            <a:r>
              <a:rPr lang="pl-PL" dirty="0"/>
              <a:t>Czy projekt jest zgodny z zasadą równości szans i niedyskryminacji, w tym wykazanie, że projekt ma pozytywny wpływ na zasadę niedyskryminacji, w tym dostępności dla osób z niepełnosprawnościami</a:t>
            </a:r>
            <a:r>
              <a:rPr lang="pl-PL" dirty="0" smtClean="0"/>
              <a:t>?</a:t>
            </a:r>
          </a:p>
          <a:p>
            <a:endParaRPr lang="pl-PL" dirty="0"/>
          </a:p>
          <a:p>
            <a:r>
              <a:rPr lang="pl-PL" b="1" dirty="0"/>
              <a:t>Kryterium 5</a:t>
            </a:r>
          </a:p>
          <a:p>
            <a:r>
              <a:rPr lang="pl-PL" dirty="0"/>
              <a:t>Czy projekt jest zgodny z pozostałymi politykami i zasadami wspólnotowymi (w tym: koncepcją zrównoważonego rozwoju</a:t>
            </a:r>
            <a:r>
              <a:rPr lang="pl-PL" dirty="0" smtClean="0"/>
              <a:t>)?</a:t>
            </a:r>
            <a:endParaRPr lang="pl-PL" dirty="0"/>
          </a:p>
          <a:p>
            <a:endParaRPr lang="pl-PL" dirty="0"/>
          </a:p>
          <a:p>
            <a:endParaRPr lang="pl-PL" sz="1200" dirty="0" smtClean="0"/>
          </a:p>
          <a:p>
            <a:r>
              <a:rPr lang="pl-PL" dirty="0" smtClean="0"/>
              <a:t>Kryteria możliwe do uzupełnienia/poprawiania. </a:t>
            </a:r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34685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75097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HORYZONTALNE </a:t>
            </a:r>
          </a:p>
          <a:p>
            <a:endParaRPr lang="pl-PL" dirty="0" smtClean="0"/>
          </a:p>
          <a:p>
            <a:r>
              <a:rPr lang="pl-PL" b="1" dirty="0"/>
              <a:t>Kryterium 6</a:t>
            </a:r>
          </a:p>
          <a:p>
            <a:r>
              <a:rPr lang="pl-PL" dirty="0"/>
              <a:t>Czy projekt jest zgodny z właściwym celem szczegółowym programu operacyjnego i jego doprecyzowaniem w Szczegółowym Opisie Osi Priorytetowych RPO </a:t>
            </a:r>
            <a:r>
              <a:rPr lang="pl-PL" dirty="0" smtClean="0"/>
              <a:t>Lubuskie-2020.</a:t>
            </a:r>
            <a:endParaRPr lang="pl-PL" dirty="0"/>
          </a:p>
          <a:p>
            <a:endParaRPr lang="pl-PL" dirty="0"/>
          </a:p>
          <a:p>
            <a:r>
              <a:rPr lang="pl-PL" dirty="0"/>
              <a:t>W przypadku niespełnienia kryterium wniosek będzie odrzucany bez możliwości poprawy</a:t>
            </a:r>
            <a:r>
              <a:rPr lang="pl-PL" dirty="0" smtClean="0"/>
              <a:t>.</a:t>
            </a:r>
            <a:endParaRPr lang="pl-PL" dirty="0"/>
          </a:p>
          <a:p>
            <a:endParaRPr lang="pl-PL" sz="1200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7</a:t>
            </a:r>
          </a:p>
          <a:p>
            <a:r>
              <a:rPr lang="pl-PL" dirty="0"/>
              <a:t>Czy w projektach o wartości nie przekraczającej wyrażonej w PLN równowartości 100 000 EUR wsparcia publicznego (dofinansowanie) zastosowano rozliczenie kosztów w oparciu o kwoty ryczałtowe? (dotyczy projektów, których całkowita wartość dofinansowania ze środków publicznych nie przekracza 100 tys. euro)</a:t>
            </a:r>
          </a:p>
          <a:p>
            <a:endParaRPr lang="pl-PL" dirty="0"/>
          </a:p>
          <a:p>
            <a:r>
              <a:rPr lang="pl-PL" dirty="0"/>
              <a:t>W przypadku niespełnienia kryterium wniosek będzie odrzucany bez możliwości poprawy. </a:t>
            </a:r>
            <a:endParaRPr lang="pl-PL" dirty="0" smtClean="0"/>
          </a:p>
          <a:p>
            <a:r>
              <a:rPr lang="pl-PL" dirty="0" smtClean="0"/>
              <a:t>Jeśli wartość dofinansowania </a:t>
            </a:r>
            <a:r>
              <a:rPr lang="pl-PL" dirty="0"/>
              <a:t>jest wyższa niż 100 tys. </a:t>
            </a:r>
            <a:r>
              <a:rPr lang="pl-PL" dirty="0" smtClean="0"/>
              <a:t>euro, kryterium </a:t>
            </a:r>
            <a:r>
              <a:rPr lang="pl-PL" dirty="0"/>
              <a:t>nie podlega ocenie.</a:t>
            </a:r>
          </a:p>
          <a:p>
            <a:endParaRPr lang="pl-PL" dirty="0"/>
          </a:p>
          <a:p>
            <a:endParaRPr lang="pl-PL" sz="1200" b="1" dirty="0" smtClean="0"/>
          </a:p>
          <a:p>
            <a:endParaRPr lang="pl-PL" sz="1200" dirty="0" smtClean="0"/>
          </a:p>
          <a:p>
            <a:r>
              <a:rPr lang="pl-PL" sz="2000" dirty="0" smtClean="0"/>
              <a:t> </a:t>
            </a:r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57674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72635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HORYZONTALNE </a:t>
            </a:r>
          </a:p>
          <a:p>
            <a:r>
              <a:rPr lang="pl-PL" b="1" dirty="0" smtClean="0"/>
              <a:t>Kryterium </a:t>
            </a:r>
            <a:r>
              <a:rPr lang="pl-PL" b="1" dirty="0"/>
              <a:t>8 </a:t>
            </a:r>
          </a:p>
          <a:p>
            <a:r>
              <a:rPr lang="pl-PL" dirty="0"/>
              <a:t>Czy koszty w ramach środków trwałych nie przekraczają 10 % wydatków kwalifikowalnych w projekcie (pkt. 6.6 wniosku)? (dotyczy projektów, w których występują koszty będące środkami trwałymi).</a:t>
            </a:r>
          </a:p>
          <a:p>
            <a:endParaRPr lang="pl-PL" dirty="0"/>
          </a:p>
          <a:p>
            <a:r>
              <a:rPr lang="pl-PL" sz="1600" dirty="0" smtClean="0"/>
              <a:t>(W </a:t>
            </a:r>
            <a:r>
              <a:rPr lang="pl-PL" sz="1600" dirty="0"/>
              <a:t>przypadku projektów, w których nie przewidziano wydatków w ramach środków trwałych, </a:t>
            </a:r>
            <a:r>
              <a:rPr lang="pl-PL" sz="1600" dirty="0" smtClean="0"/>
              <a:t>kryterium </a:t>
            </a:r>
            <a:r>
              <a:rPr lang="pl-PL" sz="1600" dirty="0"/>
              <a:t>nie podlega </a:t>
            </a:r>
            <a:r>
              <a:rPr lang="pl-PL" sz="1600" dirty="0" smtClean="0"/>
              <a:t>ocenie).</a:t>
            </a:r>
            <a:endParaRPr lang="pl-PL" sz="1600" dirty="0"/>
          </a:p>
          <a:p>
            <a:endParaRPr lang="pl-PL" sz="1200" dirty="0" smtClean="0"/>
          </a:p>
          <a:p>
            <a:r>
              <a:rPr lang="pl-PL" b="1" dirty="0" smtClean="0"/>
              <a:t>Kryterium </a:t>
            </a:r>
            <a:r>
              <a:rPr lang="pl-PL" b="1" dirty="0"/>
              <a:t>9</a:t>
            </a:r>
          </a:p>
          <a:p>
            <a:r>
              <a:rPr lang="pl-PL" dirty="0"/>
              <a:t>Czy koszty w ramach cross-</a:t>
            </a:r>
            <a:r>
              <a:rPr lang="pl-PL" dirty="0" err="1"/>
              <a:t>financingu</a:t>
            </a:r>
            <a:r>
              <a:rPr lang="pl-PL" dirty="0"/>
              <a:t> nie przekraczają 10 % dofinansowania ze środków Unii Europejskiej (pkt. 6.7 wniosku)? (dotyczy projektów, w których występują koszty objęte cross-</a:t>
            </a:r>
            <a:r>
              <a:rPr lang="pl-PL" dirty="0" err="1"/>
              <a:t>financingiem</a:t>
            </a:r>
            <a:r>
              <a:rPr lang="pl-PL" dirty="0" smtClean="0"/>
              <a:t>).</a:t>
            </a:r>
          </a:p>
          <a:p>
            <a:endParaRPr lang="pl-PL" sz="1600" dirty="0" smtClean="0"/>
          </a:p>
          <a:p>
            <a:r>
              <a:rPr lang="pl-PL" sz="1600" dirty="0" smtClean="0"/>
              <a:t>(W </a:t>
            </a:r>
            <a:r>
              <a:rPr lang="pl-PL" sz="1600" dirty="0"/>
              <a:t>przypadku projektów, w których nie przewidziano wydatków w ramach cross-</a:t>
            </a:r>
            <a:r>
              <a:rPr lang="pl-PL" sz="1600" dirty="0" err="1"/>
              <a:t>financingu</a:t>
            </a:r>
            <a:r>
              <a:rPr lang="pl-PL" sz="1600" dirty="0"/>
              <a:t>, przedmiotowe kryterium nie podlega </a:t>
            </a:r>
            <a:r>
              <a:rPr lang="pl-PL" sz="1600" dirty="0" smtClean="0"/>
              <a:t>ocenie).</a:t>
            </a:r>
            <a:endParaRPr lang="pl-PL" sz="1600" dirty="0"/>
          </a:p>
          <a:p>
            <a:endParaRPr lang="pl-PL" dirty="0" smtClean="0"/>
          </a:p>
          <a:p>
            <a:r>
              <a:rPr lang="pl-PL" dirty="0" smtClean="0"/>
              <a:t>Kryteria </a:t>
            </a:r>
            <a:r>
              <a:rPr lang="pl-PL" dirty="0"/>
              <a:t>możliwe do uzupełnienia/zmienienia. </a:t>
            </a:r>
          </a:p>
          <a:p>
            <a:endParaRPr lang="pl-PL" dirty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9367438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HORYZONTALNE </a:t>
            </a:r>
          </a:p>
          <a:p>
            <a:endParaRPr lang="pl-PL" dirty="0" smtClean="0"/>
          </a:p>
          <a:p>
            <a:r>
              <a:rPr lang="pl-PL" b="1" dirty="0"/>
              <a:t>Kryterium 10</a:t>
            </a:r>
          </a:p>
          <a:p>
            <a:r>
              <a:rPr lang="pl-PL" dirty="0"/>
              <a:t>Czy wartość kosztów pośrednich rozliczanych ryczałtem została wyliczona zgodnie z Wytycznymi w zakresie kwalifikowalności wydatków w ramach Europejskiego Funduszu Rozwoju Regionalnego, Europejskiego Funduszu Społecznego oraz Funduszu Spójności na lata 2014-2020, (pkt 6.1.2 wniosku)? </a:t>
            </a:r>
          </a:p>
          <a:p>
            <a:endParaRPr lang="pl-PL" dirty="0"/>
          </a:p>
          <a:p>
            <a:r>
              <a:rPr lang="pl-PL" dirty="0" smtClean="0"/>
              <a:t>Kryterium </a:t>
            </a:r>
            <a:r>
              <a:rPr lang="pl-PL" dirty="0"/>
              <a:t>możliwe do </a:t>
            </a:r>
            <a:r>
              <a:rPr lang="pl-PL" dirty="0" smtClean="0"/>
              <a:t>uzupełnienia/poprawienia. </a:t>
            </a:r>
            <a:endParaRPr lang="pl-PL" dirty="0"/>
          </a:p>
          <a:p>
            <a:endParaRPr lang="pl-PL" dirty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 smtClean="0"/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99053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650449" y="1161683"/>
            <a:ext cx="992530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 (należy uzyskać min. 70% punktów we wszystkich kategoriach oceny):</a:t>
            </a:r>
          </a:p>
          <a:p>
            <a:endParaRPr lang="pl-PL" dirty="0" smtClean="0"/>
          </a:p>
          <a:p>
            <a:r>
              <a:rPr lang="pl-PL" b="1" dirty="0"/>
              <a:t>I OPIS PROJEKTU W KONTEKŚCIE WŁAŚCIWEGO CELU SZCZEGÓŁOWEGO RPO LUBUSKIE 2020/ RYZYKO NIEOSIĄGNIĘCIA ZAŁOŻEŃ PROJEKTU*</a:t>
            </a:r>
          </a:p>
          <a:p>
            <a:r>
              <a:rPr lang="pl-PL" dirty="0"/>
              <a:t>Maksymalna liczba punktów do uzyskania wynosi 20 pkt. (minimum 14 pkt</a:t>
            </a:r>
            <a:r>
              <a:rPr lang="pl-PL" dirty="0" smtClean="0"/>
              <a:t>.)</a:t>
            </a:r>
            <a:endParaRPr lang="pl-PL" dirty="0"/>
          </a:p>
          <a:p>
            <a:r>
              <a:rPr lang="pl-PL" dirty="0" smtClean="0"/>
              <a:t>– wskazanie </a:t>
            </a:r>
            <a:r>
              <a:rPr lang="pl-PL" dirty="0"/>
              <a:t>problemu, na który odpowiedź stanowi cel główny projektu oraz uzasadnienie potrzeby realizacji projektu - 7pkt. (5 pkt.)*</a:t>
            </a:r>
          </a:p>
          <a:p>
            <a:r>
              <a:rPr lang="pl-PL" dirty="0" smtClean="0"/>
              <a:t>– trafność </a:t>
            </a:r>
            <a:r>
              <a:rPr lang="pl-PL" dirty="0"/>
              <a:t>doboru celu głównego projektu i opisu, w jaki sposób projekt przyczyni się do osiągnięcia  właściwego celu szczegółowego RPO Lubuskie 2020 – 7 pkt. (5 pkt.)*</a:t>
            </a:r>
          </a:p>
          <a:p>
            <a:r>
              <a:rPr lang="pl-PL" dirty="0" smtClean="0"/>
              <a:t>– adekwatność </a:t>
            </a:r>
            <a:r>
              <a:rPr lang="pl-PL" dirty="0"/>
              <a:t>i założona do osiągnięcia wartość wskaźników pomiaru celów oraz źródła weryfikacji/pozyskania danych do pomiaru wskaźników i częstotliwości pomiaru – 6 pkt. (5pkt.)*</a:t>
            </a:r>
          </a:p>
          <a:p>
            <a:r>
              <a:rPr lang="pl-PL" dirty="0" smtClean="0"/>
              <a:t>– opis </a:t>
            </a:r>
            <a:r>
              <a:rPr lang="pl-PL" dirty="0"/>
              <a:t>ryzyka nieosiągnięcia założeń projektu – 5 pkt.*</a:t>
            </a:r>
          </a:p>
          <a:p>
            <a:r>
              <a:rPr lang="pl-PL" dirty="0"/>
              <a:t>* dotyczy tylko projektów, których wnioskowana kwota dofinansowania jest równa albo przekracza 2 mln zł</a:t>
            </a:r>
          </a:p>
          <a:p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2187977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95545" y="1611983"/>
            <a:ext cx="9680213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</a:t>
            </a:r>
          </a:p>
          <a:p>
            <a:endParaRPr lang="pl-PL" dirty="0" smtClean="0"/>
          </a:p>
          <a:p>
            <a:r>
              <a:rPr lang="pl-PL" b="1" dirty="0"/>
              <a:t>II GRUPY DOCELOWE </a:t>
            </a:r>
          </a:p>
          <a:p>
            <a:r>
              <a:rPr lang="pl-PL" dirty="0"/>
              <a:t>Maksymalna liczba punktów do uzyskania wynosi 10 pkt. (minimum 7 pkt.)</a:t>
            </a:r>
          </a:p>
          <a:p>
            <a:r>
              <a:rPr lang="pl-PL" dirty="0" smtClean="0"/>
              <a:t>– Opis </a:t>
            </a:r>
            <a:r>
              <a:rPr lang="pl-PL" dirty="0"/>
              <a:t>osób lub podmiotów objętych wsparciem w ramach projektu ze wskazaniem istotnych cech uczestników (osób lub podmiotów), którzy zostaną objęci wsparciem z uwzględnieniem zasady równości szans i dostępności dla osób z niepełnosprawnościami – 3 pkt.</a:t>
            </a:r>
          </a:p>
          <a:p>
            <a:r>
              <a:rPr lang="pl-PL" dirty="0" smtClean="0"/>
              <a:t>– Opis </a:t>
            </a:r>
            <a:r>
              <a:rPr lang="pl-PL" dirty="0"/>
              <a:t>potrzeb i oczekiwań uczestników w kontekście wsparcia udzielanego w ramach projektu oraz barier, na które napotykają uczestnicy projektu z uwzględnieniem zasady równości szans i dostępności dla osób z niepełnosprawnościami – 3 pkt.</a:t>
            </a:r>
          </a:p>
          <a:p>
            <a:r>
              <a:rPr lang="pl-PL" dirty="0" smtClean="0"/>
              <a:t>– Opis </a:t>
            </a:r>
            <a:r>
              <a:rPr lang="pl-PL" dirty="0"/>
              <a:t>sposobu rekrutacji uczestników projektu, kryteriów rekrutacji z uwzględnieniem zasady równości szans i niedyskryminacji oraz kwestii zapewnienia dostępności dla osób z niepełnosprawnościami – 4 pkt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86614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23827" y="1161682"/>
            <a:ext cx="9651931" cy="449353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</a:t>
            </a:r>
          </a:p>
          <a:p>
            <a:endParaRPr lang="pl-PL" sz="1600" b="1" dirty="0" smtClean="0"/>
          </a:p>
          <a:p>
            <a:r>
              <a:rPr lang="pl-PL" b="1" dirty="0" smtClean="0"/>
              <a:t>III </a:t>
            </a:r>
            <a:r>
              <a:rPr lang="pl-PL" b="1" dirty="0"/>
              <a:t>SPOSÓB REALIZACJI PROJEKTU ORAZ POTENCJAŁ I DOŚWIADCZENIE PROJEKTODAWCY I PARTNERÓW</a:t>
            </a:r>
          </a:p>
          <a:p>
            <a:r>
              <a:rPr lang="pl-PL" b="1" dirty="0" smtClean="0"/>
              <a:t>5.1</a:t>
            </a:r>
            <a:r>
              <a:rPr lang="pl-PL" dirty="0" smtClean="0"/>
              <a:t> </a:t>
            </a:r>
            <a:r>
              <a:rPr lang="pl-PL" b="1" dirty="0"/>
              <a:t>Zadania</a:t>
            </a:r>
            <a:r>
              <a:rPr lang="pl-PL" dirty="0"/>
              <a:t>*:</a:t>
            </a:r>
          </a:p>
          <a:p>
            <a:r>
              <a:rPr lang="pl-PL" dirty="0"/>
              <a:t>Maksymalna liczba punktów do uzyskania wynosi 20 pkt. (minimum 14 pkt.)</a:t>
            </a:r>
          </a:p>
          <a:p>
            <a:r>
              <a:rPr lang="pl-PL" dirty="0" smtClean="0"/>
              <a:t>– trafność </a:t>
            </a:r>
            <a:r>
              <a:rPr lang="pl-PL" dirty="0"/>
              <a:t>doboru zadań, ich spójność i opis zadań w kontekście osiągnięcia celów szczegółowych projektu i racjonalność harmonogramu zadań, wskazanie produktów dostępnych dla osób z niepełnosprawnościami (o ile nie wykazano ich neutralności), uzasadnienie zlecania usług w ramach poszczególnych zadań (jeśli dotyczy):</a:t>
            </a:r>
          </a:p>
          <a:p>
            <a:r>
              <a:rPr lang="pl-PL" dirty="0" smtClean="0"/>
              <a:t>– 14 </a:t>
            </a:r>
            <a:r>
              <a:rPr lang="pl-PL" dirty="0"/>
              <a:t>pkt.* - dotyczy projektów ryczałtowych realizowanych bez partnera; </a:t>
            </a:r>
          </a:p>
          <a:p>
            <a:r>
              <a:rPr lang="pl-PL" dirty="0" smtClean="0"/>
              <a:t>– 10 </a:t>
            </a:r>
            <a:r>
              <a:rPr lang="pl-PL" dirty="0"/>
              <a:t>pkt.** - dotyczy projektów rozliczanych ryczałtem </a:t>
            </a:r>
            <a:r>
              <a:rPr lang="pl-PL" dirty="0" smtClean="0"/>
              <a:t>realizowanych w </a:t>
            </a:r>
            <a:r>
              <a:rPr lang="pl-PL" dirty="0"/>
              <a:t>partnerstwie; </a:t>
            </a:r>
          </a:p>
          <a:p>
            <a:r>
              <a:rPr lang="pl-PL" dirty="0" smtClean="0"/>
              <a:t>– 10 </a:t>
            </a:r>
            <a:r>
              <a:rPr lang="pl-PL" dirty="0"/>
              <a:t>pkt.*** - dotyczy projektów nie rozliczanych ryczałtem </a:t>
            </a:r>
            <a:r>
              <a:rPr lang="pl-PL" dirty="0" smtClean="0"/>
              <a:t>realizowanych w </a:t>
            </a:r>
            <a:r>
              <a:rPr lang="pl-PL" dirty="0"/>
              <a:t>partnerstwie; </a:t>
            </a:r>
          </a:p>
          <a:p>
            <a:r>
              <a:rPr lang="pl-PL" dirty="0" smtClean="0"/>
              <a:t>– 13 </a:t>
            </a:r>
            <a:r>
              <a:rPr lang="pl-PL" dirty="0"/>
              <a:t>pkt.**** -dotyczy projektów nie rozliczanych ryczałtem realizowanych bez partnera.</a:t>
            </a:r>
          </a:p>
          <a:p>
            <a:r>
              <a:rPr lang="pl-PL" dirty="0" smtClean="0"/>
              <a:t> 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362563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421175" y="1885361"/>
            <a:ext cx="9400795" cy="1253766"/>
          </a:xfrm>
        </p:spPr>
        <p:txBody>
          <a:bodyPr>
            <a:noAutofit/>
          </a:bodyPr>
          <a:lstStyle/>
          <a:p>
            <a:pPr algn="l"/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>
                <a:latin typeface="+mn-lt"/>
              </a:rPr>
              <a:t/>
            </a:r>
            <a:br>
              <a:rPr lang="pl-PL" sz="2000" b="1" dirty="0">
                <a:latin typeface="+mn-lt"/>
              </a:rPr>
            </a:br>
            <a:r>
              <a:rPr lang="pl-PL" sz="2000" b="1" dirty="0" smtClean="0">
                <a:latin typeface="+mn-lt"/>
              </a:rPr>
              <a:t/>
            </a:r>
            <a:br>
              <a:rPr lang="pl-PL" sz="2000" b="1" dirty="0" smtClean="0">
                <a:latin typeface="+mn-lt"/>
              </a:rPr>
            </a:br>
            <a:r>
              <a:rPr lang="pl-PL" sz="2000" b="1" dirty="0" smtClean="0">
                <a:latin typeface="+mn-lt"/>
              </a:rPr>
              <a:t>Wersja papierowa: </a:t>
            </a:r>
            <a:br>
              <a:rPr lang="pl-PL" sz="2000" b="1" dirty="0" smtClean="0">
                <a:latin typeface="+mn-lt"/>
              </a:rPr>
            </a:br>
            <a:r>
              <a:rPr lang="pl-PL" sz="2000" dirty="0" smtClean="0">
                <a:latin typeface="+mn-lt"/>
              </a:rPr>
              <a:t>Dwa jednobrzmiące egzemplarze – dwa oryginały lub oryginał i kopia poświadczona za zgodność z oryginałem</a:t>
            </a:r>
            <a:r>
              <a:rPr lang="pl-PL" dirty="0" smtClean="0">
                <a:latin typeface="+mn-lt"/>
              </a:rPr>
              <a:t/>
            </a:r>
            <a:br>
              <a:rPr lang="pl-PL" dirty="0" smtClean="0">
                <a:latin typeface="+mn-lt"/>
              </a:rPr>
            </a:br>
            <a:endParaRPr lang="pl-PL" sz="3200" dirty="0">
              <a:latin typeface="+mn-lt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2637692"/>
            <a:ext cx="9144000" cy="3049253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b="1" dirty="0" smtClean="0"/>
              <a:t>Wersja elektroniczna: 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System LSI dostępny jest pod adresem: </a:t>
            </a:r>
            <a:r>
              <a:rPr lang="pl-PL" sz="2000" dirty="0" smtClean="0">
                <a:hlinkClick r:id="rId2"/>
              </a:rPr>
              <a:t>https://lsi.rpo.lubuskie.pl</a:t>
            </a: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O tożsamości wersji papierowej i elektronicznej decyduje zgodna suma kontrolna.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r>
              <a:rPr lang="pl-PL" sz="2000" dirty="0" smtClean="0"/>
              <a:t>Wniosek należy wypełnić zgodnie z </a:t>
            </a:r>
            <a:r>
              <a:rPr lang="pl-PL" sz="2000" i="1" dirty="0" smtClean="0"/>
              <a:t>Instrukcją wypełnienia wniosku o dofinansowanie projektu z Europejskiego Funduszu Społecznego w ramach Osi Priorytetowej 6, 7, 8 Regionalnego Programu Operacyjnego – Lubuskie 2020 </a:t>
            </a:r>
            <a:r>
              <a:rPr lang="pl-PL" sz="2000" dirty="0" smtClean="0"/>
              <a:t>(załącznik nr 2 do Regulaminu konkursu).</a:t>
            </a:r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093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29559" y="1687398"/>
            <a:ext cx="9746200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</a:t>
            </a:r>
          </a:p>
          <a:p>
            <a:endParaRPr lang="pl-PL" sz="1600" dirty="0" smtClean="0"/>
          </a:p>
          <a:p>
            <a:r>
              <a:rPr lang="pl-PL" sz="1600" b="1" dirty="0" smtClean="0"/>
              <a:t>III </a:t>
            </a:r>
            <a:r>
              <a:rPr lang="pl-PL" sz="1600" b="1" dirty="0"/>
              <a:t>SPOSÓB REALIZACJI PROJEKTU ORAZ POTENCJAŁ I DOŚWIADCZENIE PROJEKTODAWCY I PARTNERÓW</a:t>
            </a:r>
          </a:p>
          <a:p>
            <a:r>
              <a:rPr lang="pl-PL" sz="1600" b="1" dirty="0" smtClean="0"/>
              <a:t>5.1 </a:t>
            </a:r>
            <a:r>
              <a:rPr lang="pl-PL" sz="1600" b="1" dirty="0"/>
              <a:t>Zadania</a:t>
            </a:r>
            <a:r>
              <a:rPr lang="pl-PL" sz="1600" dirty="0"/>
              <a:t>*:</a:t>
            </a:r>
          </a:p>
          <a:p>
            <a:r>
              <a:rPr lang="pl-PL" dirty="0" smtClean="0"/>
              <a:t>– wskazanie </a:t>
            </a:r>
            <a:r>
              <a:rPr lang="pl-PL" dirty="0"/>
              <a:t>wartości wskaźników realizacji właściwego celu szczegółowego RPO - Lubuskie 2020, które zostaną osiągnięte w ramach zadań: </a:t>
            </a:r>
          </a:p>
          <a:p>
            <a:r>
              <a:rPr lang="pl-PL" dirty="0" smtClean="0"/>
              <a:t>– 6 </a:t>
            </a:r>
            <a:r>
              <a:rPr lang="pl-PL" dirty="0"/>
              <a:t>pkt.* - dotyczy projektów ryczałtowych realizowanych bez partnera; </a:t>
            </a:r>
          </a:p>
          <a:p>
            <a:r>
              <a:rPr lang="pl-PL" dirty="0" smtClean="0"/>
              <a:t>– 4 </a:t>
            </a:r>
            <a:r>
              <a:rPr lang="pl-PL" dirty="0"/>
              <a:t>pkt.** - dotyczy projektów rozliczanych ryczałtem </a:t>
            </a:r>
            <a:r>
              <a:rPr lang="pl-PL" dirty="0" smtClean="0"/>
              <a:t>realizowanych w </a:t>
            </a:r>
            <a:r>
              <a:rPr lang="pl-PL" dirty="0"/>
              <a:t>partnerstwie; </a:t>
            </a:r>
          </a:p>
          <a:p>
            <a:r>
              <a:rPr lang="pl-PL" dirty="0" smtClean="0"/>
              <a:t>– (</a:t>
            </a:r>
            <a:r>
              <a:rPr lang="pl-PL" dirty="0"/>
              <a:t>4) *** - dotyczy projektów nie rozliczanych ryczałtem </a:t>
            </a:r>
            <a:r>
              <a:rPr lang="pl-PL" dirty="0" smtClean="0"/>
              <a:t>realizowanych w </a:t>
            </a:r>
            <a:r>
              <a:rPr lang="pl-PL" dirty="0"/>
              <a:t>partnerstwie; </a:t>
            </a:r>
          </a:p>
          <a:p>
            <a:r>
              <a:rPr lang="pl-PL" dirty="0" smtClean="0"/>
              <a:t>– (</a:t>
            </a:r>
            <a:r>
              <a:rPr lang="pl-PL" dirty="0"/>
              <a:t>7)**** </a:t>
            </a:r>
            <a:r>
              <a:rPr lang="pl-PL" dirty="0" smtClean="0"/>
              <a:t>- dotyczy </a:t>
            </a:r>
            <a:r>
              <a:rPr lang="pl-PL" dirty="0"/>
              <a:t>projektów nie rozliczanych ryczałtem realizowanych bez partnera.</a:t>
            </a: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09607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95546" y="1817077"/>
            <a:ext cx="9680213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dirty="0" smtClean="0"/>
          </a:p>
          <a:p>
            <a:r>
              <a:rPr lang="pl-PL" b="1" dirty="0" smtClean="0"/>
              <a:t>KRYTERIA MERYTORYCZNE</a:t>
            </a:r>
          </a:p>
          <a:p>
            <a:endParaRPr lang="pl-PL" sz="1600" dirty="0" smtClean="0"/>
          </a:p>
          <a:p>
            <a:r>
              <a:rPr lang="pl-PL" sz="1600" b="1" dirty="0" smtClean="0"/>
              <a:t>III </a:t>
            </a:r>
            <a:r>
              <a:rPr lang="pl-PL" sz="1600" b="1" dirty="0"/>
              <a:t>SPOSÓB REALIZACJI PROJEKTU ORAZ POTENCJAŁ I DOŚWIADCZENIE PROJEKTODAWCY I PARTNERÓW</a:t>
            </a:r>
          </a:p>
          <a:p>
            <a:r>
              <a:rPr lang="pl-PL" sz="1600" b="1" dirty="0" smtClean="0"/>
              <a:t>5.1</a:t>
            </a:r>
            <a:r>
              <a:rPr lang="pl-PL" sz="1600" dirty="0" smtClean="0"/>
              <a:t> </a:t>
            </a:r>
            <a:r>
              <a:rPr lang="pl-PL" sz="1600" b="1" dirty="0"/>
              <a:t>Zadania</a:t>
            </a:r>
            <a:r>
              <a:rPr lang="pl-PL" sz="1600" dirty="0"/>
              <a:t>*:</a:t>
            </a:r>
          </a:p>
          <a:p>
            <a:r>
              <a:rPr lang="pl-PL" dirty="0" smtClean="0"/>
              <a:t>– opis  </a:t>
            </a:r>
            <a:r>
              <a:rPr lang="pl-PL" dirty="0"/>
              <a:t>roli partnerów, wraz z uzasadnieniem ich wyboru do realizacji poszczególnych zadań (o ile dotyczy): </a:t>
            </a:r>
          </a:p>
          <a:p>
            <a:r>
              <a:rPr lang="pl-PL" dirty="0" smtClean="0"/>
              <a:t>– (-) </a:t>
            </a:r>
            <a:r>
              <a:rPr lang="pl-PL" dirty="0"/>
              <a:t>pkt.* - dotyczy projektów ryczałtowych realizowanych bez partnera; </a:t>
            </a:r>
          </a:p>
          <a:p>
            <a:r>
              <a:rPr lang="pl-PL" dirty="0" smtClean="0"/>
              <a:t>– 6 </a:t>
            </a:r>
            <a:r>
              <a:rPr lang="pl-PL" dirty="0"/>
              <a:t>pkt.** - dotyczy projektów rozliczanych ryczałtem </a:t>
            </a:r>
            <a:r>
              <a:rPr lang="pl-PL" dirty="0" smtClean="0"/>
              <a:t>realizowanych w </a:t>
            </a:r>
            <a:r>
              <a:rPr lang="pl-PL" dirty="0"/>
              <a:t>partnerstwie; </a:t>
            </a:r>
          </a:p>
          <a:p>
            <a:r>
              <a:rPr lang="pl-PL" dirty="0" smtClean="0"/>
              <a:t>– 6 </a:t>
            </a:r>
            <a:r>
              <a:rPr lang="pl-PL" dirty="0"/>
              <a:t>pkt.*** - dotyczy projektów nie rozliczanych ryczałtem </a:t>
            </a:r>
            <a:r>
              <a:rPr lang="pl-PL" dirty="0" smtClean="0"/>
              <a:t>realizowanych w </a:t>
            </a:r>
            <a:r>
              <a:rPr lang="pl-PL" dirty="0"/>
              <a:t>partnerstwie; </a:t>
            </a:r>
          </a:p>
          <a:p>
            <a:r>
              <a:rPr lang="pl-PL" dirty="0" smtClean="0"/>
              <a:t>– (-) </a:t>
            </a:r>
            <a:r>
              <a:rPr lang="pl-PL" dirty="0"/>
              <a:t>pkt.**** </a:t>
            </a:r>
            <a:r>
              <a:rPr lang="pl-PL" dirty="0" smtClean="0"/>
              <a:t>- dotyczy </a:t>
            </a:r>
            <a:r>
              <a:rPr lang="pl-PL" dirty="0"/>
              <a:t>projektów nie rozliczanych ryczałtem realizowanych bez partnera</a:t>
            </a:r>
            <a:r>
              <a:rPr lang="pl-PL" dirty="0" smtClean="0"/>
              <a:t>.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2409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754143" y="1817078"/>
            <a:ext cx="982161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</a:t>
            </a:r>
          </a:p>
          <a:p>
            <a:endParaRPr lang="pl-PL" sz="1600" dirty="0" smtClean="0"/>
          </a:p>
          <a:p>
            <a:r>
              <a:rPr lang="pl-PL" sz="1600" b="1" dirty="0" smtClean="0"/>
              <a:t>III SPOSÓB REALIZACJI PROJEKTU ORAZ POTENCJAŁ I DOŚWIADCZENIE PROJEKTODAWCY I PARTNERÓW</a:t>
            </a:r>
          </a:p>
          <a:p>
            <a:r>
              <a:rPr lang="pl-PL" sz="1600" b="1" dirty="0" smtClean="0"/>
              <a:t>5.3 Potencjał wnioskodawcy i partnerów</a:t>
            </a:r>
            <a:r>
              <a:rPr lang="pl-PL" sz="1600" dirty="0" smtClean="0"/>
              <a:t>:</a:t>
            </a:r>
          </a:p>
          <a:p>
            <a:r>
              <a:rPr lang="pl-PL" sz="1600" dirty="0" smtClean="0"/>
              <a:t>Maksymalna liczba punktów do uzyskania wynosi 20 pkt. (minimum 14 pkt.)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potencjału finansowego wnioskodawcy i partnerów (o ile dotyczy), tj.: opis zdolności do dysponowania środkami projektu oraz wskazanie środków finansowych, które wnioskodawca lub partnerzy mogą wykorzystać w ramach projektu, tak środki własne jak i pozyskane w społeczności lokalnej – 4 pkt.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potencjału kadrowego wnioskodawcy i partnerów (o ile dotyczy) i sposobu jego wykorzystania w ramach projektu (kluczowych osób, które zostaną zaangażowane do realizacji projektu oraz ich planowanej funkcji w projekcie) – </a:t>
            </a:r>
            <a:r>
              <a:rPr lang="pl-PL" sz="1600" dirty="0" smtClean="0"/>
              <a:t>8 </a:t>
            </a:r>
            <a:r>
              <a:rPr lang="pl-PL" sz="1600" dirty="0"/>
              <a:t>pkt.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potencjału technicznego, w tym sprzętowego i warunków lokalowych wnioskodawcy i partnerów (o ile dotyczy) i sposobu jego wykorzystania w ramach projektu - 8 pkt</a:t>
            </a:r>
            <a:r>
              <a:rPr lang="pl-PL" sz="1600" dirty="0" smtClean="0"/>
              <a:t>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003512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989815" y="1161682"/>
            <a:ext cx="9585944" cy="4308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</a:t>
            </a:r>
          </a:p>
          <a:p>
            <a:endParaRPr lang="pl-PL" sz="1600" dirty="0" smtClean="0"/>
          </a:p>
          <a:p>
            <a:r>
              <a:rPr lang="pl-PL" sz="1600" b="1" dirty="0" smtClean="0"/>
              <a:t>III </a:t>
            </a:r>
            <a:r>
              <a:rPr lang="pl-PL" sz="1600" b="1" dirty="0"/>
              <a:t>SPOSÓB REALIZACJI PROJEKTU ORAZ POTENCJAŁ I DOŚWIADCZENIE PROJEKTODAWCY I PARTNERÓW</a:t>
            </a:r>
          </a:p>
          <a:p>
            <a:r>
              <a:rPr lang="pl-PL" sz="1600" b="1" dirty="0" smtClean="0"/>
              <a:t>5.4-5.6</a:t>
            </a:r>
            <a:r>
              <a:rPr lang="pl-PL" sz="1600" dirty="0" smtClean="0"/>
              <a:t> </a:t>
            </a:r>
            <a:r>
              <a:rPr lang="pl-PL" sz="1600" b="1" dirty="0"/>
              <a:t>Doświadczenie wnioskodawcy i partnerów oraz sposób zarządzania projektem. Kwoty ryczałtowe*:</a:t>
            </a:r>
          </a:p>
          <a:p>
            <a:r>
              <a:rPr lang="pl-PL" sz="1600" dirty="0"/>
              <a:t>Maksymalna liczba punktów do uzyskania wynosi 10 pkt. (minimum 7 pkt.)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potencjału społecznego wnioskodawcy i partnerów oraz wskazanie uzasadnienia dlaczego doświadczenie wnioskodawcy i partnerów jest adekwatne do realizacji projektu, z uwzględnieniem dotychczasowej działalności wnioskodawcy i partnerów prowadzonej: </a:t>
            </a:r>
          </a:p>
          <a:p>
            <a:r>
              <a:rPr lang="pl-PL" sz="1600" dirty="0" smtClean="0"/>
              <a:t>1) w </a:t>
            </a:r>
            <a:r>
              <a:rPr lang="pl-PL" sz="1600" dirty="0"/>
              <a:t>obszarze wsparcia projektu, </a:t>
            </a:r>
          </a:p>
          <a:p>
            <a:r>
              <a:rPr lang="pl-PL" sz="1600" dirty="0" smtClean="0"/>
              <a:t>2) na </a:t>
            </a:r>
            <a:r>
              <a:rPr lang="pl-PL" sz="1600" dirty="0"/>
              <a:t>rzecz grupy docelowej, do której skierowany będzie projekt oraz </a:t>
            </a:r>
          </a:p>
          <a:p>
            <a:r>
              <a:rPr lang="pl-PL" sz="1600" dirty="0" smtClean="0"/>
              <a:t>3) na </a:t>
            </a:r>
            <a:r>
              <a:rPr lang="pl-PL" sz="1600" dirty="0"/>
              <a:t>określonym terytorium, którego będzie dotyczyć realizacja projektu</a:t>
            </a:r>
          </a:p>
          <a:p>
            <a:r>
              <a:rPr lang="pl-PL" sz="1600" dirty="0"/>
              <a:t>oraz wskazanie instytucji, które mogą potwierdzić potencjał społeczny wnioskodawcy i partnerów – 3 pkt. (3 pkt.)*</a:t>
            </a:r>
          </a:p>
          <a:p>
            <a:r>
              <a:rPr lang="pl-PL" sz="1600" dirty="0" smtClean="0"/>
              <a:t>– sposób </a:t>
            </a:r>
            <a:r>
              <a:rPr lang="pl-PL" sz="1600" dirty="0"/>
              <a:t>zarządzania projektem – 4 pkt. (3 pkt.)*</a:t>
            </a:r>
          </a:p>
          <a:p>
            <a:r>
              <a:rPr lang="pl-PL" sz="1600" dirty="0" smtClean="0"/>
              <a:t>– opis </a:t>
            </a:r>
            <a:r>
              <a:rPr lang="pl-PL" sz="1600" dirty="0"/>
              <a:t>działań, które będą prowadzone w celu oceny i monitoringu projektu i jego uczestników - 3pkt. (2 pkt.)*</a:t>
            </a:r>
          </a:p>
          <a:p>
            <a:r>
              <a:rPr lang="pl-PL" sz="1600" dirty="0" smtClean="0"/>
              <a:t>– ocena </a:t>
            </a:r>
            <a:r>
              <a:rPr lang="pl-PL" sz="1600" dirty="0"/>
              <a:t>zasadności oraz poprawność opisu kwot ryczałtowych (o ile dotyczy) - 2 pkt.*</a:t>
            </a:r>
          </a:p>
          <a:p>
            <a:r>
              <a:rPr lang="pl-PL" sz="1600" dirty="0"/>
              <a:t>* dotyczy tylko projektów, w których występować będzie rozliczanie kwot </a:t>
            </a:r>
            <a:r>
              <a:rPr lang="pl-PL" sz="1600" dirty="0" smtClean="0"/>
              <a:t>ryczałtem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954925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7522" y="1817078"/>
            <a:ext cx="9548236" cy="30777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b="1" dirty="0" smtClean="0"/>
              <a:t>KRYTERIA MERYTORYCZNE</a:t>
            </a:r>
          </a:p>
          <a:p>
            <a:endParaRPr lang="pl-PL" sz="1600" b="1" dirty="0" smtClean="0"/>
          </a:p>
          <a:p>
            <a:r>
              <a:rPr lang="pl-PL" sz="1600" b="1" dirty="0" smtClean="0"/>
              <a:t>VI </a:t>
            </a:r>
            <a:r>
              <a:rPr lang="pl-PL" sz="1600" b="1" dirty="0"/>
              <a:t>Budżet PROJEKTU</a:t>
            </a:r>
          </a:p>
          <a:p>
            <a:r>
              <a:rPr lang="pl-PL" sz="1600" dirty="0"/>
              <a:t>Maksymalna liczba punktów do uzyskania wynosi 20 pkt. (minimum 14 pkt.)* </a:t>
            </a:r>
          </a:p>
          <a:p>
            <a:r>
              <a:rPr lang="pl-PL" sz="1600" dirty="0" smtClean="0"/>
              <a:t>- kwalifikowalność </a:t>
            </a:r>
            <a:r>
              <a:rPr lang="pl-PL" sz="1600" dirty="0"/>
              <a:t>wydatków – 4 pkt.</a:t>
            </a:r>
          </a:p>
          <a:p>
            <a:r>
              <a:rPr lang="pl-PL" sz="1600" dirty="0" smtClean="0"/>
              <a:t>- niezbędność </a:t>
            </a:r>
            <a:r>
              <a:rPr lang="pl-PL" sz="1600" dirty="0"/>
              <a:t>wydatków do realizacji projektu, poszczególnych zadań w projekcie i osiągania jego celów – 4 pkt.</a:t>
            </a:r>
          </a:p>
          <a:p>
            <a:r>
              <a:rPr lang="pl-PL" sz="1600" dirty="0" smtClean="0"/>
              <a:t>- racjonalność </a:t>
            </a:r>
            <a:r>
              <a:rPr lang="pl-PL" sz="1600" dirty="0"/>
              <a:t>i efektywność budżetu projektu jako planu finansowego całego przedsięwzięcia oraz zgodność wydatków ze standardem i cenami rynkowymi określonymi w regulaminie konkursu  - 5 pkt. </a:t>
            </a:r>
          </a:p>
          <a:p>
            <a:r>
              <a:rPr lang="pl-PL" sz="1600" dirty="0" smtClean="0"/>
              <a:t>- prawidłowość </a:t>
            </a:r>
            <a:r>
              <a:rPr lang="pl-PL" sz="1600" dirty="0"/>
              <a:t>sporządzenia budżetu projektu biorąc pod uwagę koszty przypadające na jednego uczestnika/podmiot, zastosowanie klauzul społecznych – 3 pkt. </a:t>
            </a:r>
          </a:p>
          <a:p>
            <a:r>
              <a:rPr lang="pl-PL" sz="1600" dirty="0" smtClean="0"/>
              <a:t>- metodologia </a:t>
            </a:r>
            <a:r>
              <a:rPr lang="pl-PL" sz="1600" dirty="0"/>
              <a:t>wyliczenia wkładu własnego (założenie odpowiedniego poziomu, a także formy wkładu własnego - 4 </a:t>
            </a:r>
            <a:r>
              <a:rPr lang="pl-PL" sz="1600" dirty="0" smtClean="0"/>
              <a:t>pkt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082573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 smtClean="0"/>
          </a:p>
          <a:p>
            <a:r>
              <a:rPr lang="pl-PL" b="1" dirty="0" smtClean="0"/>
              <a:t>KRYTERIA PREMIUJĄCE</a:t>
            </a:r>
          </a:p>
          <a:p>
            <a:endParaRPr lang="pl-PL" b="1" dirty="0"/>
          </a:p>
          <a:p>
            <a:r>
              <a:rPr lang="pl-PL" b="1" dirty="0" smtClean="0"/>
              <a:t>- </a:t>
            </a:r>
            <a:r>
              <a:rPr lang="pl-PL" dirty="0" smtClean="0"/>
              <a:t>Projekt </a:t>
            </a:r>
            <a:r>
              <a:rPr lang="pl-PL" dirty="0"/>
              <a:t>w 100 % skierowany jest do osób biernych zawodowo z niepełnosprawnościami (5 punktów</a:t>
            </a:r>
            <a:r>
              <a:rPr lang="pl-PL" dirty="0" smtClean="0"/>
              <a:t>)</a:t>
            </a:r>
            <a:endParaRPr lang="pl-PL" dirty="0"/>
          </a:p>
          <a:p>
            <a:r>
              <a:rPr lang="pl-PL" dirty="0"/>
              <a:t>- Projekt w 100 % skierowany jest do osób biernych zawodowo z niskimi kwalifikacjami (5 punktów</a:t>
            </a:r>
            <a:r>
              <a:rPr lang="pl-PL" dirty="0" smtClean="0"/>
              <a:t>);</a:t>
            </a:r>
            <a:endParaRPr lang="pl-PL" dirty="0"/>
          </a:p>
          <a:p>
            <a:r>
              <a:rPr lang="pl-PL" dirty="0"/>
              <a:t>- Projekt w 100 % skierowany jest do osób biernych zawodowo w wieku 50 lat i więcej (5 punktów</a:t>
            </a:r>
            <a:r>
              <a:rPr lang="pl-PL" dirty="0" smtClean="0"/>
              <a:t>);</a:t>
            </a:r>
            <a:endParaRPr lang="pl-PL" dirty="0"/>
          </a:p>
          <a:p>
            <a:r>
              <a:rPr lang="pl-PL" dirty="0"/>
              <a:t>- Projekt skierowany jest wyłącznie do imigrantów albo reemigrantów (5 punktów).</a:t>
            </a:r>
          </a:p>
          <a:p>
            <a:endParaRPr lang="pl-PL" dirty="0" smtClean="0"/>
          </a:p>
          <a:p>
            <a:r>
              <a:rPr lang="pl-PL" b="1" dirty="0" smtClean="0"/>
              <a:t>Uwaga:</a:t>
            </a:r>
            <a:endParaRPr lang="pl-PL" b="1" dirty="0"/>
          </a:p>
          <a:p>
            <a:r>
              <a:rPr lang="pl-PL" dirty="0" smtClean="0"/>
              <a:t>IP </a:t>
            </a:r>
            <a:r>
              <a:rPr lang="pl-PL" dirty="0"/>
              <a:t>zaleca przed wyborem danego kryterium premiującego o dogłębne przeanalizowanie możliwości rekrutacji do projektu osób (pochodzących w 100%) z danej grupy docelowej. Ponieważ w trakcie realizacji projektu </a:t>
            </a:r>
            <a:r>
              <a:rPr lang="pl-PL" b="1" dirty="0"/>
              <a:t>nie jest dopuszczalna zmiana w projekcie, w rezultacie której projekt przestałby spełniać kryteria wyboru projektów - </a:t>
            </a:r>
            <a:r>
              <a:rPr lang="pl-PL" dirty="0"/>
              <a:t>dlatego w przypadku </a:t>
            </a:r>
            <a:r>
              <a:rPr lang="pl-PL" dirty="0" smtClean="0"/>
              <a:t>projektów, </a:t>
            </a:r>
            <a:r>
              <a:rPr lang="pl-PL" dirty="0"/>
              <a:t>w których występuje kryterium premiujące, w trakcie realizacji projektu nie będzie możliwe dokonywanie zmian w zakresie wybranego typu grupy docelowej (np. jej rozszerzenia o inną grupę).</a:t>
            </a:r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62630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624263"/>
            <a:ext cx="9403450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 smtClean="0"/>
              <a:t>		Kwalifikowalność wydatków</a:t>
            </a:r>
          </a:p>
          <a:p>
            <a:endParaRPr lang="pl-PL" b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4215011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38986" y="1404595"/>
            <a:ext cx="9736773" cy="5324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Wydatki muszą być ponoszone w sposób przejrzysty, racjonalny i efektywny.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b="1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IP określa wymagania dotyczące standardu i cen rynkowych w zakresie najczęściej finansowanych wydatków w ramach RPO-L2020 dla Działania 6.2 w załączniku nr 4 do Regulaminu konkursu</a:t>
            </a:r>
            <a:r>
              <a:rPr lang="pl-PL" dirty="0" smtClean="0"/>
              <a:t>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Koszty </a:t>
            </a:r>
            <a:r>
              <a:rPr lang="pl-PL" dirty="0"/>
              <a:t>bezpośrednie </a:t>
            </a:r>
            <a:r>
              <a:rPr lang="pl-PL" dirty="0" smtClean="0"/>
              <a:t>– dotyczące zadań merytorycznych - rozliczane na </a:t>
            </a:r>
            <a:r>
              <a:rPr lang="pl-PL" dirty="0"/>
              <a:t>podstawie rzeczywiście poniesionych </a:t>
            </a:r>
            <a:r>
              <a:rPr lang="pl-PL" dirty="0" smtClean="0"/>
              <a:t>wydatków.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Koszty pośrednie – związane z obsługą projektu, takie jak koszty personelu zaangażowanego w zarządzanie, rozliczanie, monitorowanie projektu, obsługa kadrowa, księgowa, administracyjna, koszty utrzymania powierzchni biurowych, działania informacyjno-promocyjne, opłaty za media, za usługi pocztowe, internetowe, kurierskie, materiały biurowe. 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Niedopuszczalna </a:t>
            </a:r>
            <a:r>
              <a:rPr lang="pl-PL" dirty="0"/>
              <a:t>jest sytuacja, w której koszty pośrednie zostaną wykazane w ramach kosztów bezpośrednich.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endParaRPr lang="pl-PL" b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91777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876693" y="942681"/>
            <a:ext cx="9699065" cy="4770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pl-PL" b="1" dirty="0" smtClean="0"/>
          </a:p>
          <a:p>
            <a:r>
              <a:rPr lang="pl-PL" b="1" dirty="0"/>
              <a:t>Koszty pośrednie </a:t>
            </a:r>
            <a:r>
              <a:rPr lang="pl-PL" dirty="0"/>
              <a:t>rozliczane są wyłącznie z wykorzystaniem następujących stawek ryczałtowych: </a:t>
            </a:r>
          </a:p>
          <a:p>
            <a:endParaRPr lang="pl-PL" dirty="0" smtClean="0"/>
          </a:p>
          <a:p>
            <a:r>
              <a:rPr lang="pl-PL" dirty="0" smtClean="0"/>
              <a:t>- 25</a:t>
            </a:r>
            <a:r>
              <a:rPr lang="pl-PL" dirty="0"/>
              <a:t>% kosztów bezpośrednich – w </a:t>
            </a:r>
            <a:r>
              <a:rPr lang="pl-PL" dirty="0" smtClean="0"/>
              <a:t>projektach </a:t>
            </a:r>
            <a:r>
              <a:rPr lang="pl-PL" dirty="0"/>
              <a:t>o </a:t>
            </a:r>
            <a:r>
              <a:rPr lang="pl-PL" dirty="0" smtClean="0"/>
              <a:t>kosztach </a:t>
            </a:r>
            <a:r>
              <a:rPr lang="pl-PL" dirty="0"/>
              <a:t>bezpośrednich </a:t>
            </a:r>
            <a:r>
              <a:rPr lang="pl-PL" dirty="0" smtClean="0"/>
              <a:t>do </a:t>
            </a:r>
            <a:r>
              <a:rPr lang="pl-PL" dirty="0"/>
              <a:t>830 tys. </a:t>
            </a:r>
            <a:r>
              <a:rPr lang="pl-PL" dirty="0" smtClean="0"/>
              <a:t>zł </a:t>
            </a:r>
            <a:r>
              <a:rPr lang="pl-PL" dirty="0"/>
              <a:t>włącznie, </a:t>
            </a:r>
          </a:p>
          <a:p>
            <a:r>
              <a:rPr lang="pl-PL" dirty="0" smtClean="0"/>
              <a:t>- 20</a:t>
            </a:r>
            <a:r>
              <a:rPr lang="pl-PL" dirty="0"/>
              <a:t>% kosztów bezpośrednich – w </a:t>
            </a:r>
            <a:r>
              <a:rPr lang="pl-PL" dirty="0" smtClean="0"/>
              <a:t>projektach </a:t>
            </a:r>
            <a:r>
              <a:rPr lang="pl-PL" dirty="0"/>
              <a:t>o </a:t>
            </a:r>
            <a:r>
              <a:rPr lang="pl-PL" dirty="0" smtClean="0"/>
              <a:t>kosztach bezpośrednich </a:t>
            </a:r>
            <a:r>
              <a:rPr lang="pl-PL" dirty="0"/>
              <a:t>powyżej 830 tys. </a:t>
            </a:r>
            <a:r>
              <a:rPr lang="pl-PL" dirty="0" smtClean="0"/>
              <a:t>zł </a:t>
            </a:r>
            <a:r>
              <a:rPr lang="pl-PL" dirty="0"/>
              <a:t>do 1 740 </a:t>
            </a:r>
            <a:r>
              <a:rPr lang="pl-PL" dirty="0" smtClean="0"/>
              <a:t>    tys</a:t>
            </a:r>
            <a:r>
              <a:rPr lang="pl-PL" dirty="0"/>
              <a:t>. </a:t>
            </a:r>
            <a:r>
              <a:rPr lang="pl-PL" dirty="0" smtClean="0"/>
              <a:t>zł </a:t>
            </a:r>
            <a:r>
              <a:rPr lang="pl-PL" dirty="0"/>
              <a:t>włącznie, </a:t>
            </a:r>
          </a:p>
          <a:p>
            <a:r>
              <a:rPr lang="pl-PL" dirty="0" smtClean="0"/>
              <a:t>- 15</a:t>
            </a:r>
            <a:r>
              <a:rPr lang="pl-PL" dirty="0"/>
              <a:t>% kosztów bezpośrednich – w </a:t>
            </a:r>
            <a:r>
              <a:rPr lang="pl-PL" dirty="0" smtClean="0"/>
              <a:t>projektach </a:t>
            </a:r>
            <a:r>
              <a:rPr lang="pl-PL" dirty="0"/>
              <a:t>o </a:t>
            </a:r>
            <a:r>
              <a:rPr lang="pl-PL" dirty="0" smtClean="0"/>
              <a:t>kosztach bezpośrednich </a:t>
            </a:r>
            <a:r>
              <a:rPr lang="pl-PL" dirty="0"/>
              <a:t>powyżej  1 740 tys. </a:t>
            </a:r>
            <a:r>
              <a:rPr lang="pl-PL" dirty="0" smtClean="0"/>
              <a:t>zł </a:t>
            </a:r>
            <a:r>
              <a:rPr lang="pl-PL" dirty="0"/>
              <a:t>do </a:t>
            </a:r>
            <a:r>
              <a:rPr lang="pl-PL" dirty="0" smtClean="0"/>
              <a:t>4 550 zł </a:t>
            </a:r>
            <a:r>
              <a:rPr lang="pl-PL" dirty="0"/>
              <a:t>włącznie, </a:t>
            </a:r>
          </a:p>
          <a:p>
            <a:r>
              <a:rPr lang="pl-PL" dirty="0" smtClean="0"/>
              <a:t>- 10</a:t>
            </a:r>
            <a:r>
              <a:rPr lang="pl-PL" dirty="0"/>
              <a:t>% kosztów bezpośrednich – w </a:t>
            </a:r>
            <a:r>
              <a:rPr lang="pl-PL" dirty="0" smtClean="0"/>
              <a:t>projektach </a:t>
            </a:r>
            <a:r>
              <a:rPr lang="pl-PL" dirty="0"/>
              <a:t>o </a:t>
            </a:r>
            <a:r>
              <a:rPr lang="pl-PL" dirty="0" smtClean="0"/>
              <a:t>kosztach bezpośrednich powyżej </a:t>
            </a:r>
            <a:r>
              <a:rPr lang="pl-PL" dirty="0"/>
              <a:t>4 550 tys. </a:t>
            </a:r>
            <a:r>
              <a:rPr lang="pl-PL" dirty="0" smtClean="0"/>
              <a:t>zł. </a:t>
            </a:r>
            <a:endParaRPr lang="pl-PL" dirty="0"/>
          </a:p>
          <a:p>
            <a:endParaRPr lang="pl-PL" dirty="0" smtClean="0"/>
          </a:p>
          <a:p>
            <a:r>
              <a:rPr lang="pl-PL" dirty="0" smtClean="0"/>
              <a:t>Pozostałe </a:t>
            </a:r>
            <a:r>
              <a:rPr lang="pl-PL" dirty="0"/>
              <a:t>uproszczone metody rozliczania wydatków nie mają zastosowania  w niniejszym konkursie. </a:t>
            </a:r>
          </a:p>
          <a:p>
            <a:r>
              <a:rPr lang="pl-PL" dirty="0"/>
              <a:t>W ramach konkursu </a:t>
            </a:r>
            <a:r>
              <a:rPr lang="pl-PL" dirty="0" smtClean="0"/>
              <a:t>minimalna </a:t>
            </a:r>
            <a:r>
              <a:rPr lang="pl-PL" dirty="0"/>
              <a:t>wartość dofinansowania projektu stanowi wyrażoną w PLN równowartość 100 tys. EUR (kurs Euro należy przeliczyć na PLN z wykorzystaniem miesięcznego obrachunkowego kursu wymiany stosowany przez KE  aktualnego na dzień ogłoszenia konkursu).</a:t>
            </a:r>
          </a:p>
          <a:p>
            <a:endParaRPr lang="pl-PL" b="1" dirty="0" smtClean="0"/>
          </a:p>
          <a:p>
            <a:r>
              <a:rPr lang="pl-PL" b="1" dirty="0" smtClean="0"/>
              <a:t>Minimalna wartość dofinansowania projektu stanowi 454 350 PLN</a:t>
            </a:r>
            <a:r>
              <a:rPr lang="pl-PL" dirty="0" smtClean="0"/>
              <a:t>.</a:t>
            </a:r>
            <a:endParaRPr lang="pl-PL" b="1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3815203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52322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Cross-</a:t>
            </a:r>
            <a:r>
              <a:rPr lang="pl-PL" sz="2000" b="1" dirty="0" err="1" smtClean="0"/>
              <a:t>financing</a:t>
            </a:r>
            <a:r>
              <a:rPr lang="pl-PL" sz="2000" b="1" dirty="0" smtClean="0"/>
              <a:t> </a:t>
            </a:r>
            <a:endParaRPr lang="pl-PL" sz="2000" b="1" dirty="0"/>
          </a:p>
          <a:p>
            <a:endParaRPr lang="pl-PL" b="1" dirty="0"/>
          </a:p>
          <a:p>
            <a:r>
              <a:rPr lang="pl-PL" dirty="0" smtClean="0"/>
              <a:t>Mechanizm polegający </a:t>
            </a:r>
            <a:r>
              <a:rPr lang="pl-PL" dirty="0"/>
              <a:t>na możliwości komplementarnego, wzajemnego finansowania działań z EFRR i EFS. Dotyczy wyłącznie takich kategorii wydatków, bez których realizacja projektu nie byłaby możliwa, w szczególności w związku z zapewnieniem realizacji zasady równości szans, a zwłaszcza potrzeb osób z niepełnosprawnościami. </a:t>
            </a:r>
          </a:p>
          <a:p>
            <a:r>
              <a:rPr lang="pl-PL" dirty="0"/>
              <a:t>	</a:t>
            </a:r>
          </a:p>
          <a:p>
            <a:r>
              <a:rPr lang="pl-PL" dirty="0"/>
              <a:t>Wydatki objęte cross-</a:t>
            </a:r>
            <a:r>
              <a:rPr lang="pl-PL" dirty="0" err="1"/>
              <a:t>financingiem</a:t>
            </a:r>
            <a:r>
              <a:rPr lang="pl-PL" dirty="0"/>
              <a:t> </a:t>
            </a:r>
            <a:r>
              <a:rPr lang="pl-PL" b="1" dirty="0" smtClean="0"/>
              <a:t>nie </a:t>
            </a:r>
            <a:r>
              <a:rPr lang="pl-PL" b="1" dirty="0"/>
              <a:t>mogą przekroczyć 10% </a:t>
            </a:r>
            <a:r>
              <a:rPr lang="pl-PL" b="1" dirty="0" smtClean="0"/>
              <a:t>dofinansowania </a:t>
            </a:r>
            <a:r>
              <a:rPr lang="pl-PL" b="1" dirty="0"/>
              <a:t>UE </a:t>
            </a:r>
            <a:r>
              <a:rPr lang="pl-PL" dirty="0"/>
              <a:t>na poziomie projektu.</a:t>
            </a:r>
          </a:p>
          <a:p>
            <a:endParaRPr lang="pl-PL" dirty="0"/>
          </a:p>
          <a:p>
            <a:r>
              <a:rPr lang="pl-PL" dirty="0"/>
              <a:t>Konieczność poniesienia wydatków w ramach cross-</a:t>
            </a:r>
            <a:r>
              <a:rPr lang="pl-PL" dirty="0" err="1"/>
              <a:t>financingu</a:t>
            </a:r>
            <a:r>
              <a:rPr lang="pl-PL" dirty="0"/>
              <a:t> musi być wskazana i uzasadniona we wniosku o dofinansowanie. </a:t>
            </a:r>
          </a:p>
          <a:p>
            <a:r>
              <a:rPr lang="pl-PL" dirty="0"/>
              <a:t>Katalog rodzaju wydatków jest ograniczony i obejmuje wyłącznie: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zakup nieruchomości;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zakup infrastruktury - elementów nieprzenośnych, na stałe przytwierdzonych do nieruchomości, np. wykonanie podjazdu do budynku, zainstalowanie windy w budynku;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600" dirty="0"/>
              <a:t>dostosowanie lub adaptację (prace remontowo-wykończeniowe) budynków i pomieszczeń.</a:t>
            </a:r>
          </a:p>
          <a:p>
            <a:endParaRPr lang="pl-PL" dirty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2246299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323474" y="2028616"/>
            <a:ext cx="948088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Sposób komunikacji pomiędzy IP i Wnioskodawcą: </a:t>
            </a:r>
            <a:br>
              <a:rPr lang="pl-PL" sz="2000" b="1" dirty="0"/>
            </a:br>
            <a:endParaRPr lang="pl-PL" sz="2000" b="1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zakresie złożenia wniosku  - w formie pisemnej oraz za pośrednictwem Systemu  </a:t>
            </a:r>
            <a:r>
              <a:rPr lang="pl-PL" sz="2000" dirty="0" smtClean="0"/>
              <a:t>LSI2020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zakresie </a:t>
            </a:r>
            <a:r>
              <a:rPr lang="pl-PL" sz="2000" dirty="0" smtClean="0"/>
              <a:t>uzupełniania/poprawiania </a:t>
            </a:r>
            <a:r>
              <a:rPr lang="pl-PL" sz="2000" dirty="0"/>
              <a:t>projektu – </a:t>
            </a:r>
            <a:r>
              <a:rPr lang="pl-PL" sz="2000" dirty="0" smtClean="0"/>
              <a:t> za pomocą poczty elektronicznej i/lub Systemu LSI2020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zakresie informacji o wynikach oceny wniosku oraz procedury odwoławczej  - w formie pisemnej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dirty="0" smtClean="0"/>
              <a:t>w </a:t>
            </a:r>
            <a:r>
              <a:rPr lang="pl-PL" sz="2000" dirty="0"/>
              <a:t>zakresie przygotowywania dokumentów niezbędnych do podpisania umowy o dofinansowanie – w formie pisemnej i/lub za pomocą poczty elektronicznej </a:t>
            </a:r>
          </a:p>
        </p:txBody>
      </p:sp>
    </p:spTree>
    <p:extLst>
      <p:ext uri="{BB962C8B-B14F-4D97-AF65-F5344CB8AC3E}">
        <p14:creationId xmlns:p14="http://schemas.microsoft.com/office/powerpoint/2010/main" val="37120180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10653" y="1161683"/>
            <a:ext cx="95651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Środki trwałe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endParaRPr lang="pl-PL" dirty="0" smtClean="0"/>
          </a:p>
          <a:p>
            <a:r>
              <a:rPr lang="pl-PL" dirty="0"/>
              <a:t>W ramach projektów współfinansowanych z EFS wartość wydatków poniesionych na zakup środków trwałych </a:t>
            </a:r>
            <a:r>
              <a:rPr lang="pl-PL" dirty="0" smtClean="0"/>
              <a:t>o </a:t>
            </a:r>
            <a:r>
              <a:rPr lang="pl-PL" dirty="0"/>
              <a:t>wartości jednostkowej równej i wyższej niż 10 000 PLN netto w ramach kosztów bezpośrednich </a:t>
            </a:r>
            <a:r>
              <a:rPr lang="pl-PL" dirty="0" smtClean="0"/>
              <a:t>projektu </a:t>
            </a:r>
            <a:r>
              <a:rPr lang="pl-PL" b="1" dirty="0"/>
              <a:t>nie może </a:t>
            </a:r>
            <a:r>
              <a:rPr lang="pl-PL" b="1" dirty="0" smtClean="0"/>
              <a:t>przekroczyć </a:t>
            </a:r>
            <a:r>
              <a:rPr lang="pl-PL" b="1" dirty="0"/>
              <a:t>10% wydatków kwalifikowalnych</a:t>
            </a:r>
            <a:r>
              <a:rPr lang="pl-PL" dirty="0"/>
              <a:t>. </a:t>
            </a:r>
            <a:endParaRPr lang="pl-PL" dirty="0" smtClean="0"/>
          </a:p>
          <a:p>
            <a:endParaRPr lang="pl-PL" dirty="0"/>
          </a:p>
          <a:p>
            <a:r>
              <a:rPr lang="pl-PL" dirty="0" smtClean="0"/>
              <a:t>Wydatki </a:t>
            </a:r>
            <a:r>
              <a:rPr lang="pl-PL" dirty="0"/>
              <a:t>ponoszone na zakup środków trwałych oraz cross-</a:t>
            </a:r>
            <a:r>
              <a:rPr lang="pl-PL" dirty="0" err="1"/>
              <a:t>financing</a:t>
            </a:r>
            <a:r>
              <a:rPr lang="pl-PL" dirty="0"/>
              <a:t> powyżej dopuszczalnej kwoty określonej w zatwierdzonym wniosku o dofinansowanie projektu są niekwalifikowalne. 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984332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Wkład własny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/>
              <a:t>Wkład własny </a:t>
            </a:r>
            <a:r>
              <a:rPr lang="pl-PL" dirty="0" smtClean="0"/>
              <a:t>to środki </a:t>
            </a:r>
            <a:r>
              <a:rPr lang="pl-PL" dirty="0"/>
              <a:t>finansowe </a:t>
            </a:r>
            <a:r>
              <a:rPr lang="pl-PL" dirty="0" smtClean="0"/>
              <a:t>lub </a:t>
            </a:r>
            <a:r>
              <a:rPr lang="pl-PL" dirty="0"/>
              <a:t>wkład niepieniężny zabezpieczone przez Beneficjenta, które zostaną przeznaczone na pokrycie wydatków kwalifikowalnych i nie zostaną Beneficjentowi przekazane w formie dofinansowania.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Minimalny </a:t>
            </a:r>
            <a:r>
              <a:rPr lang="pl-PL" dirty="0"/>
              <a:t>wkład własny Beneficjenta </a:t>
            </a:r>
            <a:r>
              <a:rPr lang="pl-PL" dirty="0" smtClean="0"/>
              <a:t>- 5</a:t>
            </a:r>
            <a:r>
              <a:rPr lang="pl-PL" dirty="0"/>
              <a:t>%.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Wkład </a:t>
            </a:r>
            <a:r>
              <a:rPr lang="pl-PL" dirty="0"/>
              <a:t>własny lub jego część może być wniesiony w ramach kosztów pośrednich</a:t>
            </a:r>
            <a:r>
              <a:rPr lang="pl-PL" dirty="0" smtClean="0"/>
              <a:t>.</a:t>
            </a:r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2207045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Informacja i promocja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musi oznaczać swoje działania informacyjne i promocyjne, dokumenty związane z realizacją projektu, które podawane są do wiadomości publicznej lub przeznaczone dla uczestników projektu.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umieścić plakat w miejscu realizacji projektu.</a:t>
            </a:r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umieścić opis projektu na stronie internetowej, jeśli taka istnieje.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Beneficjent powinien przekazywać osobom i podmiotom uczestniczącym w projekcie informację, że projekt uzyskał dofinansowanie.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688051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Informacja i promocja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Na materiałach należy umieścić znak Funduszy Europejskich z nazwą programu, znak barw Rzeczypospolitej Polskiej z nazwą Rzeczpospolita Polska, herb lub oficjalne logo promocyjne województwa, znak Unii Europejskiej, złożony z flagi UE, napisu Unia Europejska i nazwy funduszu. 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Barwy RP występują tylko i wyłącznie w wersji </a:t>
            </a:r>
            <a:r>
              <a:rPr lang="pl-PL" dirty="0" err="1" smtClean="0"/>
              <a:t>pełnokolorowej</a:t>
            </a:r>
            <a:r>
              <a:rPr lang="pl-PL" dirty="0" smtClean="0"/>
              <a:t>.</a:t>
            </a:r>
            <a:endParaRPr lang="pl-PL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endParaRPr lang="pl-PL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14050414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022684" y="1672389"/>
            <a:ext cx="955307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Informacja i promocja</a:t>
            </a:r>
            <a:r>
              <a:rPr lang="pl-PL" b="1" dirty="0" smtClean="0"/>
              <a:t> </a:t>
            </a:r>
            <a:endParaRPr lang="pl-PL" b="1" dirty="0"/>
          </a:p>
          <a:p>
            <a:endParaRPr lang="pl-PL" b="1" dirty="0"/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/>
          </a:p>
          <a:p>
            <a:endParaRPr lang="pl-PL" dirty="0" smtClean="0"/>
          </a:p>
          <a:p>
            <a:pPr marL="285750" indent="-285750">
              <a:buFont typeface="Wingdings" panose="05000000000000000000" pitchFamily="2" charset="2"/>
              <a:buChar char="q"/>
            </a:pPr>
            <a:r>
              <a:rPr lang="pl-PL" dirty="0" smtClean="0"/>
              <a:t>Barw RP nie trzeba umieszczać, jeśli:</a:t>
            </a:r>
          </a:p>
          <a:p>
            <a:pPr marL="285750" indent="-285750">
              <a:buFont typeface="Wingdings" panose="05000000000000000000" pitchFamily="2" charset="2"/>
              <a:buChar char="q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nie ma ogólnodostępnych możliwości technicznych zastosowania oznaczeń </a:t>
            </a:r>
            <a:r>
              <a:rPr lang="pl-PL" dirty="0" err="1" smtClean="0"/>
              <a:t>pełnokolorowych</a:t>
            </a:r>
            <a:r>
              <a:rPr lang="pl-PL" dirty="0" smtClean="0"/>
              <a:t> lub zastosowanie technik </a:t>
            </a:r>
            <a:r>
              <a:rPr lang="pl-PL" dirty="0" err="1" smtClean="0"/>
              <a:t>pełnokolorowych</a:t>
            </a:r>
            <a:r>
              <a:rPr lang="pl-PL" dirty="0" smtClean="0"/>
              <a:t> znacznie podniosłoby koszty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dirty="0" smtClean="0"/>
              <a:t> materiały z założenia występują w wersji achromatycznej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pl-PL" dirty="0" smtClean="0"/>
          </a:p>
          <a:p>
            <a:endParaRPr lang="pl-PL" sz="1600" dirty="0"/>
          </a:p>
        </p:txBody>
      </p:sp>
    </p:spTree>
    <p:extLst>
      <p:ext uri="{BB962C8B-B14F-4D97-AF65-F5344CB8AC3E}">
        <p14:creationId xmlns:p14="http://schemas.microsoft.com/office/powerpoint/2010/main" val="2736484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172308" y="1817078"/>
            <a:ext cx="9632050" cy="3869868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8" y="1684421"/>
            <a:ext cx="959256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600" b="1" dirty="0" smtClean="0"/>
              <a:t>			Dziękuję </a:t>
            </a:r>
            <a:r>
              <a:rPr lang="pl-PL" sz="3600" b="1" dirty="0"/>
              <a:t>za uwagę</a:t>
            </a:r>
          </a:p>
          <a:p>
            <a:endParaRPr lang="pl-PL" sz="2000" b="1" dirty="0"/>
          </a:p>
          <a:p>
            <a:endParaRPr lang="pl-PL" sz="2000" b="1" dirty="0"/>
          </a:p>
          <a:p>
            <a:r>
              <a:rPr lang="pl-PL" sz="2000" b="1" dirty="0"/>
              <a:t>IOK udziela wyjaśnień w kwestiach dotyczących konkursu:</a:t>
            </a:r>
          </a:p>
          <a:p>
            <a:endParaRPr lang="pl-PL" sz="2000" b="1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 smtClean="0"/>
              <a:t>telefonicznie </a:t>
            </a:r>
            <a:r>
              <a:rPr lang="pl-PL" sz="2000" dirty="0"/>
              <a:t>- pod nr.  68 456 56 04  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pod adresem poczty elektronicznej: efs@wup.zgora.pl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pl-PL" sz="2000" dirty="0"/>
              <a:t>w siedzibie WUP w Zielonej Górze, ul. Wyspiańskiego 15, pokój </a:t>
            </a:r>
            <a:r>
              <a:rPr lang="pl-PL" sz="2000" dirty="0" smtClean="0"/>
              <a:t>311 (w wyjątkowych sytuacjach, po uprzednim kontakcie telefonicznym, z zachowaniem obostrzeń związanych z epidemią COVID-19)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312616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172309" y="1652954"/>
            <a:ext cx="9632050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/>
              <a:t>Podmioty uprawnione do ubiegania się o dofinansowanie </a:t>
            </a:r>
            <a:r>
              <a:rPr lang="pl-PL" sz="2000" b="1" dirty="0" smtClean="0"/>
              <a:t>projektu: </a:t>
            </a:r>
            <a:r>
              <a:rPr lang="pl-PL" sz="2000" b="1" dirty="0"/>
              <a:t/>
            </a:r>
            <a:br>
              <a:rPr lang="pl-PL" sz="2000" b="1" dirty="0"/>
            </a:br>
            <a:r>
              <a:rPr lang="pl-PL" sz="2000" dirty="0"/>
              <a:t/>
            </a:r>
            <a:br>
              <a:rPr lang="pl-PL" sz="2000" dirty="0"/>
            </a:br>
            <a:r>
              <a:rPr lang="pl-PL" sz="2000" dirty="0"/>
              <a:t>- jednostki samorządu terytorialnego (JST), ich związki, stowarzyszenia i porozumienia</a:t>
            </a:r>
            <a:br>
              <a:rPr lang="pl-PL" sz="2000" dirty="0"/>
            </a:br>
            <a:r>
              <a:rPr lang="pl-PL" sz="2000" dirty="0"/>
              <a:t>- jednostki organizacyjne JST posiadające osobowość prawną</a:t>
            </a:r>
            <a:br>
              <a:rPr lang="pl-PL" sz="2000" dirty="0"/>
            </a:br>
            <a:r>
              <a:rPr lang="pl-PL" sz="2000" dirty="0"/>
              <a:t>- organizacje pozarządowe</a:t>
            </a:r>
            <a:br>
              <a:rPr lang="pl-PL" sz="2000" dirty="0"/>
            </a:br>
            <a:r>
              <a:rPr lang="pl-PL" sz="2000" dirty="0"/>
              <a:t>- przedsiębiorstwa i ich związki i </a:t>
            </a:r>
            <a:r>
              <a:rPr lang="pl-PL" sz="2000" dirty="0" smtClean="0"/>
              <a:t>stowarzyszenia (</a:t>
            </a:r>
            <a:r>
              <a:rPr lang="pl-PL" sz="2000" dirty="0"/>
              <a:t>mikroprzedsiębiorstwa, małe i średnie </a:t>
            </a:r>
            <a:r>
              <a:rPr lang="pl-PL" sz="2000" dirty="0" smtClean="0"/>
              <a:t>     przedsiębiorstwa</a:t>
            </a:r>
            <a:r>
              <a:rPr lang="pl-PL" sz="2000" dirty="0"/>
              <a:t>), w tym osoby fizyczne </a:t>
            </a:r>
            <a:r>
              <a:rPr lang="pl-PL" sz="2000" dirty="0" smtClean="0"/>
              <a:t>prowadzące działalność </a:t>
            </a:r>
            <a:r>
              <a:rPr lang="pl-PL" sz="2000" dirty="0"/>
              <a:t>gospodarczą</a:t>
            </a:r>
            <a:br>
              <a:rPr lang="pl-PL" sz="2000" dirty="0"/>
            </a:br>
            <a:r>
              <a:rPr lang="pl-PL" sz="2000" dirty="0"/>
              <a:t>- osoby fizyczne prowadzące działalność oświatową na podstawie odrębnych przepisów </a:t>
            </a:r>
            <a:br>
              <a:rPr lang="pl-PL" sz="2000" dirty="0"/>
            </a:br>
            <a:r>
              <a:rPr lang="pl-PL" sz="2000" dirty="0"/>
              <a:t>- instytucje rynku pracy</a:t>
            </a:r>
            <a:br>
              <a:rPr lang="pl-PL" sz="2000" dirty="0"/>
            </a:br>
            <a:r>
              <a:rPr lang="pl-PL" sz="2000" dirty="0"/>
              <a:t>- instytucje otoczenia biznesu</a:t>
            </a:r>
            <a:br>
              <a:rPr lang="pl-PL" sz="2000" dirty="0"/>
            </a:br>
            <a:r>
              <a:rPr lang="pl-PL" sz="2000" dirty="0"/>
              <a:t>- podmioty ekonomii </a:t>
            </a:r>
            <a:r>
              <a:rPr lang="pl-PL" sz="2000" dirty="0" smtClean="0"/>
              <a:t>społecznej</a:t>
            </a:r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187826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30922" y="1699846"/>
            <a:ext cx="9472247" cy="34778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Grupy docelowe: </a:t>
            </a:r>
          </a:p>
          <a:p>
            <a:r>
              <a:rPr lang="pl-PL" sz="2000" dirty="0" smtClean="0"/>
              <a:t>Osoby pozostające bez pracy niezarejestrowane w powiatowym urzędzie pracy jako bezrobotne, w szczególności osoby bierne zawodowo – w wieku 30 lat i więcej; </a:t>
            </a:r>
            <a:r>
              <a:rPr lang="pl-PL" sz="2000" dirty="0"/>
              <a:t>przede wszystkim osoby znajdujące się w szczególnej sytuacji na rynku pracy, tj</a:t>
            </a:r>
            <a:r>
              <a:rPr lang="pl-PL" sz="2000" dirty="0" smtClean="0"/>
              <a:t>.: </a:t>
            </a:r>
            <a:r>
              <a:rPr lang="pl-PL" sz="2000" dirty="0"/>
              <a:t/>
            </a:r>
            <a:br>
              <a:rPr lang="pl-PL" sz="2000" dirty="0"/>
            </a:b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w  wieku 50 lat i więcej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kobiety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z niepełnosprawnościami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o niskich kwalifikacjach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osoby długotrwale bezrobotne 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3974384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421176" y="1828800"/>
            <a:ext cx="9383182" cy="3858145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  <a:p>
            <a:pPr algn="just">
              <a:lnSpc>
                <a:spcPct val="100000"/>
              </a:lnSpc>
              <a:spcBef>
                <a:spcPts val="0"/>
              </a:spcBef>
            </a:pPr>
            <a:endParaRPr lang="pl-PL" sz="2000" dirty="0" smtClean="0"/>
          </a:p>
        </p:txBody>
      </p:sp>
      <p:pic>
        <p:nvPicPr>
          <p:cNvPr id="6" name="Obraz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28767" y="174044"/>
            <a:ext cx="6820654" cy="987638"/>
          </a:xfrm>
          <a:prstGeom prst="rect">
            <a:avLst/>
          </a:prstGeom>
        </p:spPr>
      </p:pic>
      <p:pic>
        <p:nvPicPr>
          <p:cNvPr id="7" name="Obraz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91507" y="5686945"/>
            <a:ext cx="6895174" cy="865707"/>
          </a:xfrm>
          <a:prstGeom prst="rect">
            <a:avLst/>
          </a:prstGeom>
        </p:spPr>
      </p:pic>
      <p:sp>
        <p:nvSpPr>
          <p:cNvPr id="8" name="Prostokąt 7"/>
          <p:cNvSpPr/>
          <p:nvPr/>
        </p:nvSpPr>
        <p:spPr>
          <a:xfrm>
            <a:off x="1230922" y="1699846"/>
            <a:ext cx="9472247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000" b="1" dirty="0" smtClean="0"/>
              <a:t>Grupy docelowe cd.: </a:t>
            </a:r>
          </a:p>
          <a:p>
            <a:endParaRPr lang="pl-PL" sz="2000" dirty="0" smtClean="0"/>
          </a:p>
          <a:p>
            <a:r>
              <a:rPr lang="pl-PL" sz="2000" dirty="0" smtClean="0"/>
              <a:t>Wsparcie </a:t>
            </a:r>
            <a:r>
              <a:rPr lang="pl-PL" sz="2000" dirty="0"/>
              <a:t>adresowane jest również </a:t>
            </a:r>
            <a:r>
              <a:rPr lang="pl-PL" sz="2000" dirty="0" smtClean="0"/>
              <a:t>do: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imigrantów </a:t>
            </a:r>
            <a:r>
              <a:rPr lang="pl-PL" sz="2000" dirty="0"/>
              <a:t>(w tym osób polskiego pochodzenia),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reemigrantów</a:t>
            </a:r>
            <a:r>
              <a:rPr lang="pl-PL" sz="2000" dirty="0"/>
              <a:t>,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osób </a:t>
            </a:r>
            <a:r>
              <a:rPr lang="pl-PL" sz="2000" dirty="0"/>
              <a:t>odchodzących z rolnictwa i ich rodzin,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tzw</a:t>
            </a:r>
            <a:r>
              <a:rPr lang="pl-PL" sz="2000" dirty="0"/>
              <a:t>. ubogich pracujących, </a:t>
            </a:r>
            <a:endParaRPr lang="pl-PL" sz="2000" dirty="0" smtClean="0"/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pl-PL" sz="2000" dirty="0" smtClean="0"/>
              <a:t>osób </a:t>
            </a:r>
            <a:r>
              <a:rPr lang="pl-PL" sz="2000" dirty="0"/>
              <a:t>zatrudnionych na umowach krótkoterminowych oraz pracujących w ramach umów cywilno-prawnych.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endParaRPr lang="pl-PL" sz="2000" dirty="0"/>
          </a:p>
          <a:p>
            <a:r>
              <a:rPr lang="pl-PL" sz="2000" dirty="0"/>
              <a:t>Projekt jest skierowany wyłącznie do osób z obszaru województwa lubuskiego (w rozumieniu przepisów Kodeksu Cywilnego).</a:t>
            </a:r>
          </a:p>
          <a:p>
            <a:endParaRPr lang="pl-PL" sz="2000" dirty="0"/>
          </a:p>
        </p:txBody>
      </p:sp>
    </p:spTree>
    <p:extLst>
      <p:ext uri="{BB962C8B-B14F-4D97-AF65-F5344CB8AC3E}">
        <p14:creationId xmlns:p14="http://schemas.microsoft.com/office/powerpoint/2010/main" val="2629885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4938</TotalTime>
  <Words>6123</Words>
  <Application>Microsoft Office PowerPoint</Application>
  <PresentationFormat>Panoramiczny</PresentationFormat>
  <Paragraphs>941</Paragraphs>
  <Slides>65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4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65</vt:i4>
      </vt:variant>
    </vt:vector>
  </HeadingPairs>
  <TitlesOfParts>
    <vt:vector size="70" baseType="lpstr">
      <vt:lpstr>Arial</vt:lpstr>
      <vt:lpstr>Calibri</vt:lpstr>
      <vt:lpstr>Calibri Light</vt:lpstr>
      <vt:lpstr>Wingdings</vt:lpstr>
      <vt:lpstr>Motyw pakietu Office</vt:lpstr>
      <vt:lpstr>Konkurs nr RPLB.06.02.00-IP.01-08-K01/20  w ramach Regionalnego Programu Operacyjnego – Lubuskie 2020 </vt:lpstr>
      <vt:lpstr>Podstawowe informacje o konkursie</vt:lpstr>
      <vt:lpstr>Przedmiot konkursu:   Dofinansowanie projektów w ramach Działania 6.2 Aktywizacja zawodowa osób pozostających bez pracy niezarejestrowanych w powiatowych urzędach pracy. </vt:lpstr>
      <vt:lpstr>Miejsce składania wniosków</vt:lpstr>
      <vt:lpstr>                 Wersja papierowa:  Dwa jednobrzmiące egzemplarze – dwa oryginały lub oryginał i kopia poświadczona za zgodność z oryginałem 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Tomasz Fedorowicz</dc:creator>
  <cp:lastModifiedBy>Ewa Hebdzyńska</cp:lastModifiedBy>
  <cp:revision>575</cp:revision>
  <cp:lastPrinted>2018-09-03T06:12:54Z</cp:lastPrinted>
  <dcterms:created xsi:type="dcterms:W3CDTF">2015-01-16T09:53:47Z</dcterms:created>
  <dcterms:modified xsi:type="dcterms:W3CDTF">2020-11-12T07:39:14Z</dcterms:modified>
</cp:coreProperties>
</file>