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40"/>
  </p:handoutMasterIdLst>
  <p:sldIdLst>
    <p:sldId id="256" r:id="rId2"/>
    <p:sldId id="258" r:id="rId3"/>
    <p:sldId id="260" r:id="rId4"/>
    <p:sldId id="306"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5" r:id="rId28"/>
    <p:sldId id="286" r:id="rId29"/>
    <p:sldId id="287" r:id="rId30"/>
    <p:sldId id="289" r:id="rId31"/>
    <p:sldId id="290" r:id="rId32"/>
    <p:sldId id="291" r:id="rId33"/>
    <p:sldId id="292" r:id="rId34"/>
    <p:sldId id="295" r:id="rId35"/>
    <p:sldId id="297" r:id="rId36"/>
    <p:sldId id="298" r:id="rId37"/>
    <p:sldId id="299" r:id="rId38"/>
    <p:sldId id="300" r:id="rId39"/>
  </p:sldIdLst>
  <p:sldSz cx="9144000" cy="6858000" type="screen4x3"/>
  <p:notesSz cx="6797675" cy="9928225"/>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55" autoAdjust="0"/>
    <p:restoredTop sz="94595" autoAdjust="0"/>
  </p:normalViewPr>
  <p:slideViewPr>
    <p:cSldViewPr>
      <p:cViewPr varScale="1">
        <p:scale>
          <a:sx n="96" d="100"/>
          <a:sy n="96" d="100"/>
        </p:scale>
        <p:origin x="-330" y="-90"/>
      </p:cViewPr>
      <p:guideLst>
        <p:guide orient="horz" pos="2160"/>
        <p:guide pos="2880"/>
      </p:guideLst>
    </p:cSldViewPr>
  </p:slideViewPr>
  <p:outlineViewPr>
    <p:cViewPr>
      <p:scale>
        <a:sx n="33" d="100"/>
        <a:sy n="33" d="100"/>
      </p:scale>
      <p:origin x="0" y="86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1747C6B-FE57-410B-B125-F9896BCC6200}" type="datetimeFigureOut">
              <a:rPr lang="pl-PL" smtClean="0"/>
              <a:t>2013-04-18</a:t>
            </a:fld>
            <a:endParaRPr lang="pl-PL"/>
          </a:p>
        </p:txBody>
      </p:sp>
      <p:sp>
        <p:nvSpPr>
          <p:cNvPr id="4" name="Symbol zastępczy stopki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685266-187B-44DB-9372-0EB27FD939D2}" type="slidenum">
              <a:rPr lang="pl-PL" smtClean="0"/>
              <a:t>‹#›</a:t>
            </a:fld>
            <a:endParaRPr lang="pl-PL"/>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304E2C9C-9D22-4E13-A2CE-A8AAD00FBB2F}" type="datetimeFigureOut">
              <a:rPr lang="pl-PL" smtClean="0"/>
              <a:pPr/>
              <a:t>2013-04-18</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13D0423E-0CDA-4B6E-8DB5-01FB11A14552}"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304E2C9C-9D22-4E13-A2CE-A8AAD00FBB2F}" type="datetimeFigureOut">
              <a:rPr lang="pl-PL" smtClean="0"/>
              <a:pPr/>
              <a:t>2013-04-18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3D0423E-0CDA-4B6E-8DB5-01FB11A14552}"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304E2C9C-9D22-4E13-A2CE-A8AAD00FBB2F}" type="datetimeFigureOut">
              <a:rPr lang="pl-PL" smtClean="0"/>
              <a:pPr/>
              <a:t>2013-04-18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3D0423E-0CDA-4B6E-8DB5-01FB11A14552}"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304E2C9C-9D22-4E13-A2CE-A8AAD00FBB2F}" type="datetimeFigureOut">
              <a:rPr lang="pl-PL" smtClean="0"/>
              <a:pPr/>
              <a:t>2013-04-18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3D0423E-0CDA-4B6E-8DB5-01FB11A14552}"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304E2C9C-9D22-4E13-A2CE-A8AAD00FBB2F}" type="datetimeFigureOut">
              <a:rPr lang="pl-PL" smtClean="0"/>
              <a:pPr/>
              <a:t>2013-04-18</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13D0423E-0CDA-4B6E-8DB5-01FB11A14552}"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304E2C9C-9D22-4E13-A2CE-A8AAD00FBB2F}" type="datetimeFigureOut">
              <a:rPr lang="pl-PL" smtClean="0"/>
              <a:pPr/>
              <a:t>2013-04-18</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13D0423E-0CDA-4B6E-8DB5-01FB11A14552}"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304E2C9C-9D22-4E13-A2CE-A8AAD00FBB2F}" type="datetimeFigureOut">
              <a:rPr lang="pl-PL" smtClean="0"/>
              <a:pPr/>
              <a:t>2013-04-18</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13D0423E-0CDA-4B6E-8DB5-01FB11A14552}"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304E2C9C-9D22-4E13-A2CE-A8AAD00FBB2F}" type="datetimeFigureOut">
              <a:rPr lang="pl-PL" smtClean="0"/>
              <a:pPr/>
              <a:t>2013-04-18</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13D0423E-0CDA-4B6E-8DB5-01FB11A14552}"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304E2C9C-9D22-4E13-A2CE-A8AAD00FBB2F}" type="datetimeFigureOut">
              <a:rPr lang="pl-PL" smtClean="0"/>
              <a:pPr/>
              <a:t>2013-04-18</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13D0423E-0CDA-4B6E-8DB5-01FB11A14552}"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304E2C9C-9D22-4E13-A2CE-A8AAD00FBB2F}" type="datetimeFigureOut">
              <a:rPr lang="pl-PL" smtClean="0"/>
              <a:pPr/>
              <a:t>2013-04-18</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13D0423E-0CDA-4B6E-8DB5-01FB11A14552}"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304E2C9C-9D22-4E13-A2CE-A8AAD00FBB2F}" type="datetimeFigureOut">
              <a:rPr lang="pl-PL" smtClean="0"/>
              <a:pPr/>
              <a:t>2013-04-18</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13D0423E-0CDA-4B6E-8DB5-01FB11A14552}"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04E2C9C-9D22-4E13-A2CE-A8AAD00FBB2F}" type="datetimeFigureOut">
              <a:rPr lang="pl-PL" smtClean="0"/>
              <a:pPr/>
              <a:t>2013-04-18</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D0423E-0CDA-4B6E-8DB5-01FB11A14552}"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kwalifikacje.praca.gov.p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412777"/>
            <a:ext cx="7772400" cy="2187674"/>
          </a:xfrm>
        </p:spPr>
        <p:txBody>
          <a:bodyPr>
            <a:normAutofit fontScale="90000"/>
          </a:bodyPr>
          <a:lstStyle/>
          <a:p>
            <a:r>
              <a:rPr lang="pl-PL" dirty="0" smtClean="0">
                <a:latin typeface="Times New Roman" pitchFamily="18" charset="0"/>
                <a:cs typeface="Times New Roman" pitchFamily="18" charset="0"/>
              </a:rPr>
              <a:t>DOSTOSOWYWANIE KIERUNKÓW SZKOLEŃ DO POTRZEB RYNKU PRACY</a:t>
            </a:r>
            <a:endParaRPr lang="pl-PL" dirty="0">
              <a:latin typeface="Times New Roman" pitchFamily="18" charset="0"/>
              <a:cs typeface="Times New Roman" pitchFamily="18" charset="0"/>
            </a:endParaRPr>
          </a:p>
        </p:txBody>
      </p:sp>
      <p:sp>
        <p:nvSpPr>
          <p:cNvPr id="3" name="Podtytuł 2"/>
          <p:cNvSpPr>
            <a:spLocks noGrp="1"/>
          </p:cNvSpPr>
          <p:nvPr>
            <p:ph type="subTitle" idx="1"/>
          </p:nvPr>
        </p:nvSpPr>
        <p:spPr/>
        <p:txBody>
          <a:bodyPr/>
          <a:lstStyle/>
          <a:p>
            <a:r>
              <a:rPr lang="pl-PL" dirty="0" smtClean="0">
                <a:latin typeface="Times New Roman" pitchFamily="18" charset="0"/>
                <a:cs typeface="Times New Roman" pitchFamily="18" charset="0"/>
              </a:rPr>
              <a:t>Powiatowy Urząd Pracy</a:t>
            </a:r>
          </a:p>
          <a:p>
            <a:r>
              <a:rPr lang="pl-PL" dirty="0" smtClean="0">
                <a:latin typeface="Times New Roman" pitchFamily="18" charset="0"/>
                <a:cs typeface="Times New Roman" pitchFamily="18" charset="0"/>
              </a:rPr>
              <a:t> w Strzelcach Kraj.</a:t>
            </a:r>
            <a:endParaRPr lang="pl-PL"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dirty="0" smtClean="0"/>
              <a:t>  </a:t>
            </a:r>
            <a:r>
              <a:rPr lang="pl-PL" sz="2000" dirty="0" smtClean="0">
                <a:latin typeface="Times New Roman" pitchFamily="18" charset="0"/>
                <a:cs typeface="Times New Roman" pitchFamily="18" charset="0"/>
              </a:rPr>
              <a:t>Analizując Strategię rozwoju regionalnego pod kątem tworzenia się nowych miejsc pracy  musimy przede wszystkim zdawać sobie sprawę, jakiego rodzaju jest to dokument. Strategia nie formułuje celów, których realizacja wymaga rozwiązań makroekonomicznych, zmian legislacyjnych czy fiskalnych. Te kwestie traktowane są jako uwarunkowania. Proponowane jest tworzenie warunków do działania przedsiębiorstw czy instrumentów wspierających, ale nie są określone ich zachowania rynkowe. Strategia jest dokumentem, który nie ujmuje wszystkich aspektów rozwoju regionu, lecz tylko te, które mogą podlegać skutecznej interwencji publicznej. </a:t>
            </a:r>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Strategia rozwoju regionalnego</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000" dirty="0" smtClean="0">
                <a:latin typeface="Times New Roman" pitchFamily="18" charset="0"/>
                <a:cs typeface="Times New Roman" pitchFamily="18" charset="0"/>
              </a:rPr>
              <a:t>   Wykorzystując Strategię jako źródło informacji o możliwości tworzenia się  w przyszłości nowych miejsc pracy, powinniśmy szczególną uwagę zwrócić na analizę SWOT oraz cele i wytyczone obszary priorytetowe oraz wynikające z nich cele szczegółowe i działania.</a:t>
            </a:r>
          </a:p>
          <a:p>
            <a:pPr algn="just">
              <a:buNone/>
            </a:pPr>
            <a:r>
              <a:rPr lang="pl-PL" sz="2000" dirty="0" smtClean="0">
                <a:latin typeface="Times New Roman" pitchFamily="18" charset="0"/>
                <a:cs typeface="Times New Roman" pitchFamily="18" charset="0"/>
              </a:rPr>
              <a:t>    Analizując planowane w regionie inwestycje i założone w tym zakresie przedsięwzięcia, możemy sporządzić szacunkową listę zawodów,                      w których możliwe będzie w najbliższych latach zatrudnienie. Może zdarzyć się, iż informacja o planowanej w regionie określonej inwestycji nie jest dla nas  na tyle zrozumiała, abyśmy potrafili na jej podstawie określić zawody, w których będzie możliwe zatrudnienie.</a:t>
            </a:r>
            <a:endParaRPr lang="pl-PL" sz="2000" dirty="0">
              <a:latin typeface="Times New Roman" pitchFamily="18" charset="0"/>
              <a:cs typeface="Times New Roman" pitchFamily="18" charset="0"/>
            </a:endParaRPr>
          </a:p>
        </p:txBody>
      </p:sp>
      <p:sp>
        <p:nvSpPr>
          <p:cNvPr id="2" name="Tytuł 1"/>
          <p:cNvSpPr>
            <a:spLocks noGrp="1"/>
          </p:cNvSpPr>
          <p:nvPr>
            <p:ph type="title"/>
          </p:nvPr>
        </p:nvSpPr>
        <p:spPr>
          <a:xfrm>
            <a:off x="395536" y="332656"/>
            <a:ext cx="8229600" cy="1143000"/>
          </a:xfrm>
        </p:spPr>
        <p:txBody>
          <a:bodyPr>
            <a:normAutofit/>
          </a:bodyPr>
          <a:lstStyle/>
          <a:p>
            <a:r>
              <a:rPr lang="pl-PL" sz="3600" dirty="0" smtClean="0">
                <a:latin typeface="Times New Roman" pitchFamily="18" charset="0"/>
                <a:cs typeface="Times New Roman" pitchFamily="18" charset="0"/>
              </a:rPr>
              <a:t>Strategia rozwoju regionalnego</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000" dirty="0" smtClean="0">
                <a:latin typeface="Times New Roman" pitchFamily="18" charset="0"/>
                <a:cs typeface="Times New Roman" pitchFamily="18" charset="0"/>
              </a:rPr>
              <a:t>   W tym przypadku pierwszym pomocniczym narzędziem jest  Klasyfikacja zawodów i specjalności  (Rozporządzenie Ministra Pracy i Polityki Społecznej z dnia 27 kwietnia 2010r. w sprawie klasyfikacji zawodów                  i specjalności dla potrzeb rynku pracy oraz zakresu jej stosowania), gdzie można odnaleźć grupę zawodów branży, której będzie dotyczyć inwestycja. Tym sposobem  możemy ustalić przybliżoną listę zawodów                i specjalności.</a:t>
            </a:r>
            <a:r>
              <a:rPr lang="pl-PL" sz="2000" dirty="0" smtClean="0"/>
              <a:t> </a:t>
            </a:r>
            <a:r>
              <a:rPr lang="pl-PL" sz="2000" dirty="0" smtClean="0">
                <a:latin typeface="Times New Roman" pitchFamily="18" charset="0"/>
                <a:cs typeface="Times New Roman" pitchFamily="18" charset="0"/>
              </a:rPr>
              <a:t>Po dokonaniu analizy wszystkich priorytetów ujętych w Strategii rozwoju regionalnego, mając wypracowaną listę zawodów                      i specjalności, w których w najbliższej przyszłości będzie możliwe zatrudnienie, powinniśmy poznać bliżej te zawody. Przydatnym narzędziem będą w tym momencie standardy kwalifikacji zawodowych.</a:t>
            </a:r>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Autofit/>
          </a:bodyPr>
          <a:lstStyle/>
          <a:p>
            <a:r>
              <a:rPr lang="pl-PL" sz="3600" dirty="0" smtClean="0">
                <a:latin typeface="Times New Roman" pitchFamily="18" charset="0"/>
                <a:cs typeface="Times New Roman" pitchFamily="18" charset="0"/>
              </a:rPr>
              <a:t>Strategia rozwoju regionalnego</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000" dirty="0" smtClean="0">
                <a:latin typeface="Times New Roman" pitchFamily="18" charset="0"/>
                <a:cs typeface="Times New Roman" pitchFamily="18" charset="0"/>
              </a:rPr>
              <a:t>    Kolejnym krokiem w dokonywaniu diagnozy rynku pracy jest analiza ofert pracy i informacji o wolnych miejscach zatrudnienia, zgłaszanych do urzędu pracy oraz zamieszczonych w prasie i Internecie. </a:t>
            </a:r>
          </a:p>
          <a:p>
            <a:pPr algn="just">
              <a:buNone/>
            </a:pPr>
            <a:r>
              <a:rPr lang="pl-PL" sz="2000" dirty="0" smtClean="0">
                <a:latin typeface="Times New Roman" pitchFamily="18" charset="0"/>
                <a:cs typeface="Times New Roman" pitchFamily="18" charset="0"/>
              </a:rPr>
              <a:t>   Wszystkie te informacje dotyczące wolnych miejsc pracy powinny być analizowane przez nas pod kątem stawianych przez pracodawcę kryteriów doboru kandydatów, w szczególności w zakresie wymagań kwalifikacyjnych. </a:t>
            </a:r>
          </a:p>
          <a:p>
            <a:pPr algn="just">
              <a:buNone/>
            </a:pPr>
            <a:r>
              <a:rPr lang="pl-PL" sz="2000" dirty="0" smtClean="0">
                <a:latin typeface="Times New Roman" pitchFamily="18" charset="0"/>
                <a:cs typeface="Times New Roman" pitchFamily="18" charset="0"/>
              </a:rPr>
              <a:t>    Dokonana analiza powinna być zakończona krótkim raportem bądź sprawozdaniem zawierającym informacje o zgłoszonych zawodach / specjalnościach oraz  wymaganiach w stosunku do kandydatów sformułowanych przez pracodawców.</a:t>
            </a:r>
          </a:p>
          <a:p>
            <a:pPr algn="just"/>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Analiza ofert pracy</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000" dirty="0" smtClean="0">
                <a:latin typeface="Times New Roman" pitchFamily="18" charset="0"/>
                <a:cs typeface="Times New Roman" pitchFamily="18" charset="0"/>
              </a:rPr>
              <a:t>    Zastosowanie standardów kwalifikacji zawodowych w realizacji tego zadania polegałoby na porównaniu wymagań stawianych przez pracodawców do wymagań określonych w standardach kwalifikacji.  Może się na przykład okazać, iż ci pracodawcy, którzy zgłosili oferty pracy, mają wymagania dużo niższe lub wyższe niż zostały określone w standardzie kwalifikacji. Zdawanie sobie sprawy z istnienia tego typu rozbieżności ma dla nas ogromne znaczenie, bowiem w planowaniu zakresu szkoleń dla grupy bezrobotnych / poszukujących pracy ważne są nie tylko wymagania postawione przez jednostkowych pracodawców. Pamiętać należy o tym, iż inni pracodawcy mogą ustalić odmienne warunki. Dlatego też pożądane byłoby, aby pracownicy urzędu pracy mieli szerszą wiedzę na temat wymagań kwalifikacyjnych w zawodach zgłaszanych przez pracodawców, a tę wiedzę na pewno odnajdą w standardach kwalifikacji zawodowych.</a:t>
            </a:r>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Analiza ofert pracy</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000" dirty="0" smtClean="0">
                <a:latin typeface="Times New Roman" pitchFamily="18" charset="0"/>
                <a:cs typeface="Times New Roman" pitchFamily="18" charset="0"/>
              </a:rPr>
              <a:t>    Standardy kwalifikacji (kompetencji) zawodowych są rodzajem norm opisujących zakres i poziom wiedzy, umiejętności oraz cech psychofizycznych, które są konieczne do wykonywania typowych zadań zawodowych, zgodnie z wymaganiami podstawowych stanowisk pracy                w zawodzie. Są to normy akceptowane przez przedstawicieli organizacji zawodowych  i branżowych, pracodawców, pracobiorców i innych    kluczowych partnerów społecznych.</a:t>
            </a:r>
            <a:br>
              <a:rPr lang="pl-PL" sz="2000" dirty="0" smtClean="0">
                <a:latin typeface="Times New Roman" pitchFamily="18" charset="0"/>
                <a:cs typeface="Times New Roman" pitchFamily="18" charset="0"/>
              </a:rPr>
            </a:br>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Standardy kwalifikacji zawodowych</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dirty="0" smtClean="0"/>
              <a:t>  </a:t>
            </a:r>
            <a:r>
              <a:rPr lang="pl-PL" sz="2000" dirty="0" smtClean="0">
                <a:latin typeface="Times New Roman" pitchFamily="18" charset="0"/>
                <a:cs typeface="Times New Roman" pitchFamily="18" charset="0"/>
              </a:rPr>
              <a:t>Kwalifikacje obejmują wszelkie rodzaje wiedzy i umiejętności oraz elementy   o charakterze cech, które są ważne dla realizacji zadań zawodowych, także takie, które odpowiadają za funkcjonowanie                       w społeczności, w systemie organizacyjnym, w środowisku pracy, które nie ogranicza się tylko do warunków dyktowanych przez technologie                       i urządzenia. W tym ujęciu bliskie są pojęciu kompetencje,                            a </a:t>
            </a:r>
            <a:r>
              <a:rPr lang="pl-PL" sz="2000" dirty="0" err="1" smtClean="0">
                <a:latin typeface="Times New Roman" pitchFamily="18" charset="0"/>
                <a:cs typeface="Times New Roman" pitchFamily="18" charset="0"/>
              </a:rPr>
              <a:t>wystandaryzowany</a:t>
            </a:r>
            <a:r>
              <a:rPr lang="pl-PL" sz="2000" dirty="0" smtClean="0">
                <a:latin typeface="Times New Roman" pitchFamily="18" charset="0"/>
                <a:cs typeface="Times New Roman" pitchFamily="18" charset="0"/>
              </a:rPr>
              <a:t> zestaw kwalifikacji zawodowych może być utożsamiany z profilem kompetencji wymaganych w danym zawodzie.</a:t>
            </a:r>
            <a:br>
              <a:rPr lang="pl-PL" sz="2000" dirty="0" smtClean="0">
                <a:latin typeface="Times New Roman" pitchFamily="18" charset="0"/>
                <a:cs typeface="Times New Roman" pitchFamily="18" charset="0"/>
              </a:rPr>
            </a:br>
            <a:r>
              <a:rPr lang="pl-PL" sz="2200" dirty="0" smtClean="0">
                <a:latin typeface="Times New Roman" pitchFamily="18" charset="0"/>
                <a:cs typeface="Times New Roman" pitchFamily="18" charset="0"/>
              </a:rPr>
              <a:t/>
            </a:r>
            <a:br>
              <a:rPr lang="pl-PL" sz="2200" dirty="0" smtClean="0">
                <a:latin typeface="Times New Roman" pitchFamily="18" charset="0"/>
                <a:cs typeface="Times New Roman" pitchFamily="18" charset="0"/>
              </a:rPr>
            </a:br>
            <a:endParaRPr lang="pl-PL" sz="22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Standardy kwalifikacji zawodowych</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268760"/>
            <a:ext cx="8229600" cy="4525963"/>
          </a:xfrm>
        </p:spPr>
        <p:txBody>
          <a:bodyPr>
            <a:noAutofit/>
          </a:bodyPr>
          <a:lstStyle/>
          <a:p>
            <a:pPr algn="just">
              <a:buNone/>
            </a:pPr>
            <a:r>
              <a:rPr lang="pl-PL" sz="2000" dirty="0" smtClean="0">
                <a:latin typeface="Times New Roman" pitchFamily="18" charset="0"/>
                <a:cs typeface="Times New Roman" pitchFamily="18" charset="0"/>
              </a:rPr>
              <a:t>      W  krajowym standardzie kwalifikacji zawodowych zamieszczone są następujące informacje:</a:t>
            </a:r>
          </a:p>
          <a:p>
            <a:pPr lvl="0" algn="just"/>
            <a:r>
              <a:rPr lang="pl-PL" sz="2000" dirty="0" smtClean="0">
                <a:latin typeface="Times New Roman" pitchFamily="18" charset="0"/>
                <a:cs typeface="Times New Roman" pitchFamily="18" charset="0"/>
              </a:rPr>
              <a:t>nazwa zawodu, zgodnie z Klasyfikacją zawodów i specjalności oraz podstawy prawne wykonywania zawodu</a:t>
            </a:r>
          </a:p>
          <a:p>
            <a:pPr lvl="0" algn="just"/>
            <a:r>
              <a:rPr lang="pl-PL" sz="2000" dirty="0" smtClean="0">
                <a:latin typeface="Times New Roman" pitchFamily="18" charset="0"/>
                <a:cs typeface="Times New Roman" pitchFamily="18" charset="0"/>
              </a:rPr>
              <a:t>syntetyczny opis zawodu, stanowiska pracy charakterystyczne dla zawodu oraz zadania zawodowe;</a:t>
            </a:r>
          </a:p>
          <a:p>
            <a:pPr lvl="0" algn="just"/>
            <a:r>
              <a:rPr lang="pl-PL" sz="2000" dirty="0" smtClean="0">
                <a:latin typeface="Times New Roman" pitchFamily="18" charset="0"/>
                <a:cs typeface="Times New Roman" pitchFamily="18" charset="0"/>
              </a:rPr>
              <a:t>składowe kwalifikacji zawodowych (kwalifikacje cząstkowe), czyli zestaw wiadomości, umiejętności i cech psychofizycznych, potrzebnych do wykonywania  zadań zawodowych w ramach jednego zakresu pracy w danym zawodzie;</a:t>
            </a:r>
          </a:p>
          <a:p>
            <a:pPr lvl="0" algn="just"/>
            <a:r>
              <a:rPr lang="pl-PL" sz="2000" dirty="0" smtClean="0">
                <a:latin typeface="Times New Roman" pitchFamily="18" charset="0"/>
                <a:cs typeface="Times New Roman" pitchFamily="18" charset="0"/>
              </a:rPr>
              <a:t>4 grupy kwalifikacji: </a:t>
            </a:r>
            <a:r>
              <a:rPr lang="pl-PL" sz="2000" dirty="0" err="1" smtClean="0">
                <a:latin typeface="Times New Roman" pitchFamily="18" charset="0"/>
                <a:cs typeface="Times New Roman" pitchFamily="18" charset="0"/>
              </a:rPr>
              <a:t>ponadzawodowe</a:t>
            </a:r>
            <a:r>
              <a:rPr lang="pl-PL" sz="2000" dirty="0" smtClean="0">
                <a:latin typeface="Times New Roman" pitchFamily="18" charset="0"/>
                <a:cs typeface="Times New Roman" pitchFamily="18" charset="0"/>
              </a:rPr>
              <a:t> (istotne dla wykonywania pracy w danej branży (sektorze) gospodarki), </a:t>
            </a:r>
            <a:r>
              <a:rPr lang="pl-PL" sz="2000" dirty="0" err="1" smtClean="0">
                <a:latin typeface="Times New Roman" pitchFamily="18" charset="0"/>
                <a:cs typeface="Times New Roman" pitchFamily="18" charset="0"/>
              </a:rPr>
              <a:t>ogólnozawodowe</a:t>
            </a:r>
            <a:r>
              <a:rPr lang="pl-PL" sz="2000" dirty="0" smtClean="0">
                <a:latin typeface="Times New Roman" pitchFamily="18" charset="0"/>
                <a:cs typeface="Times New Roman" pitchFamily="18" charset="0"/>
              </a:rPr>
              <a:t>, podstawowe dla zawodu i specjalistyczne.</a:t>
            </a:r>
          </a:p>
          <a:p>
            <a:pPr lvl="0" algn="just">
              <a:buNone/>
            </a:pPr>
            <a:r>
              <a:rPr lang="pl-PL" sz="2000" dirty="0" smtClean="0">
                <a:latin typeface="Times New Roman" pitchFamily="18" charset="0"/>
                <a:cs typeface="Times New Roman" pitchFamily="18" charset="0"/>
              </a:rPr>
              <a:t>   W bazie danych pod adresem </a:t>
            </a:r>
            <a:r>
              <a:rPr lang="pl-PL" sz="2000" dirty="0" err="1" smtClean="0">
                <a:latin typeface="Times New Roman" pitchFamily="18" charset="0"/>
                <a:cs typeface="Times New Roman" pitchFamily="18" charset="0"/>
                <a:hlinkClick r:id="rId2"/>
              </a:rPr>
              <a:t>www.kwalifikacje.praca.gov.pl</a:t>
            </a:r>
            <a:r>
              <a:rPr lang="pl-PL" sz="2000" dirty="0" smtClean="0">
                <a:latin typeface="Times New Roman" pitchFamily="18" charset="0"/>
                <a:cs typeface="Times New Roman" pitchFamily="18" charset="0"/>
              </a:rPr>
              <a:t> znajdują się opisy standardów kwalifikacji dla ponad 250 zawodów – opracowane na podstawie zdiagnozowanych wymagań pracodawców.</a:t>
            </a:r>
          </a:p>
          <a:p>
            <a:endParaRPr lang="pl-PL" sz="2000" dirty="0">
              <a:latin typeface="Times New Roman" pitchFamily="18" charset="0"/>
              <a:cs typeface="Times New Roman" pitchFamily="18" charset="0"/>
            </a:endParaRPr>
          </a:p>
        </p:txBody>
      </p:sp>
      <p:sp>
        <p:nvSpPr>
          <p:cNvPr id="2" name="Tytuł 1"/>
          <p:cNvSpPr>
            <a:spLocks noGrp="1"/>
          </p:cNvSpPr>
          <p:nvPr>
            <p:ph type="title"/>
          </p:nvPr>
        </p:nvSpPr>
        <p:spPr>
          <a:xfrm>
            <a:off x="457200" y="274638"/>
            <a:ext cx="8229600" cy="850106"/>
          </a:xfrm>
        </p:spPr>
        <p:txBody>
          <a:bodyPr>
            <a:normAutofit/>
          </a:bodyPr>
          <a:lstStyle/>
          <a:p>
            <a:r>
              <a:rPr lang="pl-PL" sz="3600" dirty="0" smtClean="0">
                <a:latin typeface="Times New Roman" pitchFamily="18" charset="0"/>
                <a:cs typeface="Times New Roman" pitchFamily="18" charset="0"/>
              </a:rPr>
              <a:t>Standardy kwalifikacji zawodowych</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000" dirty="0" smtClean="0">
                <a:latin typeface="Times New Roman" pitchFamily="18" charset="0"/>
                <a:cs typeface="Times New Roman" pitchFamily="18" charset="0"/>
              </a:rPr>
              <a:t>     W diagnozie lokalnego rynku pracy niebagatelną rolę odgrywają informacje pozyskane z prowadzonych badań rynku, w tym z monitoringu zawodów deficytowych i nadwyżkowych. Urzędy pracy są zobligowane do przeprowadzenia monitoringu zawodów deficytowych i nadwyżkowych. W tym przypadku przez monitoring tych zawodów należy rozumieć proces systematycznego obserwowania zjawisk zachodzących na rynku pracy dotyczących kształtowania popytu na pracę i podaży zasobów pracy          w przekroju terytorialno-zawodowym oraz formułowania na tej podstawie ocen, wniosków i krótkotrwałych prognoz niezbędnych dla prawidłowego funkcjonowania systemów: szkolenia bezrobotnych oraz kształcenia zawodowego.</a:t>
            </a:r>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Autofit/>
          </a:bodyPr>
          <a:lstStyle/>
          <a:p>
            <a:r>
              <a:rPr lang="pl-PL" sz="3600" dirty="0" smtClean="0">
                <a:latin typeface="Times New Roman" pitchFamily="18" charset="0"/>
                <a:cs typeface="Times New Roman" pitchFamily="18" charset="0"/>
              </a:rPr>
              <a:t>Monitoring zawodów deficytowych               i nadwyżkowych</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25000" lnSpcReduction="20000"/>
          </a:bodyPr>
          <a:lstStyle/>
          <a:p>
            <a:pPr algn="just">
              <a:buNone/>
            </a:pPr>
            <a:r>
              <a:rPr lang="pl-PL" sz="8000" dirty="0" smtClean="0">
                <a:latin typeface="Times New Roman" pitchFamily="18" charset="0"/>
                <a:cs typeface="Times New Roman" pitchFamily="18" charset="0"/>
              </a:rPr>
              <a:t>Monitoring zawodów deficytowych i nadwyżkowych w skali powiatu pozwala na:</a:t>
            </a:r>
          </a:p>
          <a:p>
            <a:pPr lvl="0" algn="just"/>
            <a:r>
              <a:rPr lang="pl-PL" sz="8000" dirty="0" smtClean="0">
                <a:latin typeface="Times New Roman" pitchFamily="18" charset="0"/>
                <a:cs typeface="Times New Roman" pitchFamily="18" charset="0"/>
              </a:rPr>
              <a:t>określenie kierunków i natężenia zmian zachodzących w strukturze zawodowo-kwalifikacyjnej na lokalnym rynku pracy,</a:t>
            </a:r>
          </a:p>
          <a:p>
            <a:pPr lvl="0" algn="just"/>
            <a:r>
              <a:rPr lang="pl-PL" sz="8000" dirty="0" smtClean="0">
                <a:latin typeface="Times New Roman" pitchFamily="18" charset="0"/>
                <a:cs typeface="Times New Roman" pitchFamily="18" charset="0"/>
              </a:rPr>
              <a:t>tworzenie bazy informacyjnej dla opracowania przyszłych struktur zawodowo-kwalifikacyjnych w układzie lokalnym,</a:t>
            </a:r>
          </a:p>
          <a:p>
            <a:pPr lvl="0" algn="just"/>
            <a:r>
              <a:rPr lang="pl-PL" sz="8000" dirty="0" smtClean="0">
                <a:latin typeface="Times New Roman" pitchFamily="18" charset="0"/>
                <a:cs typeface="Times New Roman" pitchFamily="18" charset="0"/>
              </a:rPr>
              <a:t>określenie odpowiednich kierunków szkolenia bezrobotnych, zapewniając większą efektywność organizowanych szkoleń,</a:t>
            </a:r>
          </a:p>
          <a:p>
            <a:pPr lvl="0" algn="just"/>
            <a:r>
              <a:rPr lang="pl-PL" sz="8000" dirty="0" smtClean="0">
                <a:latin typeface="Times New Roman" pitchFamily="18" charset="0"/>
                <a:cs typeface="Times New Roman" pitchFamily="18" charset="0"/>
              </a:rPr>
              <a:t>bieżącą korektę poziomu, struktury i treści kształcenia zawodowego (dotyczy władz oświatowych oraz dyrekcji szkół),</a:t>
            </a:r>
          </a:p>
          <a:p>
            <a:pPr lvl="0" algn="just"/>
            <a:r>
              <a:rPr lang="pl-PL" sz="8000" dirty="0" smtClean="0">
                <a:latin typeface="Times New Roman" pitchFamily="18" charset="0"/>
                <a:cs typeface="Times New Roman" pitchFamily="18" charset="0"/>
              </a:rPr>
              <a:t>usprawnienie poradnictwa zawodowego poprzez wskazanie zawodów deficytowych i nadwyżkowych,</a:t>
            </a:r>
          </a:p>
          <a:p>
            <a:pPr lvl="0" algn="just"/>
            <a:r>
              <a:rPr lang="pl-PL" sz="8000" dirty="0" smtClean="0">
                <a:latin typeface="Times New Roman" pitchFamily="18" charset="0"/>
                <a:cs typeface="Times New Roman" pitchFamily="18" charset="0"/>
              </a:rPr>
              <a:t>usprawnienie pośrednictwa pracy poprzez uzyskanie informacji o planowanych ofertach pracy na rok przyszły oraz przewidywanej liczbie absolwentów według zawodów,</a:t>
            </a:r>
          </a:p>
          <a:p>
            <a:pPr lvl="0" algn="just"/>
            <a:r>
              <a:rPr lang="pl-PL" sz="8000" dirty="0" smtClean="0">
                <a:latin typeface="Times New Roman" pitchFamily="18" charset="0"/>
                <a:cs typeface="Times New Roman" pitchFamily="18" charset="0"/>
              </a:rPr>
              <a:t>ułatwienie realizacji programów specjalnych dla aktywizacji osób długotrwale bezrobotnych w celu promowania ich ponownego zatrudnienia.</a:t>
            </a:r>
          </a:p>
          <a:p>
            <a:endParaRPr lang="pl-PL" dirty="0"/>
          </a:p>
        </p:txBody>
      </p:sp>
      <p:sp>
        <p:nvSpPr>
          <p:cNvPr id="2" name="Tytuł 1"/>
          <p:cNvSpPr>
            <a:spLocks noGrp="1"/>
          </p:cNvSpPr>
          <p:nvPr>
            <p:ph type="title"/>
          </p:nvPr>
        </p:nvSpPr>
        <p:spPr/>
        <p:txBody>
          <a:bodyPr>
            <a:noAutofit/>
          </a:bodyPr>
          <a:lstStyle/>
          <a:p>
            <a:r>
              <a:rPr lang="pl-PL" sz="3600" dirty="0" smtClean="0">
                <a:latin typeface="Times New Roman" pitchFamily="18" charset="0"/>
                <a:cs typeface="Times New Roman" pitchFamily="18" charset="0"/>
              </a:rPr>
              <a:t>Monitoring zawodów deficytowych               i nadwyżkowych</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000" dirty="0" smtClean="0">
                <a:latin typeface="Times New Roman" pitchFamily="18" charset="0"/>
                <a:cs typeface="Times New Roman" pitchFamily="18" charset="0"/>
              </a:rPr>
              <a:t>   Ustawa z dnia 20 kwietnia 2004 r. o promocji zatrudnienia i instytucjach rynku pracy (t. j. Dz. U. z 2008 r. Nr 69, poz. 415 z </a:t>
            </a:r>
            <a:r>
              <a:rPr lang="pl-PL" sz="2000" dirty="0" err="1" smtClean="0">
                <a:latin typeface="Times New Roman" pitchFamily="18" charset="0"/>
                <a:cs typeface="Times New Roman" pitchFamily="18" charset="0"/>
              </a:rPr>
              <a:t>późn</a:t>
            </a:r>
            <a:r>
              <a:rPr lang="pl-PL" sz="2000" dirty="0" smtClean="0">
                <a:latin typeface="Times New Roman" pitchFamily="18" charset="0"/>
                <a:cs typeface="Times New Roman" pitchFamily="18" charset="0"/>
              </a:rPr>
              <a:t>. zm.) nakłada na publiczne służby zatrudnienia obowiązek opracowywania analiz rynku pracy i badania popytu na pracę, w tym prowadzenie monitoringu zawodów deficytowych i nadwyżkowych oraz koordynowanie działań               w zakresie kształcenia ustawicznego i szkolenia bezrobotnych jak                        i poszukujących pracy.</a:t>
            </a:r>
          </a:p>
          <a:p>
            <a:pPr algn="just">
              <a:buNone/>
            </a:pPr>
            <a:r>
              <a:rPr lang="pl-PL" sz="2000" dirty="0" smtClean="0">
                <a:latin typeface="Times New Roman" pitchFamily="18" charset="0"/>
                <a:cs typeface="Times New Roman" pitchFamily="18" charset="0"/>
              </a:rPr>
              <a:t>    Działania powiatowych urzędów pracy w tym  zakresie zostały uregulowane w rozporządzeniu Ministra Pracy i Polityki Społecznej z dnia 14 września 2010 r. w sprawie standardów i warunków prowadzenia usług rynku pracy (Dz. U. Nr 177, poz. 1193 z </a:t>
            </a:r>
            <a:r>
              <a:rPr lang="pl-PL" sz="2000" dirty="0" err="1" smtClean="0">
                <a:latin typeface="Times New Roman" pitchFamily="18" charset="0"/>
                <a:cs typeface="Times New Roman" pitchFamily="18" charset="0"/>
              </a:rPr>
              <a:t>późn</a:t>
            </a:r>
            <a:r>
              <a:rPr lang="pl-PL" sz="2000" dirty="0" smtClean="0">
                <a:latin typeface="Times New Roman" pitchFamily="18" charset="0"/>
                <a:cs typeface="Times New Roman" pitchFamily="18" charset="0"/>
              </a:rPr>
              <a:t>. zm.). </a:t>
            </a:r>
          </a:p>
          <a:p>
            <a:pPr algn="just">
              <a:buNone/>
            </a:pPr>
            <a:endParaRPr lang="pl-PL" sz="2000" dirty="0" smtClean="0">
              <a:latin typeface="Times New Roman" pitchFamily="18" charset="0"/>
              <a:cs typeface="Times New Roman" pitchFamily="18" charset="0"/>
            </a:endParaRPr>
          </a:p>
          <a:p>
            <a:pPr algn="just"/>
            <a:endParaRPr lang="pl-PL" dirty="0"/>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Akty prawne</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000" dirty="0" smtClean="0">
                <a:latin typeface="Times New Roman" pitchFamily="18" charset="0"/>
                <a:cs typeface="Times New Roman" pitchFamily="18" charset="0"/>
              </a:rPr>
              <a:t>    Do pełnego zobrazowania sytuacji zapotrzebowania rynku pracy na zawody i specjalności, wskazane jest także uwzględnienie przy planowaniu szkoleń informacji na temat skuteczności i efektywności zakończonych szkoleń. Analizy szkoleń, które już się odbyły powinny przebiegać            w kierunku prześledzenia, które z nich były najbardziej efektywne, tj. uzyskały wysoki wskaźnik efektywności zatrudnieniowej czy też miały niski koszt ponownego zatrudnienia osób przeszkolonych. Wybierając właśnie te szkolenia powinniśmy przeanalizować, z jakimi zawodami one się wiązały i na ile dotyczą aktualnej sytuacji na lokalnym rynku pracy.</a:t>
            </a:r>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Autofit/>
          </a:bodyPr>
          <a:lstStyle/>
          <a:p>
            <a:r>
              <a:rPr lang="pl-PL" sz="3600" dirty="0" smtClean="0">
                <a:latin typeface="Times New Roman" pitchFamily="18" charset="0"/>
                <a:cs typeface="Times New Roman" pitchFamily="18" charset="0"/>
              </a:rPr>
              <a:t>Analiza efektywności zakończonych szkoleń </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000" dirty="0" smtClean="0">
                <a:latin typeface="Times New Roman" pitchFamily="18" charset="0"/>
                <a:cs typeface="Times New Roman" pitchFamily="18" charset="0"/>
              </a:rPr>
              <a:t>    Analiza efektywności szkoleń powinna posłużyć do ostatecznego ustalenia, które zawody ze wskazanych na podstawie analizy Strategii rozwoju regionalnego, ofert i informacji o wolnych miejscach pracy oraz monitoringu zawodów znajdą się na liście będącej podstawą planu szkoleń grupowych. Posługując się natomiast standardami kwalifikacji zawodowych możemy dokładnie określić kwalifikacje i umiejętności związane z zawodami ujętymi na liście.</a:t>
            </a:r>
          </a:p>
          <a:p>
            <a:endParaRPr lang="pl-PL" dirty="0"/>
          </a:p>
        </p:txBody>
      </p:sp>
      <p:sp>
        <p:nvSpPr>
          <p:cNvPr id="2" name="Tytuł 1"/>
          <p:cNvSpPr>
            <a:spLocks noGrp="1"/>
          </p:cNvSpPr>
          <p:nvPr>
            <p:ph type="title"/>
          </p:nvPr>
        </p:nvSpPr>
        <p:spPr/>
        <p:txBody>
          <a:bodyPr>
            <a:noAutofit/>
          </a:bodyPr>
          <a:lstStyle/>
          <a:p>
            <a:r>
              <a:rPr lang="pl-PL" sz="3600" dirty="0" smtClean="0">
                <a:latin typeface="Times New Roman" pitchFamily="18" charset="0"/>
                <a:cs typeface="Times New Roman" pitchFamily="18" charset="0"/>
              </a:rPr>
              <a:t>Analiza efektywności zakończonych szkoleń </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dirty="0" smtClean="0"/>
              <a:t>  </a:t>
            </a:r>
            <a:r>
              <a:rPr lang="pl-PL" sz="2000" dirty="0" smtClean="0">
                <a:latin typeface="Times New Roman" pitchFamily="18" charset="0"/>
                <a:cs typeface="Times New Roman" pitchFamily="18" charset="0"/>
              </a:rPr>
              <a:t>Etapem wieńczącym prace nad doborem kierunków szkoleń jest opracowanie planu szkolenia. Zgodnie z § 73  rozporządzenia Ministra Pracy i Polityki Społecznej z dnia 14 września 2010 r. w sprawie standardów i warunków prowadzenia usług rynku pracy</a:t>
            </a:r>
            <a:r>
              <a:rPr lang="pl-PL" sz="2000" i="1" dirty="0" smtClean="0">
                <a:latin typeface="Times New Roman" pitchFamily="18" charset="0"/>
                <a:cs typeface="Times New Roman" pitchFamily="18" charset="0"/>
              </a:rPr>
              <a:t> </a:t>
            </a:r>
            <a:r>
              <a:rPr lang="pl-PL" sz="2000" dirty="0" smtClean="0">
                <a:latin typeface="Times New Roman" pitchFamily="18" charset="0"/>
                <a:cs typeface="Times New Roman" pitchFamily="18" charset="0"/>
              </a:rPr>
              <a:t>(Dz. U. Nr 177, poz. 1193 z </a:t>
            </a:r>
            <a:r>
              <a:rPr lang="pl-PL" sz="2000" dirty="0" err="1" smtClean="0">
                <a:latin typeface="Times New Roman" pitchFamily="18" charset="0"/>
                <a:cs typeface="Times New Roman" pitchFamily="18" charset="0"/>
              </a:rPr>
              <a:t>późn</a:t>
            </a:r>
            <a:r>
              <a:rPr lang="pl-PL" sz="2000" dirty="0" smtClean="0">
                <a:latin typeface="Times New Roman" pitchFamily="18" charset="0"/>
                <a:cs typeface="Times New Roman" pitchFamily="18" charset="0"/>
              </a:rPr>
              <a:t>. zm.)  powiatowy urząd pracy powinien sporządzać plan szkoleń na okres jednego roku, z uwzględnieniem środków finansowych przewidzianych na finansowanie kosztów szkolenia. </a:t>
            </a:r>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Plan szkoleń</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400" dirty="0" smtClean="0">
                <a:latin typeface="Times New Roman" pitchFamily="18" charset="0"/>
                <a:cs typeface="Times New Roman" pitchFamily="18" charset="0"/>
              </a:rPr>
              <a:t>    </a:t>
            </a:r>
            <a:r>
              <a:rPr lang="pl-PL" sz="2000" dirty="0" smtClean="0">
                <a:latin typeface="Times New Roman" pitchFamily="18" charset="0"/>
                <a:cs typeface="Times New Roman" pitchFamily="18" charset="0"/>
              </a:rPr>
              <a:t>Plan szkoleń powinien zawierać wykaz szkoleń przewidzianych do realizacji w roku kalendarzowym i dla każdego szkolenia określać:</a:t>
            </a:r>
          </a:p>
          <a:p>
            <a:pPr algn="just"/>
            <a:r>
              <a:rPr lang="pl-PL" sz="2000" dirty="0" smtClean="0">
                <a:latin typeface="Times New Roman" pitchFamily="18" charset="0"/>
                <a:cs typeface="Times New Roman" pitchFamily="18" charset="0"/>
              </a:rPr>
              <a:t>nazwę i zakres tematyczny,</a:t>
            </a:r>
          </a:p>
          <a:p>
            <a:pPr algn="just"/>
            <a:r>
              <a:rPr lang="pl-PL" sz="2000" dirty="0" smtClean="0">
                <a:latin typeface="Times New Roman" pitchFamily="18" charset="0"/>
                <a:cs typeface="Times New Roman" pitchFamily="18" charset="0"/>
              </a:rPr>
              <a:t>liczbę miejsc dla uczestników,</a:t>
            </a:r>
          </a:p>
          <a:p>
            <a:pPr algn="just"/>
            <a:r>
              <a:rPr lang="pl-PL" sz="2000" dirty="0" smtClean="0">
                <a:latin typeface="Times New Roman" pitchFamily="18" charset="0"/>
                <a:cs typeface="Times New Roman" pitchFamily="18" charset="0"/>
              </a:rPr>
              <a:t>przewidywany termin realizacji i orientacyjny czas trwania w godzinach,</a:t>
            </a:r>
          </a:p>
          <a:p>
            <a:pPr algn="just"/>
            <a:r>
              <a:rPr lang="pl-PL" sz="2000" dirty="0" smtClean="0">
                <a:latin typeface="Times New Roman" pitchFamily="18" charset="0"/>
                <a:cs typeface="Times New Roman" pitchFamily="18" charset="0"/>
              </a:rPr>
              <a:t>charakterystykę osób, dla których szkolenie jest przeznaczone,</a:t>
            </a:r>
          </a:p>
          <a:p>
            <a:pPr algn="just"/>
            <a:r>
              <a:rPr lang="pl-PL" sz="2000" dirty="0" smtClean="0">
                <a:latin typeface="Times New Roman" pitchFamily="18" charset="0"/>
                <a:cs typeface="Times New Roman" pitchFamily="18" charset="0"/>
              </a:rPr>
              <a:t>informację o egzaminie zewnętrznym, jeżeli jest przewidziany,</a:t>
            </a:r>
          </a:p>
          <a:p>
            <a:pPr algn="just"/>
            <a:r>
              <a:rPr lang="pl-PL" sz="2000" dirty="0" smtClean="0">
                <a:latin typeface="Times New Roman" pitchFamily="18" charset="0"/>
                <a:cs typeface="Times New Roman" pitchFamily="18" charset="0"/>
              </a:rPr>
              <a:t>rodzaj zaświadczenia lub innego dokumentu potwierdzającego ukończenie szkolenia i uzyskanie kwalifikacji lub uprawnień.</a:t>
            </a:r>
          </a:p>
          <a:p>
            <a:endParaRPr lang="pl-PL" dirty="0"/>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Plan szkoleń</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400" dirty="0" smtClean="0">
                <a:latin typeface="Times New Roman" pitchFamily="18" charset="0"/>
                <a:cs typeface="Times New Roman" pitchFamily="18" charset="0"/>
              </a:rPr>
              <a:t>   </a:t>
            </a:r>
            <a:r>
              <a:rPr lang="pl-PL" sz="2000" dirty="0" smtClean="0">
                <a:latin typeface="Times New Roman" pitchFamily="18" charset="0"/>
                <a:cs typeface="Times New Roman" pitchFamily="18" charset="0"/>
              </a:rPr>
              <a:t>Powiatowy urząd pracy jest zobligowany do upowszechniania planu szkoleń w siedzibie urzędu oraz na stronach internetowych urzędu.  Dokonując planu szkoleń musimy brać pod uwagę potrzeby klientów PUP.  Określanie potrzeb klientów może być formalnym i dokładnie zaplanowanym procesem, albo mogą to być działania nieformalne. Jednak metody nieformalne obciążone są uzyskaniem danych obarczonych błędem, jak też mogą prowadzić do sformułowania tendencyjnych wniosków. Przykładem działań nieformalnych są luźne rozmowy                      z klientami na temat kierunku szkoleń, w których chcieliby brać udział, i na tej podstawie określanie potrzeb szkoleniowych. Działania takie można traktować jako sposób na pozyskanie informacji, ale warto zdawać sobie sprawę z ich niedoskonałości. </a:t>
            </a:r>
          </a:p>
          <a:p>
            <a:endParaRPr lang="pl-PL" dirty="0"/>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Plan szkoleń</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000" dirty="0" smtClean="0">
                <a:latin typeface="Times New Roman" pitchFamily="18" charset="0"/>
                <a:cs typeface="Times New Roman" pitchFamily="18" charset="0"/>
              </a:rPr>
              <a:t>    Określanie potrzeb szkoleniowych klientów powinno być procesem            o charakterze bieżącym. Najlepszym sposobem określania potrzeb szkoleniowych klientów wydaje się stosowanie metod bieżącego ich badania. Może to być zatem:</a:t>
            </a:r>
          </a:p>
          <a:p>
            <a:pPr lvl="0" algn="just"/>
            <a:r>
              <a:rPr lang="pl-PL" sz="2000" dirty="0" smtClean="0">
                <a:latin typeface="Times New Roman" pitchFamily="18" charset="0"/>
                <a:cs typeface="Times New Roman" pitchFamily="18" charset="0"/>
              </a:rPr>
              <a:t>pozyskiwanie informacji od pracowników innych działów, </a:t>
            </a:r>
          </a:p>
          <a:p>
            <a:pPr lvl="0" algn="just"/>
            <a:r>
              <a:rPr lang="pl-PL" sz="2000" dirty="0" smtClean="0">
                <a:latin typeface="Times New Roman" pitchFamily="18" charset="0"/>
                <a:cs typeface="Times New Roman" pitchFamily="18" charset="0"/>
              </a:rPr>
              <a:t>pozyskiwanie informacji od osób uprawnionych do szkolenia                           i zainteresowanych jego podjęciem,</a:t>
            </a:r>
          </a:p>
          <a:p>
            <a:pPr lvl="0" algn="just"/>
            <a:r>
              <a:rPr lang="pl-PL" sz="2000" dirty="0" smtClean="0">
                <a:latin typeface="Times New Roman" pitchFamily="18" charset="0"/>
                <a:cs typeface="Times New Roman" pitchFamily="18" charset="0"/>
              </a:rPr>
              <a:t>badania ankietowe klientów,</a:t>
            </a:r>
          </a:p>
          <a:p>
            <a:pPr lvl="0" algn="just"/>
            <a:r>
              <a:rPr lang="pl-PL" sz="2000" dirty="0" smtClean="0">
                <a:latin typeface="Times New Roman" pitchFamily="18" charset="0"/>
                <a:cs typeface="Times New Roman" pitchFamily="18" charset="0"/>
              </a:rPr>
              <a:t>pozyskiwanie informacji od instytucji zewnętrznych, np. pracowników ośrodków pomocy społecznej, centrów integracji zawodowej, pracodawców, organizacji pracodawców i organizacji związkowych.</a:t>
            </a:r>
          </a:p>
          <a:p>
            <a:pPr algn="just"/>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Plan szkoleń</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96752"/>
            <a:ext cx="8229600" cy="4525963"/>
          </a:xfrm>
        </p:spPr>
        <p:txBody>
          <a:bodyPr>
            <a:noAutofit/>
          </a:bodyPr>
          <a:lstStyle/>
          <a:p>
            <a:pPr algn="just">
              <a:buNone/>
            </a:pPr>
            <a:r>
              <a:rPr lang="pl-PL" sz="2000" dirty="0" smtClean="0">
                <a:latin typeface="Times New Roman" pitchFamily="18" charset="0"/>
                <a:cs typeface="Times New Roman" pitchFamily="18" charset="0"/>
              </a:rPr>
              <a:t>    Istotne znaczenie w typowaniu potrzeb szkoleniowych bezrobotnych odgrywają doradcy zawodowi. W ramach tzw. poradnictwa zawodowego doradca  pomaga   w wyborze lub zmianie zawodu, kierunku kształcenia               i szkolenia zawodowego, uwzględniając możliwości psychofizyczne               i sytuację życiową klienta, a także potrzeby rynku pracy. Doradcy zawodowi w urzędzie pracy świadczą następujące usługi:          </a:t>
            </a:r>
          </a:p>
          <a:p>
            <a:pPr lvl="0" algn="just"/>
            <a:r>
              <a:rPr lang="pl-PL" sz="2000" dirty="0" smtClean="0">
                <a:latin typeface="Times New Roman" pitchFamily="18" charset="0"/>
                <a:cs typeface="Times New Roman" pitchFamily="18" charset="0"/>
              </a:rPr>
              <a:t>udzielają informacji o zawodach, rynku pracy oraz możliwościach szkolenia i kształcenia; </a:t>
            </a:r>
          </a:p>
          <a:p>
            <a:pPr lvl="0" algn="just"/>
            <a:r>
              <a:rPr lang="pl-PL" sz="2000" dirty="0" smtClean="0">
                <a:latin typeface="Times New Roman" pitchFamily="18" charset="0"/>
                <a:cs typeface="Times New Roman" pitchFamily="18" charset="0"/>
              </a:rPr>
              <a:t>udzielają porad ułatwiających wybór zawodu, zmianę kwalifikacji, podjęcie lub zmianę zatrudnienia, w oparciu m. in. o wyniki badania zainteresowań i uzdolnień zawodowych; </a:t>
            </a:r>
          </a:p>
          <a:p>
            <a:pPr lvl="0" algn="just"/>
            <a:r>
              <a:rPr lang="pl-PL" sz="2000" dirty="0" smtClean="0">
                <a:latin typeface="Times New Roman" pitchFamily="18" charset="0"/>
                <a:cs typeface="Times New Roman" pitchFamily="18" charset="0"/>
              </a:rPr>
              <a:t>kierują na specjalistyczne badania psychologiczne i lekarskie umożliwiające wydawanie opinii o przydatności zawodowej do pracy                i zawodu albo kierunku szkolenia; </a:t>
            </a:r>
          </a:p>
          <a:p>
            <a:pPr lvl="0" algn="just"/>
            <a:r>
              <a:rPr lang="pl-PL" sz="2000" dirty="0" smtClean="0">
                <a:latin typeface="Times New Roman" pitchFamily="18" charset="0"/>
                <a:cs typeface="Times New Roman" pitchFamily="18" charset="0"/>
              </a:rPr>
              <a:t>prowadzą grupowe porady umożliwiające dokonanie samooceny oraz rozwijanie umiejętności podejmowania decyzji związanych z planowaniem kariery zawodowej. </a:t>
            </a:r>
          </a:p>
          <a:p>
            <a:pPr algn="just"/>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Rola doradcy zawodowego</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000" dirty="0" smtClean="0">
                <a:latin typeface="Times New Roman" pitchFamily="18" charset="0"/>
                <a:cs typeface="Times New Roman" pitchFamily="18" charset="0"/>
              </a:rPr>
              <a:t>    Po zgromadzeniu wszystkich informacji od pracowników urzędu  musimy opracować wykaz potrzeb szkoleniowych, podając zawody i specjalności, w których osoby uprawnione chciałyby się szkolić. Otrzymaną informację powinniśmy odnieść do listy zawodów, sporządzonej na podstawie analizy aktualnej i prognozowanej sytuacji na lokalnym rynku pracy, i porównać obie bazy danych. Gdy w wykazie potrzeb szkoleniowych znajdą się dodatkowo inne zawody niż te, na które istnieje zapotrzebowanie na rynku pracy, należy uważnie przyjrzeć się tym rozbieżnościom.</a:t>
            </a:r>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Analiza zebranych informacji</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dirty="0" smtClean="0"/>
              <a:t>   </a:t>
            </a:r>
            <a:r>
              <a:rPr lang="pl-PL" sz="2000" dirty="0" smtClean="0">
                <a:latin typeface="Times New Roman" pitchFamily="18" charset="0"/>
                <a:cs typeface="Times New Roman" pitchFamily="18" charset="0"/>
              </a:rPr>
              <a:t>Trzeba ustalić, czy zawody cieszące się zainteresowaniem klientów nie są nadwyżkowe i zastanowić się, z jakich powodów mogły znaleźć się w wykazie potrzeb szkoleniowych osób uprawnionych. Warto przeanalizować prawidłowość przeprowadzonych badań, użytego narzędzia badawczego. Należy wziąć pod uwagę, iż informacje były pozyskiwane z kilku źródeł, a więc te same osoby mogły udzielać różnych informacji, np. w dwóch miejscach (np. klienci MOPS / GOPS i PUP). Jeśli postanowione zostanie, iż w planie znajdą się szkolenia                               w zawodach zgłaszanych przez osoby uprawnione, których jednak nie było na liście wynikającej z potrzeb rynku pracy powinniśmy zapoznać się                   z opisem tych zawodów oraz wymaganiami w zakresie kwalifikacji                i umiejętności zawodowych – wykorzystując standardy kwalifikacji zawodowych.</a:t>
            </a:r>
          </a:p>
          <a:p>
            <a:endParaRPr lang="pl-PL" dirty="0"/>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Potrzeby szkoleniowe klientów PUP</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dirty="0" smtClean="0"/>
              <a:t>  </a:t>
            </a:r>
            <a:r>
              <a:rPr lang="pl-PL" sz="2000" dirty="0" smtClean="0">
                <a:latin typeface="Times New Roman" pitchFamily="18" charset="0"/>
                <a:cs typeface="Times New Roman" pitchFamily="18" charset="0"/>
              </a:rPr>
              <a:t>Wszelkie dane pozyskiwane o kliencie na potrzeby diagnozowania czerpiemy z wewnętrznych zasobów zawartych w programie informatycznym Syriusz.</a:t>
            </a:r>
          </a:p>
          <a:p>
            <a:pPr algn="just">
              <a:buNone/>
            </a:pPr>
            <a:r>
              <a:rPr lang="pl-PL" sz="2000" dirty="0" smtClean="0">
                <a:latin typeface="Times New Roman" pitchFamily="18" charset="0"/>
                <a:cs typeface="Times New Roman" pitchFamily="18" charset="0"/>
              </a:rPr>
              <a:t>    System informatyczny Syriusz jest narzędziem wspierającym publiczne służby zatrudnienia w realizacji zadań statutowych zapisanych w ustawie   o promocji zatrudnienia i instytucjach rynku pracy. Pozwala on ewidencjonować działania podejmowane przez pracowników powiatowych urzędów pracy w zakresie obsługi podmiotów rynku pracy. Funkcje jego pozwalają na gromadzenie danych o bezrobotnych i osobach poszukujących pracy. System integruje dane, obszary działalności oraz procesy realizowane na wszystkich szczeblach zarządzania powiatowymi urzędami pracy. Jest on podstawowym źródłem zasilającym statystykę publiczną rynku pracy.</a:t>
            </a:r>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System informatyczny SYRIUSZ</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000" dirty="0" smtClean="0">
                <a:latin typeface="Times New Roman" pitchFamily="18" charset="0"/>
                <a:cs typeface="Times New Roman" pitchFamily="18" charset="0"/>
              </a:rPr>
              <a:t>   Szkolenia w urzędach pracy organizuje się w celu zwiększenia szans osób bezrobotnych na uzyskanie zatrudnienia, podwyższenia dotychczasowych kwalifikacji zawodowych lub zwiększenia aktywności zawodowej,                  w szczególności w przypadku braku kwalifikacji zawodowych, konieczności zmiany kwalifikacji spowodowanej brakiem propozycji odpowiedniego zatrudnienia, czy też utraty zdolności do wykonywania pracy w dotychczas wykonywanym zawodzie.</a:t>
            </a:r>
          </a:p>
          <a:p>
            <a:pPr algn="just"/>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Definicja szkolenia</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dirty="0" smtClean="0"/>
              <a:t>  </a:t>
            </a:r>
            <a:r>
              <a:rPr lang="pl-PL" sz="2000" dirty="0" smtClean="0">
                <a:latin typeface="Times New Roman" pitchFamily="18" charset="0"/>
                <a:cs typeface="Times New Roman" pitchFamily="18" charset="0"/>
              </a:rPr>
              <a:t>Wewnętrzne zasoby danych wykorzystywane na potrzeby diagnozowania zapotrzebowania to:</a:t>
            </a:r>
          </a:p>
          <a:p>
            <a:pPr lvl="0" algn="just"/>
            <a:r>
              <a:rPr lang="pl-PL" sz="2000" dirty="0" smtClean="0">
                <a:latin typeface="Times New Roman" pitchFamily="18" charset="0"/>
                <a:cs typeface="Times New Roman" pitchFamily="18" charset="0"/>
              </a:rPr>
              <a:t>Karty rejestracyjne bezrobotnych,</a:t>
            </a:r>
          </a:p>
          <a:p>
            <a:pPr lvl="0" algn="just"/>
            <a:r>
              <a:rPr lang="pl-PL" sz="2000" dirty="0" smtClean="0">
                <a:latin typeface="Times New Roman" pitchFamily="18" charset="0"/>
                <a:cs typeface="Times New Roman" pitchFamily="18" charset="0"/>
              </a:rPr>
              <a:t>Rejestr pracodawców krajowych, z którymi urzędy pracy współpracują, </a:t>
            </a:r>
          </a:p>
          <a:p>
            <a:pPr lvl="0" algn="just"/>
            <a:r>
              <a:rPr lang="pl-PL" sz="2000" dirty="0" smtClean="0">
                <a:latin typeface="Times New Roman" pitchFamily="18" charset="0"/>
                <a:cs typeface="Times New Roman" pitchFamily="18" charset="0"/>
              </a:rPr>
              <a:t>Karty pracodawców krajowych prowadzących działalność na terenie powiatu i tych spoza powiatu, którzy zgłosili do urzędu krajową ofertę pracy,</a:t>
            </a:r>
          </a:p>
          <a:p>
            <a:pPr lvl="0" algn="just"/>
            <a:r>
              <a:rPr lang="pl-PL" sz="2000" dirty="0" smtClean="0">
                <a:latin typeface="Times New Roman" pitchFamily="18" charset="0"/>
                <a:cs typeface="Times New Roman" pitchFamily="18" charset="0"/>
              </a:rPr>
              <a:t>Sprawozdania urzędów pracy,</a:t>
            </a:r>
          </a:p>
          <a:p>
            <a:pPr lvl="0" algn="just"/>
            <a:r>
              <a:rPr lang="pl-PL" sz="2000" dirty="0" smtClean="0">
                <a:latin typeface="Times New Roman" pitchFamily="18" charset="0"/>
                <a:cs typeface="Times New Roman" pitchFamily="18" charset="0"/>
              </a:rPr>
              <a:t>Raporty z monitoringu zawodów deficytowych i nadwyżkowych, </a:t>
            </a:r>
          </a:p>
          <a:p>
            <a:pPr lvl="0" algn="just"/>
            <a:r>
              <a:rPr lang="pl-PL" sz="2000" dirty="0" smtClean="0">
                <a:latin typeface="Times New Roman" pitchFamily="18" charset="0"/>
                <a:cs typeface="Times New Roman" pitchFamily="18" charset="0"/>
              </a:rPr>
              <a:t>System informatyczny SYRIUSZ.</a:t>
            </a:r>
          </a:p>
          <a:p>
            <a:endParaRPr lang="pl-PL" dirty="0"/>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System informatyczny SYRIUSZ</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000" dirty="0" smtClean="0">
                <a:latin typeface="Times New Roman" pitchFamily="18" charset="0"/>
                <a:cs typeface="Times New Roman" pitchFamily="18" charset="0"/>
              </a:rPr>
              <a:t>   Wielkim wsparciem dla pracowników urzędu pracy przygotowujących propozycje szkoleń są opinie z konsultacji ekspertów rynku pracy tzw. panel ekspertów. Panel ekspertów jest to metoda badania jakościowego, oparta na konsultacjach, do których zaprasza się ekspertów. </a:t>
            </a:r>
          </a:p>
          <a:p>
            <a:pPr algn="just">
              <a:buNone/>
            </a:pPr>
            <a:r>
              <a:rPr lang="pl-PL" sz="2000" dirty="0" smtClean="0">
                <a:latin typeface="Times New Roman" pitchFamily="18" charset="0"/>
                <a:cs typeface="Times New Roman" pitchFamily="18" charset="0"/>
              </a:rPr>
              <a:t>    Funkcje ekspertów pełnią niezależni specjaliści z dziedziny będącej ich przedmiotem zainteresowania - w tym przypadku rynku pracy. Mogą oni wspólnie wydawać osąd na temat wartości przygotowanych opracowań, wyników badań czy diagnoz.</a:t>
            </a:r>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Panel ekspertów</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dirty="0" smtClean="0"/>
              <a:t>  </a:t>
            </a:r>
            <a:r>
              <a:rPr lang="pl-PL" sz="2000" dirty="0" smtClean="0">
                <a:latin typeface="Times New Roman" pitchFamily="18" charset="0"/>
                <a:cs typeface="Times New Roman" pitchFamily="18" charset="0"/>
              </a:rPr>
              <a:t>Zastosowanie tej metody w diagnozowaniu ma na celu sprawdzenie poprawności wyników diagnozy jak i rekomendacji jakie powstały na ich bazie w zakresie organizacji kierunków i form kształcenia. Jest to bardzo ważne, bowiem przeprowadzone badania ilościowe wśród pracodawców i bezrobotnych nie pozwalają na określenie zmian jakościowych w obserwowanych obszarach. Najczęściej uzyskane wyniki badań odpowiadają na pytanie ile?, kto?, a metody jakościowe, mają odpowiedzieć na pytanie dlaczego?, jak?.</a:t>
            </a:r>
          </a:p>
          <a:p>
            <a:endParaRPr lang="pl-PL" dirty="0"/>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Panel ekspertów</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dirty="0" smtClean="0"/>
              <a:t>  </a:t>
            </a:r>
            <a:r>
              <a:rPr lang="pl-PL" sz="2000" dirty="0" smtClean="0">
                <a:latin typeface="Times New Roman" pitchFamily="18" charset="0"/>
                <a:cs typeface="Times New Roman" pitchFamily="18" charset="0"/>
              </a:rPr>
              <a:t>Zaletą opisywanej metody jest możliwość pozyskania w krótkim okresie opinii innych osób na temat badań oraz to, że jest tanią metodą weryfikacji wniosków z badań. Uczestnikami panelu powinni być eksperci, którzy reprezentują poglądy oraz opinie różnych środowisk społecznych                         i zawodowych. Metoda ta pełni jeszcze inne funkcje, bowiem oprócz zebrania informacji, opinii pozwala tworzyć nowe strategie działania i sieci współpracy, a także służy do upowszechniania wyników prowadzonych prac badawczych. </a:t>
            </a:r>
            <a:endParaRPr lang="pl-PL" dirty="0"/>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Panel ekspertów</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dirty="0" smtClean="0"/>
              <a:t>  </a:t>
            </a:r>
            <a:r>
              <a:rPr lang="pl-PL" sz="2000" dirty="0" smtClean="0">
                <a:latin typeface="Times New Roman" pitchFamily="18" charset="0"/>
                <a:cs typeface="Times New Roman" pitchFamily="18" charset="0"/>
              </a:rPr>
              <a:t>Wyniki z diagnozowania powinny być przygotowane w formie raportu,               z którym eksperci się zapoznają. Raport ten powinien być przedmiotem konsultacji społecznych na forum panelu, w którym uczestniczą różni </a:t>
            </a:r>
            <a:r>
              <a:rPr lang="pl-PL" sz="2000" dirty="0" err="1" smtClean="0">
                <a:latin typeface="Times New Roman" pitchFamily="18" charset="0"/>
                <a:cs typeface="Times New Roman" pitchFamily="18" charset="0"/>
              </a:rPr>
              <a:t>interesariusze</a:t>
            </a:r>
            <a:r>
              <a:rPr lang="pl-PL" sz="2000" dirty="0" smtClean="0">
                <a:latin typeface="Times New Roman" pitchFamily="18" charset="0"/>
                <a:cs typeface="Times New Roman" pitchFamily="18" charset="0"/>
              </a:rPr>
              <a:t> rynku pracy.</a:t>
            </a:r>
          </a:p>
          <a:p>
            <a:pPr algn="just">
              <a:buNone/>
            </a:pPr>
            <a:r>
              <a:rPr lang="pl-PL" sz="2000" dirty="0" smtClean="0">
                <a:latin typeface="Times New Roman" pitchFamily="18" charset="0"/>
                <a:cs typeface="Times New Roman" pitchFamily="18" charset="0"/>
              </a:rPr>
              <a:t>     Konsultacje społeczne – to proces informowania i zasięgania opinii obywateli podczas podejmowania kluczowych decyzji. W zależności od zakresu stosowanych instrumentów można je podzielić na:  </a:t>
            </a:r>
          </a:p>
          <a:p>
            <a:pPr lvl="0" algn="just"/>
            <a:r>
              <a:rPr lang="pl-PL" sz="2000" dirty="0" smtClean="0">
                <a:latin typeface="Times New Roman" pitchFamily="18" charset="0"/>
                <a:cs typeface="Times New Roman" pitchFamily="18" charset="0"/>
              </a:rPr>
              <a:t>konsultacje pełne, czyli dialog społeczny, działania informacyjne                i promocyjne oraz</a:t>
            </a:r>
          </a:p>
          <a:p>
            <a:pPr lvl="0" algn="just"/>
            <a:r>
              <a:rPr lang="pl-PL" sz="2000" dirty="0" smtClean="0">
                <a:latin typeface="Times New Roman" pitchFamily="18" charset="0"/>
                <a:cs typeface="Times New Roman" pitchFamily="18" charset="0"/>
              </a:rPr>
              <a:t>konsultacje ograniczone, polegające wyłącznie na działaniach informacyjnych.</a:t>
            </a:r>
          </a:p>
          <a:p>
            <a:endParaRPr lang="pl-PL" dirty="0"/>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Konsultacje społeczne</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pPr algn="just">
              <a:buNone/>
            </a:pPr>
            <a:r>
              <a:rPr lang="pl-PL" sz="2000" dirty="0" smtClean="0">
                <a:latin typeface="Times New Roman" pitchFamily="18" charset="0"/>
                <a:cs typeface="Times New Roman" pitchFamily="18" charset="0"/>
              </a:rPr>
              <a:t>Rezultatem przeprowadzonych konsultacji powinno być:</a:t>
            </a:r>
          </a:p>
          <a:p>
            <a:pPr lvl="0" algn="just"/>
            <a:r>
              <a:rPr lang="pl-PL" sz="2000" dirty="0" smtClean="0">
                <a:latin typeface="Times New Roman" pitchFamily="18" charset="0"/>
                <a:cs typeface="Times New Roman" pitchFamily="18" charset="0"/>
              </a:rPr>
              <a:t>pozyskanie informacji o stopniu zgodności zaproponowanej oferty szkoleń z sytuacją na rynku pracy,</a:t>
            </a:r>
          </a:p>
          <a:p>
            <a:pPr lvl="0" algn="just"/>
            <a:r>
              <a:rPr lang="pl-PL" sz="2000" dirty="0" smtClean="0">
                <a:latin typeface="Times New Roman" pitchFamily="18" charset="0"/>
                <a:cs typeface="Times New Roman" pitchFamily="18" charset="0"/>
              </a:rPr>
              <a:t>wskazanie kierunków kształcenia (tematów szkolenia) wymagających zmian,</a:t>
            </a:r>
          </a:p>
          <a:p>
            <a:pPr lvl="0" algn="just"/>
            <a:r>
              <a:rPr lang="pl-PL" sz="2000" dirty="0" smtClean="0">
                <a:latin typeface="Times New Roman" pitchFamily="18" charset="0"/>
                <a:cs typeface="Times New Roman" pitchFamily="18" charset="0"/>
              </a:rPr>
              <a:t>wskazanie form kształcenia wymagających negocjowanie rozwiązań lub kierunków planowanych działań w zakresie organizacji kształcenia                     z instytucjami deklarującymi współpracę,</a:t>
            </a:r>
          </a:p>
          <a:p>
            <a:pPr lvl="0" algn="just"/>
            <a:r>
              <a:rPr lang="pl-PL" sz="2000" dirty="0" smtClean="0">
                <a:latin typeface="Times New Roman" pitchFamily="18" charset="0"/>
                <a:cs typeface="Times New Roman" pitchFamily="18" charset="0"/>
              </a:rPr>
              <a:t>legitymizacja przewidzianych w raporcie syntetycznym działań,</a:t>
            </a:r>
          </a:p>
          <a:p>
            <a:pPr lvl="0" algn="just"/>
            <a:r>
              <a:rPr lang="pl-PL" sz="2000" dirty="0" smtClean="0">
                <a:latin typeface="Times New Roman" pitchFamily="18" charset="0"/>
                <a:cs typeface="Times New Roman" pitchFamily="18" charset="0"/>
              </a:rPr>
              <a:t>akceptacja społeczna dla przyjętych do realizacji przedsięwzięć.</a:t>
            </a:r>
          </a:p>
          <a:p>
            <a:pPr algn="just">
              <a:buNone/>
            </a:pPr>
            <a:r>
              <a:rPr lang="pl-PL" sz="2000" dirty="0" smtClean="0">
                <a:latin typeface="Times New Roman" pitchFamily="18" charset="0"/>
                <a:cs typeface="Times New Roman" pitchFamily="18" charset="0"/>
              </a:rPr>
              <a:t>    Osiągnięcie powyższych rezultatów powinno znaleźć odzwierciedlenie                w raporcie syntetycznym, w którym zostaną przedstawione ostateczne wyniki procesu diagnozowania. </a:t>
            </a:r>
          </a:p>
          <a:p>
            <a:pPr algn="just"/>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Konsultacje społeczne</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000" dirty="0" smtClean="0">
                <a:latin typeface="Times New Roman" pitchFamily="18" charset="0"/>
                <a:cs typeface="Times New Roman" pitchFamily="18" charset="0"/>
              </a:rPr>
              <a:t>    Istotnym elementem  w dopasowywaniu kierunków szkoleń jest wybór jednostki szkolącej. Przy dokonywaniu wyboru instytucji szkoleniowej jesteśmy zobowiązani przeanalizować zakres i jakość oferowanych programów szkoleń, w tym – zbadać, czy instytucja szkoleniowa budując ofertę szkoleń wykorzystała standardy kwalifikacji zawodowych                         i modułowe programy szkoleń zawodowych, dostępne w bazach danych prowadzonych przez Ministra Pracy i Polityki Społecznej. Ten obowiązek, wprost zapisany w przepisach prawnych, wyraźnie wskazuje obszar zastosowania standardów kwalifikacji zawodowych w działaniach związanych ze zlecaniem szkoleń bezrobotnych i poszukujących pracy. Program szkolenia można uznać za najważniejszy załącznik do umowy szkoleniowej. Jest to oddzielny dokument dołączany przez instytucję szkoleniową do umowy szkoleniowej.</a:t>
            </a:r>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Instytucje szkoleniowe</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340768"/>
            <a:ext cx="8229600" cy="4525963"/>
          </a:xfrm>
        </p:spPr>
        <p:txBody>
          <a:bodyPr>
            <a:noAutofit/>
          </a:bodyPr>
          <a:lstStyle/>
          <a:p>
            <a:pPr algn="just">
              <a:buNone/>
            </a:pPr>
            <a:r>
              <a:rPr lang="pl-PL" sz="2000" dirty="0" smtClean="0">
                <a:latin typeface="Times New Roman" pitchFamily="18" charset="0"/>
                <a:cs typeface="Times New Roman" pitchFamily="18" charset="0"/>
              </a:rPr>
              <a:t>Program szkolenia powinien zawierać w szczególności:</a:t>
            </a:r>
          </a:p>
          <a:p>
            <a:pPr algn="just"/>
            <a:r>
              <a:rPr lang="pl-PL" sz="2000" dirty="0" smtClean="0">
                <a:latin typeface="Times New Roman" pitchFamily="18" charset="0"/>
                <a:cs typeface="Times New Roman" pitchFamily="18" charset="0"/>
              </a:rPr>
              <a:t> nazwę i zakres szkolenia;</a:t>
            </a:r>
          </a:p>
          <a:p>
            <a:pPr algn="just"/>
            <a:r>
              <a:rPr lang="pl-PL" sz="2000" dirty="0" smtClean="0">
                <a:latin typeface="Times New Roman" pitchFamily="18" charset="0"/>
                <a:cs typeface="Times New Roman" pitchFamily="18" charset="0"/>
              </a:rPr>
              <a:t>czas trwania i sposób organizacji szkolenia;</a:t>
            </a:r>
          </a:p>
          <a:p>
            <a:pPr algn="just"/>
            <a:r>
              <a:rPr lang="pl-PL" sz="2000" dirty="0" smtClean="0">
                <a:latin typeface="Times New Roman" pitchFamily="18" charset="0"/>
                <a:cs typeface="Times New Roman" pitchFamily="18" charset="0"/>
              </a:rPr>
              <a:t>wymagania wstępne dla uczestników szkolenia;</a:t>
            </a:r>
          </a:p>
          <a:p>
            <a:pPr algn="just"/>
            <a:r>
              <a:rPr lang="pl-PL" sz="2000" dirty="0" smtClean="0">
                <a:latin typeface="Times New Roman" pitchFamily="18" charset="0"/>
                <a:cs typeface="Times New Roman" pitchFamily="18" charset="0"/>
              </a:rPr>
              <a:t>cele szkolenia;</a:t>
            </a:r>
          </a:p>
          <a:p>
            <a:pPr algn="just"/>
            <a:r>
              <a:rPr lang="pl-PL" sz="2000" dirty="0" smtClean="0">
                <a:latin typeface="Times New Roman" pitchFamily="18" charset="0"/>
                <a:cs typeface="Times New Roman" pitchFamily="18" charset="0"/>
              </a:rPr>
              <a:t>plan nauczania (tematy zajęć edukacyjnych, wymiar zajęć – jeśli to</a:t>
            </a:r>
          </a:p>
          <a:p>
            <a:pPr algn="just">
              <a:buNone/>
            </a:pPr>
            <a:r>
              <a:rPr lang="pl-PL" sz="2000" dirty="0" smtClean="0">
                <a:latin typeface="Times New Roman" pitchFamily="18" charset="0"/>
                <a:cs typeface="Times New Roman" pitchFamily="18" charset="0"/>
              </a:rPr>
              <a:t>     możliwe rozbicie na część teoretyczną i praktyczną);</a:t>
            </a:r>
          </a:p>
          <a:p>
            <a:pPr algn="just"/>
            <a:r>
              <a:rPr lang="pl-PL" sz="2000" dirty="0" smtClean="0">
                <a:latin typeface="Times New Roman" pitchFamily="18" charset="0"/>
                <a:cs typeface="Times New Roman" pitchFamily="18" charset="0"/>
              </a:rPr>
              <a:t>treści szkolenia w zakresie poszczególnych zajęć edukacyjnych;</a:t>
            </a:r>
          </a:p>
          <a:p>
            <a:pPr algn="just"/>
            <a:r>
              <a:rPr lang="pl-PL" sz="2000" dirty="0" smtClean="0">
                <a:latin typeface="Times New Roman" pitchFamily="18" charset="0"/>
                <a:cs typeface="Times New Roman" pitchFamily="18" charset="0"/>
              </a:rPr>
              <a:t>wykaz literatury oraz niezbędnych środków i materiałów dydaktycznych;</a:t>
            </a:r>
          </a:p>
          <a:p>
            <a:pPr algn="just"/>
            <a:r>
              <a:rPr lang="pl-PL" sz="2000" dirty="0" smtClean="0">
                <a:latin typeface="Times New Roman" pitchFamily="18" charset="0"/>
                <a:cs typeface="Times New Roman" pitchFamily="18" charset="0"/>
              </a:rPr>
              <a:t>sposób sprawdzenia efektów szkolenia przez instytucję szkoleniową.</a:t>
            </a:r>
          </a:p>
          <a:p>
            <a:pPr algn="just">
              <a:buNone/>
            </a:pPr>
            <a:r>
              <a:rPr lang="pl-PL" sz="2000" dirty="0" smtClean="0">
                <a:latin typeface="Times New Roman" pitchFamily="18" charset="0"/>
                <a:cs typeface="Times New Roman" pitchFamily="18" charset="0"/>
              </a:rPr>
              <a:t>    Powyższą propozycję możemy poszerzyć o dodatkowe elementy, takie które uznamy za konieczne.</a:t>
            </a: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Instytucje szkoleniowe</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dirty="0" smtClean="0"/>
              <a:t>  </a:t>
            </a:r>
            <a:r>
              <a:rPr lang="pl-PL" sz="2000" dirty="0" smtClean="0">
                <a:latin typeface="Times New Roman" pitchFamily="18" charset="0"/>
                <a:cs typeface="Times New Roman" pitchFamily="18" charset="0"/>
              </a:rPr>
              <a:t>Stosując się do powyżej przedstawionych metod pozyskiwania                           i przetwarzania informacji będziemy w stanie odpowiednio dostosować</a:t>
            </a:r>
          </a:p>
          <a:p>
            <a:pPr algn="just">
              <a:buNone/>
            </a:pPr>
            <a:r>
              <a:rPr lang="pl-PL" sz="2000" dirty="0" smtClean="0">
                <a:latin typeface="Times New Roman" pitchFamily="18" charset="0"/>
                <a:cs typeface="Times New Roman" pitchFamily="18" charset="0"/>
              </a:rPr>
              <a:t>    kierunki szkoleń do potrzeb lokalnego rynku pracy.</a:t>
            </a:r>
          </a:p>
          <a:p>
            <a:pPr algn="just">
              <a:buNone/>
            </a:pPr>
            <a:r>
              <a:rPr lang="pl-PL" sz="2000" dirty="0" smtClean="0">
                <a:latin typeface="Times New Roman" pitchFamily="18" charset="0"/>
                <a:cs typeface="Times New Roman" pitchFamily="18" charset="0"/>
              </a:rPr>
              <a:t> </a:t>
            </a:r>
          </a:p>
          <a:p>
            <a:endParaRPr lang="pl-PL" dirty="0" smtClean="0"/>
          </a:p>
          <a:p>
            <a:pPr algn="r">
              <a:buNone/>
            </a:pPr>
            <a:r>
              <a:rPr lang="pl-PL" sz="2000" dirty="0" smtClean="0">
                <a:latin typeface="Times New Roman" pitchFamily="18" charset="0"/>
                <a:cs typeface="Times New Roman" pitchFamily="18" charset="0"/>
              </a:rPr>
              <a:t>                                        Dziękuję za uwagę </a:t>
            </a:r>
            <a:r>
              <a:rPr lang="pl-PL" sz="2000" dirty="0" smtClean="0">
                <a:latin typeface="Times New Roman" pitchFamily="18" charset="0"/>
                <a:cs typeface="Times New Roman" pitchFamily="18" charset="0"/>
                <a:sym typeface="Wingdings"/>
              </a:rPr>
              <a:t></a:t>
            </a:r>
            <a:r>
              <a:rPr lang="pl-PL" sz="2000" dirty="0" smtClean="0">
                <a:latin typeface="Times New Roman" pitchFamily="18" charset="0"/>
                <a:cs typeface="Times New Roman" pitchFamily="18" charset="0"/>
              </a:rPr>
              <a:t> </a:t>
            </a:r>
          </a:p>
          <a:p>
            <a:pPr algn="r">
              <a:buNone/>
            </a:pPr>
            <a:r>
              <a:rPr lang="pl-PL" sz="2000" dirty="0" smtClean="0">
                <a:latin typeface="Times New Roman" pitchFamily="18" charset="0"/>
                <a:cs typeface="Times New Roman" pitchFamily="18" charset="0"/>
              </a:rPr>
              <a:t> </a:t>
            </a:r>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 </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lgn="just">
              <a:buNone/>
            </a:pPr>
            <a:r>
              <a:rPr lang="pl-PL" sz="2800" dirty="0" smtClean="0">
                <a:latin typeface="Times New Roman" pitchFamily="18" charset="0"/>
                <a:cs typeface="Times New Roman" pitchFamily="18" charset="0"/>
              </a:rPr>
              <a:t>   </a:t>
            </a:r>
            <a:r>
              <a:rPr lang="pl-PL" sz="2000" dirty="0" smtClean="0">
                <a:latin typeface="Times New Roman" pitchFamily="18" charset="0"/>
                <a:cs typeface="Times New Roman" pitchFamily="18" charset="0"/>
              </a:rPr>
              <a:t>Zgodnie z obowiązującymi standardami usług rynku pracy, powiatowy urząd pracy jest zobligowany do pozyskania i analizy informacji                          o zapotrzebowaniu na zawody i specjalności oraz sporządzenia listy zawodów i specjalności (z uwzględnieniem kwalifikacji i umiejętności zawodowych), na które istnieje zapotrzebowanie na lokalnym rynku pracy.</a:t>
            </a:r>
          </a:p>
          <a:p>
            <a:endParaRPr lang="pl-PL" dirty="0"/>
          </a:p>
        </p:txBody>
      </p:sp>
      <p:sp>
        <p:nvSpPr>
          <p:cNvPr id="3" name="Tytuł 2"/>
          <p:cNvSpPr>
            <a:spLocks noGrp="1"/>
          </p:cNvSpPr>
          <p:nvPr>
            <p:ph type="title"/>
          </p:nvPr>
        </p:nvSpPr>
        <p:spPr/>
        <p:txBody>
          <a:bodyPr>
            <a:normAutofit/>
          </a:bodyPr>
          <a:lstStyle/>
          <a:p>
            <a:r>
              <a:rPr lang="pl-PL" sz="3200" dirty="0" smtClean="0">
                <a:latin typeface="Times New Roman" pitchFamily="18" charset="0"/>
                <a:cs typeface="Times New Roman" pitchFamily="18" charset="0"/>
              </a:rPr>
              <a:t>Zadania Powiatowego Urzędu Pracy</a:t>
            </a:r>
            <a:endParaRPr lang="pl-PL"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ymbol zastępczy zawartości 4"/>
          <p:cNvSpPr>
            <a:spLocks noGrp="1"/>
          </p:cNvSpPr>
          <p:nvPr>
            <p:ph idx="1"/>
          </p:nvPr>
        </p:nvSpPr>
        <p:spPr>
          <a:xfrm>
            <a:off x="395536" y="1412776"/>
            <a:ext cx="8229600" cy="4525963"/>
          </a:xfrm>
        </p:spPr>
        <p:txBody>
          <a:bodyPr>
            <a:normAutofit/>
          </a:bodyPr>
          <a:lstStyle/>
          <a:p>
            <a:pPr algn="just">
              <a:buNone/>
            </a:pPr>
            <a:r>
              <a:rPr lang="pl-PL" sz="2000" dirty="0" smtClean="0"/>
              <a:t>   </a:t>
            </a:r>
            <a:r>
              <a:rPr lang="pl-PL" sz="2000" dirty="0" smtClean="0">
                <a:latin typeface="Times New Roman" pitchFamily="18" charset="0"/>
                <a:cs typeface="Times New Roman" pitchFamily="18" charset="0"/>
              </a:rPr>
              <a:t>Do tworzenia tej listy powinny być wykorzystane następujące źródła informacji:</a:t>
            </a:r>
          </a:p>
          <a:p>
            <a:pPr lvl="0" algn="just"/>
            <a:r>
              <a:rPr lang="pl-PL" sz="2000" dirty="0" smtClean="0">
                <a:latin typeface="Times New Roman" pitchFamily="18" charset="0"/>
                <a:cs typeface="Times New Roman" pitchFamily="18" charset="0"/>
              </a:rPr>
              <a:t>strategia rozwoju regionalnego w zakresie zatrudnienia,</a:t>
            </a:r>
          </a:p>
          <a:p>
            <a:pPr lvl="0" algn="just"/>
            <a:r>
              <a:rPr lang="pl-PL" sz="2000" dirty="0" smtClean="0">
                <a:latin typeface="Times New Roman" pitchFamily="18" charset="0"/>
                <a:cs typeface="Times New Roman" pitchFamily="18" charset="0"/>
              </a:rPr>
              <a:t>wyniki badań popytu na kwalifikacje i umiejętności zawodowe,</a:t>
            </a:r>
          </a:p>
          <a:p>
            <a:pPr lvl="0" algn="just"/>
            <a:r>
              <a:rPr lang="pl-PL" sz="2000" dirty="0" smtClean="0">
                <a:latin typeface="Times New Roman" pitchFamily="18" charset="0"/>
                <a:cs typeface="Times New Roman" pitchFamily="18" charset="0"/>
              </a:rPr>
              <a:t>wyniki analiz ofert pracy zgłaszanych przez pracodawców krajowych oraz informacji o wolnych miejscach pracy, zamieszczanych w prasie                         i Internecie,</a:t>
            </a:r>
          </a:p>
          <a:p>
            <a:pPr lvl="0" algn="just"/>
            <a:r>
              <a:rPr lang="pl-PL" sz="2000" dirty="0" smtClean="0">
                <a:latin typeface="Times New Roman" pitchFamily="18" charset="0"/>
                <a:cs typeface="Times New Roman" pitchFamily="18" charset="0"/>
              </a:rPr>
              <a:t>wyniki analiz i prognoz rynku pracy i badań popytu na pracę, w tym monitoring zawodów deficytowych i nadwyżkowych, prowadzonych przez samorząd województwa i samorząd powiatu,</a:t>
            </a:r>
          </a:p>
          <a:p>
            <a:pPr lvl="0" algn="just"/>
            <a:r>
              <a:rPr lang="pl-PL" sz="2000" dirty="0" smtClean="0">
                <a:latin typeface="Times New Roman" pitchFamily="18" charset="0"/>
                <a:cs typeface="Times New Roman" pitchFamily="18" charset="0"/>
              </a:rPr>
              <a:t>zgłoszenia pracodawców, organizacji pracodawców i organizacji związkowych,</a:t>
            </a:r>
          </a:p>
          <a:p>
            <a:pPr lvl="0" algn="just"/>
            <a:r>
              <a:rPr lang="pl-PL" sz="2000" dirty="0" smtClean="0">
                <a:latin typeface="Times New Roman" pitchFamily="18" charset="0"/>
                <a:cs typeface="Times New Roman" pitchFamily="18" charset="0"/>
              </a:rPr>
              <a:t>wyniki analiz skuteczności i efektywności zakończonych szkoleń.</a:t>
            </a:r>
          </a:p>
          <a:p>
            <a:endParaRPr lang="pl-PL" sz="2000" dirty="0"/>
          </a:p>
        </p:txBody>
      </p:sp>
      <p:sp>
        <p:nvSpPr>
          <p:cNvPr id="4" name="Tytuł 3"/>
          <p:cNvSpPr>
            <a:spLocks noGrp="1"/>
          </p:cNvSpPr>
          <p:nvPr>
            <p:ph type="title"/>
          </p:nvPr>
        </p:nvSpPr>
        <p:spPr/>
        <p:txBody>
          <a:bodyPr>
            <a:normAutofit/>
          </a:bodyPr>
          <a:lstStyle/>
          <a:p>
            <a:r>
              <a:rPr lang="pl-PL" sz="3600" dirty="0" smtClean="0">
                <a:latin typeface="Times New Roman" pitchFamily="18" charset="0"/>
                <a:cs typeface="Times New Roman" pitchFamily="18" charset="0"/>
              </a:rPr>
              <a:t>Lista zawodów i specjalności</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lvl="0" algn="just">
              <a:buNone/>
            </a:pPr>
            <a:endParaRPr lang="pl-PL" sz="2000" dirty="0" smtClean="0">
              <a:latin typeface="Times New Roman" pitchFamily="18" charset="0"/>
              <a:cs typeface="Times New Roman" pitchFamily="18" charset="0"/>
            </a:endParaRPr>
          </a:p>
          <a:p>
            <a:pPr algn="just">
              <a:buNone/>
            </a:pPr>
            <a:r>
              <a:rPr lang="pl-PL" sz="2000" dirty="0" smtClean="0">
                <a:latin typeface="Times New Roman" pitchFamily="18" charset="0"/>
                <a:cs typeface="Times New Roman" pitchFamily="18" charset="0"/>
              </a:rPr>
              <a:t>    Wojewódzkie urzędy pracy zgodnie z ustawą o promocji zatrudnienia                        i instytucjach rynku pracy są zobowiązane do prowadzenia działań na rzecz harmonizowania kształcenia i szkolenia z potrzebami wojewódzkiego rynku pracy. Działania te obejmują m.in.:</a:t>
            </a:r>
          </a:p>
          <a:p>
            <a:pPr lvl="0" algn="just"/>
            <a:r>
              <a:rPr lang="pl-PL" sz="2000" dirty="0" smtClean="0">
                <a:latin typeface="Times New Roman" pitchFamily="18" charset="0"/>
                <a:cs typeface="Times New Roman" pitchFamily="18" charset="0"/>
              </a:rPr>
              <a:t>opracowywanie analiz rynku pracy i badanie popytu na pracę, w tym prowadzenie monitoringu zawodów deficytowych i nadwyżkowych,</a:t>
            </a:r>
          </a:p>
          <a:p>
            <a:pPr lvl="0" algn="just"/>
            <a:r>
              <a:rPr lang="pl-PL" sz="2000" dirty="0" smtClean="0">
                <a:latin typeface="Times New Roman" pitchFamily="18" charset="0"/>
                <a:cs typeface="Times New Roman" pitchFamily="18" charset="0"/>
              </a:rPr>
              <a:t>badanie popytu na kwalifikacje i umiejętności zawodowe na wojewódzkim rynku pracy i upowszechnianie wyników tych badań.</a:t>
            </a:r>
          </a:p>
          <a:p>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Zadania Wojewódzkiego Urzędu Pracy</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dirty="0" smtClean="0"/>
              <a:t>  </a:t>
            </a:r>
            <a:r>
              <a:rPr lang="pl-PL" sz="2000" dirty="0" smtClean="0">
                <a:latin typeface="Times New Roman" pitchFamily="18" charset="0"/>
                <a:cs typeface="Times New Roman" pitchFamily="18" charset="0"/>
              </a:rPr>
              <a:t>Na potrzeby diagnozowania zapotrzebowania na kwalifikacje                            i umiejętności na lokalnym rynku pracy powinny być wykorzystywane różnego rodzaju informacje. Powinny one pochodzić z dwóch podstawowych źródeł:</a:t>
            </a:r>
          </a:p>
          <a:p>
            <a:pPr algn="just"/>
            <a:r>
              <a:rPr lang="pl-PL" sz="2000" dirty="0" smtClean="0">
                <a:latin typeface="Times New Roman" pitchFamily="18" charset="0"/>
                <a:cs typeface="Times New Roman" pitchFamily="18" charset="0"/>
              </a:rPr>
              <a:t> pierwotnych,</a:t>
            </a:r>
          </a:p>
          <a:p>
            <a:pPr algn="just"/>
            <a:r>
              <a:rPr lang="pl-PL" sz="2000" dirty="0" smtClean="0">
                <a:latin typeface="Times New Roman" pitchFamily="18" charset="0"/>
                <a:cs typeface="Times New Roman" pitchFamily="18" charset="0"/>
              </a:rPr>
              <a:t> wtórnych.</a:t>
            </a:r>
          </a:p>
          <a:p>
            <a:pPr algn="just">
              <a:buNone/>
            </a:pPr>
            <a:r>
              <a:rPr lang="pl-PL" sz="2000" dirty="0" smtClean="0">
                <a:latin typeface="Times New Roman" pitchFamily="18" charset="0"/>
                <a:cs typeface="Times New Roman" pitchFamily="18" charset="0"/>
              </a:rPr>
              <a:t>    Dane ze źródeł pierwotnych  pochodzą bezpośrednio z obserwacji, badań np. ankietowych. Są to zatem informacje surowe, pochodzące bezpośrednio z obserwacji badanego obiektu.</a:t>
            </a:r>
            <a:endParaRPr lang="pl-PL" sz="20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Źródła informacji</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000" dirty="0" smtClean="0"/>
              <a:t>   </a:t>
            </a:r>
            <a:r>
              <a:rPr lang="pl-PL" sz="2000" dirty="0" smtClean="0">
                <a:latin typeface="Times New Roman" pitchFamily="18" charset="0"/>
                <a:cs typeface="Times New Roman" pitchFamily="18" charset="0"/>
              </a:rPr>
              <a:t>Pozyskiwanie informacji ze źródeł pierwotnych jest istotne w procesie diagnozowania potrzeb lokalnego rynku pracy ze względu na ich zalety, które:</a:t>
            </a:r>
          </a:p>
          <a:p>
            <a:pPr lvl="0" algn="just"/>
            <a:r>
              <a:rPr lang="pl-PL" sz="2000" dirty="0" smtClean="0">
                <a:latin typeface="Times New Roman" pitchFamily="18" charset="0"/>
                <a:cs typeface="Times New Roman" pitchFamily="18" charset="0"/>
              </a:rPr>
              <a:t>Umożliwiają dotarcie do informacji, które nie są dostępne w statystyce publicznej;</a:t>
            </a:r>
          </a:p>
          <a:p>
            <a:pPr lvl="0" algn="just"/>
            <a:r>
              <a:rPr lang="pl-PL" sz="2000" dirty="0" smtClean="0">
                <a:latin typeface="Times New Roman" pitchFamily="18" charset="0"/>
                <a:cs typeface="Times New Roman" pitchFamily="18" charset="0"/>
              </a:rPr>
              <a:t>Umożliwiają dotarcie do aktualnych, bieżących informacji na temat potrzeb, pochodzących wprost z rynku;</a:t>
            </a:r>
          </a:p>
          <a:p>
            <a:pPr lvl="0" algn="just"/>
            <a:r>
              <a:rPr lang="pl-PL" sz="2000" dirty="0" smtClean="0">
                <a:latin typeface="Times New Roman" pitchFamily="18" charset="0"/>
                <a:cs typeface="Times New Roman" pitchFamily="18" charset="0"/>
              </a:rPr>
              <a:t>Umożliwiają dotarcie do kolejnych źródeł o badanym zjawisku, które wcześniej nie były zidentyfikowane;</a:t>
            </a:r>
          </a:p>
          <a:p>
            <a:pPr lvl="0" algn="just"/>
            <a:r>
              <a:rPr lang="pl-PL" sz="2000" dirty="0" smtClean="0">
                <a:latin typeface="Times New Roman" pitchFamily="18" charset="0"/>
                <a:cs typeface="Times New Roman" pitchFamily="18" charset="0"/>
              </a:rPr>
              <a:t>Pozwalają dotrzeć do podmiotów/ekspertów posiadających rozległą wiedzę na temat badanego zjawiska. Istnieje możliwość nie tylko poznania pewnych faktów opartych na liczbach, ale poznanie opinii wyjaśniających ich poziom czy kierunek zmian</a:t>
            </a:r>
            <a:r>
              <a:rPr lang="pl-PL" sz="2200" dirty="0" smtClean="0">
                <a:latin typeface="Times New Roman" pitchFamily="18" charset="0"/>
                <a:cs typeface="Times New Roman" pitchFamily="18" charset="0"/>
              </a:rPr>
              <a:t>.</a:t>
            </a:r>
          </a:p>
          <a:p>
            <a:endParaRPr lang="pl-PL" sz="2400" dirty="0">
              <a:latin typeface="Times New Roman" pitchFamily="18" charset="0"/>
              <a:cs typeface="Times New Roman" pitchFamily="18" charset="0"/>
            </a:endParaRPr>
          </a:p>
        </p:txBody>
      </p:sp>
      <p:sp>
        <p:nvSpPr>
          <p:cNvPr id="2" name="Tytuł 1"/>
          <p:cNvSpPr>
            <a:spLocks noGrp="1"/>
          </p:cNvSpPr>
          <p:nvPr>
            <p:ph type="title"/>
          </p:nvPr>
        </p:nvSpPr>
        <p:spPr/>
        <p:txBody>
          <a:bodyPr>
            <a:normAutofit/>
          </a:bodyPr>
          <a:lstStyle/>
          <a:p>
            <a:r>
              <a:rPr lang="pl-PL" sz="3600" dirty="0" smtClean="0">
                <a:latin typeface="Times New Roman" pitchFamily="18" charset="0"/>
                <a:cs typeface="Times New Roman" pitchFamily="18" charset="0"/>
              </a:rPr>
              <a:t>Źródła pierwotne</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just">
              <a:buNone/>
            </a:pPr>
            <a:r>
              <a:rPr lang="pl-PL" sz="2200" dirty="0" smtClean="0">
                <a:latin typeface="Times New Roman" pitchFamily="18" charset="0"/>
                <a:cs typeface="Times New Roman" pitchFamily="18" charset="0"/>
              </a:rPr>
              <a:t>   </a:t>
            </a:r>
            <a:r>
              <a:rPr lang="pl-PL" sz="2000" dirty="0" smtClean="0">
                <a:latin typeface="Times New Roman" pitchFamily="18" charset="0"/>
                <a:cs typeface="Times New Roman" pitchFamily="18" charset="0"/>
              </a:rPr>
              <a:t>Źródła wtórne (źródło zastane), to każda publikacja, w której gromadzone są dane pochodzące z innych źródeł, opracowań. Tworzą je istniejące źródła danych statystycznych i </a:t>
            </a:r>
            <a:r>
              <a:rPr lang="pl-PL" sz="2000" dirty="0" err="1" smtClean="0">
                <a:latin typeface="Times New Roman" pitchFamily="18" charset="0"/>
                <a:cs typeface="Times New Roman" pitchFamily="18" charset="0"/>
              </a:rPr>
              <a:t>niestatystycznych</a:t>
            </a:r>
            <a:r>
              <a:rPr lang="pl-PL" sz="2000" dirty="0" smtClean="0">
                <a:latin typeface="Times New Roman" pitchFamily="18" charset="0"/>
                <a:cs typeface="Times New Roman" pitchFamily="18" charset="0"/>
              </a:rPr>
              <a:t> typu monografie, podręczniki, roczniki statystyczne, biuletyny informacyjne, akty prawne, dokumenty strategiczne dotyczące rozwoju kraju, regionu, powiatów. Wiele tych danych ma charakter historyczny, ale posługiwanie się nimi jest konieczne ze względu na potrzebę dokonania porównań oraz wskazania istotnych uwarunkowań zmian, zachodzących w obszarze badanych zjawisk.</a:t>
            </a:r>
          </a:p>
          <a:p>
            <a:endParaRPr lang="pl-PL" dirty="0"/>
          </a:p>
        </p:txBody>
      </p:sp>
      <p:sp>
        <p:nvSpPr>
          <p:cNvPr id="2" name="Tytuł 1"/>
          <p:cNvSpPr>
            <a:spLocks noGrp="1"/>
          </p:cNvSpPr>
          <p:nvPr>
            <p:ph type="title"/>
          </p:nvPr>
        </p:nvSpPr>
        <p:spPr>
          <a:xfrm>
            <a:off x="395536" y="260648"/>
            <a:ext cx="8229600" cy="1143000"/>
          </a:xfrm>
        </p:spPr>
        <p:txBody>
          <a:bodyPr>
            <a:normAutofit/>
          </a:bodyPr>
          <a:lstStyle/>
          <a:p>
            <a:r>
              <a:rPr lang="pl-PL" sz="3600" dirty="0" smtClean="0">
                <a:latin typeface="Times New Roman" pitchFamily="18" charset="0"/>
                <a:cs typeface="Times New Roman" pitchFamily="18" charset="0"/>
              </a:rPr>
              <a:t>Źródła wtórne</a:t>
            </a:r>
            <a:endParaRPr lang="pl-PL"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320</TotalTime>
  <Words>2773</Words>
  <Application>Microsoft Office PowerPoint</Application>
  <PresentationFormat>Pokaz na ekranie (4:3)</PresentationFormat>
  <Paragraphs>155</Paragraphs>
  <Slides>38</Slides>
  <Notes>0</Notes>
  <HiddenSlides>0</HiddenSlides>
  <MMClips>0</MMClips>
  <ScaleCrop>false</ScaleCrop>
  <HeadingPairs>
    <vt:vector size="4" baseType="variant">
      <vt:variant>
        <vt:lpstr>Motyw</vt:lpstr>
      </vt:variant>
      <vt:variant>
        <vt:i4>1</vt:i4>
      </vt:variant>
      <vt:variant>
        <vt:lpstr>Tytuły slajdów</vt:lpstr>
      </vt:variant>
      <vt:variant>
        <vt:i4>38</vt:i4>
      </vt:variant>
    </vt:vector>
  </HeadingPairs>
  <TitlesOfParts>
    <vt:vector size="39" baseType="lpstr">
      <vt:lpstr>Hol</vt:lpstr>
      <vt:lpstr>DOSTOSOWYWANIE KIERUNKÓW SZKOLEŃ DO POTRZEB RYNKU PRACY</vt:lpstr>
      <vt:lpstr>Akty prawne</vt:lpstr>
      <vt:lpstr>Definicja szkolenia</vt:lpstr>
      <vt:lpstr>Zadania Powiatowego Urzędu Pracy</vt:lpstr>
      <vt:lpstr>Lista zawodów i specjalności</vt:lpstr>
      <vt:lpstr>Zadania Wojewódzkiego Urzędu Pracy</vt:lpstr>
      <vt:lpstr>Źródła informacji</vt:lpstr>
      <vt:lpstr>Źródła pierwotne</vt:lpstr>
      <vt:lpstr>Źródła wtórne</vt:lpstr>
      <vt:lpstr>Strategia rozwoju regionalnego</vt:lpstr>
      <vt:lpstr>Strategia rozwoju regionalnego</vt:lpstr>
      <vt:lpstr>Strategia rozwoju regionalnego</vt:lpstr>
      <vt:lpstr>Analiza ofert pracy</vt:lpstr>
      <vt:lpstr>Analiza ofert pracy</vt:lpstr>
      <vt:lpstr>Standardy kwalifikacji zawodowych</vt:lpstr>
      <vt:lpstr>Standardy kwalifikacji zawodowych</vt:lpstr>
      <vt:lpstr>Standardy kwalifikacji zawodowych</vt:lpstr>
      <vt:lpstr>Monitoring zawodów deficytowych               i nadwyżkowych</vt:lpstr>
      <vt:lpstr>Monitoring zawodów deficytowych               i nadwyżkowych</vt:lpstr>
      <vt:lpstr>Analiza efektywności zakończonych szkoleń </vt:lpstr>
      <vt:lpstr>Analiza efektywności zakończonych szkoleń </vt:lpstr>
      <vt:lpstr>Plan szkoleń</vt:lpstr>
      <vt:lpstr>Plan szkoleń</vt:lpstr>
      <vt:lpstr>Plan szkoleń</vt:lpstr>
      <vt:lpstr>Plan szkoleń</vt:lpstr>
      <vt:lpstr>Rola doradcy zawodowego</vt:lpstr>
      <vt:lpstr>Analiza zebranych informacji</vt:lpstr>
      <vt:lpstr>Potrzeby szkoleniowe klientów PUP</vt:lpstr>
      <vt:lpstr>System informatyczny SYRIUSZ</vt:lpstr>
      <vt:lpstr>System informatyczny SYRIUSZ</vt:lpstr>
      <vt:lpstr>Panel ekspertów</vt:lpstr>
      <vt:lpstr>Panel ekspertów</vt:lpstr>
      <vt:lpstr>Panel ekspertów</vt:lpstr>
      <vt:lpstr>Konsultacje społeczne</vt:lpstr>
      <vt:lpstr>Konsultacje społeczne</vt:lpstr>
      <vt:lpstr>Instytucje szkoleniowe</vt:lpstr>
      <vt:lpstr>Instytucje szkoleniowe</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Dos</dc:title>
  <dc:creator>Arleta_J</dc:creator>
  <cp:lastModifiedBy>Your User Name</cp:lastModifiedBy>
  <cp:revision>42</cp:revision>
  <dcterms:created xsi:type="dcterms:W3CDTF">2013-04-02T12:58:43Z</dcterms:created>
  <dcterms:modified xsi:type="dcterms:W3CDTF">2013-04-18T13:12:51Z</dcterms:modified>
</cp:coreProperties>
</file>