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6" r:id="rId3"/>
    <p:sldMasterId id="2147483710" r:id="rId4"/>
  </p:sldMasterIdLst>
  <p:notesMasterIdLst>
    <p:notesMasterId r:id="rId24"/>
  </p:notesMasterIdLst>
  <p:sldIdLst>
    <p:sldId id="256" r:id="rId5"/>
    <p:sldId id="277" r:id="rId6"/>
    <p:sldId id="265" r:id="rId7"/>
    <p:sldId id="258" r:id="rId8"/>
    <p:sldId id="267" r:id="rId9"/>
    <p:sldId id="268" r:id="rId10"/>
    <p:sldId id="286" r:id="rId11"/>
    <p:sldId id="288" r:id="rId12"/>
    <p:sldId id="289" r:id="rId13"/>
    <p:sldId id="278" r:id="rId14"/>
    <p:sldId id="259" r:id="rId15"/>
    <p:sldId id="281" r:id="rId16"/>
    <p:sldId id="283" r:id="rId17"/>
    <p:sldId id="284" r:id="rId18"/>
    <p:sldId id="285" r:id="rId19"/>
    <p:sldId id="287" r:id="rId20"/>
    <p:sldId id="279" r:id="rId21"/>
    <p:sldId id="282" r:id="rId22"/>
    <p:sldId id="260" r:id="rId23"/>
  </p:sldIdLst>
  <p:sldSz cx="10680700" cy="7556500"/>
  <p:notesSz cx="6858000" cy="9144000"/>
  <p:defaultTextStyle>
    <a:defPPr>
      <a:defRPr lang="pl-PL"/>
    </a:defPPr>
    <a:lvl1pPr marL="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1pPr>
    <a:lvl2pPr marL="52102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2pPr>
    <a:lvl3pPr marL="104205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3pPr>
    <a:lvl4pPr marL="156307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4pPr>
    <a:lvl5pPr marL="208410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5pPr>
    <a:lvl6pPr marL="260512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6pPr>
    <a:lvl7pPr marL="312615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7pPr>
    <a:lvl8pPr marL="364717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8pPr>
    <a:lvl9pPr marL="416820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80098" autoAdjust="0"/>
  </p:normalViewPr>
  <p:slideViewPr>
    <p:cSldViewPr snapToGrid="0">
      <p:cViewPr varScale="1">
        <p:scale>
          <a:sx n="84" d="100"/>
          <a:sy n="84" d="100"/>
        </p:scale>
        <p:origin x="2520" y="84"/>
      </p:cViewPr>
      <p:guideLst>
        <p:guide orient="horz" pos="2380"/>
        <p:guide pos="33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51D5-534E-4F41-A7AA-1F8C280BEB19}" type="datetimeFigureOut">
              <a:rPr lang="pl-PL" smtClean="0"/>
              <a:pPr/>
              <a:t>18.11.2019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A3C7-6340-4CAA-8488-4633FD2D3E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700" dirty="0">
              <a:latin typeface="+mn-lt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2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46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42124b84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0" name="Google Shape;960;g42124b84fc_0_21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1" name="Google Shape;961;g42124b84fc_0_21:notes"/>
          <p:cNvSpPr txBox="1">
            <a:spLocks noGrp="1"/>
          </p:cNvSpPr>
          <p:nvPr>
            <p:ph type="sldNum" idx="12"/>
          </p:nvPr>
        </p:nvSpPr>
        <p:spPr>
          <a:xfrm>
            <a:off x="3988914" y="10559047"/>
            <a:ext cx="3051222" cy="55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29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42124b84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0" name="Google Shape;960;g42124b84fc_0_21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  <p:sp>
        <p:nvSpPr>
          <p:cNvPr id="961" name="Google Shape;961;g42124b84fc_0_21:notes"/>
          <p:cNvSpPr txBox="1">
            <a:spLocks noGrp="1"/>
          </p:cNvSpPr>
          <p:nvPr>
            <p:ph type="sldNum" idx="12"/>
          </p:nvPr>
        </p:nvSpPr>
        <p:spPr>
          <a:xfrm>
            <a:off x="3988914" y="10559047"/>
            <a:ext cx="3051222" cy="55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2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42124b84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0" name="Google Shape;960;g42124b84fc_0_21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1" name="Google Shape;961;g42124b84fc_0_21:notes"/>
          <p:cNvSpPr txBox="1">
            <a:spLocks noGrp="1"/>
          </p:cNvSpPr>
          <p:nvPr>
            <p:ph type="sldNum" idx="12"/>
          </p:nvPr>
        </p:nvSpPr>
        <p:spPr>
          <a:xfrm>
            <a:off x="3988914" y="10559047"/>
            <a:ext cx="3051222" cy="55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51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5726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85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35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5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8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81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1543-6F00-4CCA-B4AD-3C7C048CB50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3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74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34298" y="4711808"/>
            <a:ext cx="9212104" cy="501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734298" y="5315890"/>
            <a:ext cx="9212104" cy="501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lang="sv-SE" altLang="sv-S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9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1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2464638"/>
              </p:ext>
            </p:extLst>
          </p:nvPr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6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44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093789"/>
              </p:ext>
            </p:extLst>
          </p:nvPr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0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OPISUJĄCY KWALIFIKACJĘ</a:t>
                </a:r>
                <a:endParaRPr lang="sv-SE" altLang="sv-S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MINISTER WŁAŚCIWY</a:t>
                </a:r>
                <a:endParaRPr lang="sv-SE" altLang="sv-SE"/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sv-SE" altLang="sv-SE" sz="140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INSTYTUCJA CERTYFIKUJĄCA</a:t>
                </a:r>
                <a:endParaRPr lang="sv-SE" altLang="sv-SE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ZEWNĘTRZNEGO ZAPEWNIANIA JAKOŚCI</a:t>
                </a:r>
                <a:endParaRPr lang="sv-SE" altLang="sv-SE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OPISANIE KWALIFIKACJI</a:t>
                </a:r>
                <a:endParaRPr lang="sv-SE" altLang="sv-SE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WŁĄCZENIE KWALIFIKACJI</a:t>
                </a:r>
                <a:endParaRPr lang="sv-SE" altLang="sv-SE"/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NADAWANIE KWALIFIKACJI</a:t>
                </a:r>
                <a:endParaRPr lang="sv-SE" altLang="sv-SE"/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ZEWNĘTRZNE ZAPEWNIANIE JAKOŚCI</a:t>
                </a:r>
                <a:endParaRPr lang="sv-SE" altLang="sv-SE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WEWNĘTRZNE ZAPEWNIANIE JAKOŚCI</a:t>
                </a:r>
                <a:endParaRPr lang="sv-SE" altLang="sv-SE"/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10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2_Tytuł i zawartoś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1742625" y="612558"/>
            <a:ext cx="8396577" cy="66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742624" y="1475930"/>
            <a:ext cx="8452211" cy="496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49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lajd tytułowy">
  <p:cSld name="11_Slajd tytułowy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67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428625" y="2159000"/>
            <a:ext cx="3768725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Projekt współfinansowany ze środków Unii Europejskiej 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/>
            </a:r>
            <a:b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</a:br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 ramach Europejskiego Funduszu Społecznego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400" b="1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Biuro Projektu ZSK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ul. Górczewska 8, 01-180 Warszawa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tel.: (22) 241 71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0, e-mail: </a:t>
            </a:r>
            <a:r>
              <a:rPr lang="pl-PL" altLang="sv-SE" sz="1400" u="sng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504825" y="2159000"/>
            <a:ext cx="3751263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project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is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co-financed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by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European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Social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Fund of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European</a:t>
            </a:r>
            <a:r>
              <a:rPr lang="pl-PL" altLang="sv-SE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Union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400" b="1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Educational</a:t>
            </a:r>
            <a:r>
              <a:rPr lang="pl-PL" altLang="sv-SE" sz="1400" b="1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b="1" baseline="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Research</a:t>
            </a:r>
            <a:r>
              <a:rPr lang="pl-PL" altLang="sv-SE" sz="1400" b="1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b="1" baseline="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Institute</a:t>
            </a:r>
            <a:endParaRPr lang="sv-SE" altLang="sv-SE" sz="1400" b="1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IQS Project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Office</a:t>
            </a:r>
            <a:endParaRPr lang="sv-SE" altLang="sv-SE" sz="1400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Górczewska 8, 01-180 Warsa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w,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Poland</a:t>
            </a:r>
            <a:endParaRPr lang="sv-SE" altLang="sv-SE" sz="1400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pl-PL" altLang="sv-SE" sz="140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phone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: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+48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22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241 71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0, e-mail: </a:t>
            </a:r>
            <a:r>
              <a:rPr lang="pl-PL" altLang="sv-SE" sz="1400" u="sng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18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4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72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32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270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 bwMode="auto">
          <a:xfrm>
            <a:off x="633095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>
            <a:off x="0" y="1784854"/>
            <a:ext cx="6178550" cy="262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b="1" kern="1200">
          <a:solidFill>
            <a:srgbClr val="0094D8"/>
          </a:solidFill>
          <a:latin typeface="+mn-lt"/>
          <a:ea typeface="+mj-ea"/>
          <a:cs typeface="+mj-cs"/>
        </a:defRPr>
      </a:lvl1pPr>
    </p:titleStyle>
    <p:bodyStyle>
      <a:lvl1pPr marL="0" indent="0" algn="l" defTabSz="1007577" rtl="0" eaLnBrk="1" latinLnBrk="0" hangingPunct="1">
        <a:lnSpc>
          <a:spcPct val="90000"/>
        </a:lnSpc>
        <a:spcBef>
          <a:spcPts val="1102"/>
        </a:spcBef>
        <a:buClr>
          <a:srgbClr val="0094D8"/>
        </a:buClr>
        <a:buFont typeface="Arial" panose="020B0604020202020204" pitchFamily="34" charset="0"/>
        <a:buNone/>
        <a:defRPr sz="30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6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949450"/>
            <a:ext cx="1219200" cy="12143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cxnSp>
        <p:nvCxnSpPr>
          <p:cNvPr id="7" name="Łącznik prosty 6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709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auto">
          <a:xfrm flipH="1">
            <a:off x="0" y="1784854"/>
            <a:ext cx="4349750" cy="2628000"/>
          </a:xfrm>
          <a:prstGeom prst="rect">
            <a:avLst/>
          </a:prstGeom>
          <a:solidFill>
            <a:srgbClr val="008BD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 flipH="1">
            <a:off x="4502150" y="1784854"/>
            <a:ext cx="6178550" cy="262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jestr.kwalifikacje.gov.pl/" TargetMode="External"/><Relationship Id="rId2" Type="http://schemas.openxmlformats.org/officeDocument/2006/relationships/hyperlink" Target="http://kwalifikacje.gov.pl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kwalifikacje.edu.pl/" TargetMode="External"/><Relationship Id="rId4" Type="http://schemas.openxmlformats.org/officeDocument/2006/relationships/hyperlink" Target="http://www.kwalifikacje.edu.pl/p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4297" y="5315890"/>
            <a:ext cx="9694805" cy="1430899"/>
          </a:xfrm>
        </p:spPr>
        <p:txBody>
          <a:bodyPr>
            <a:normAutofit/>
          </a:bodyPr>
          <a:lstStyle/>
          <a:p>
            <a:r>
              <a:rPr lang="pl-PL" b="1" dirty="0" smtClean="0"/>
              <a:t>Zapotrzebowanie </a:t>
            </a:r>
            <a:r>
              <a:rPr lang="pl-PL" b="1" dirty="0"/>
              <a:t>na pracowników w zawodach szkolnictwa branżowego na krajowym i wojewódzkim rynku pracy – </a:t>
            </a:r>
            <a:r>
              <a:rPr lang="pl-PL" b="1" dirty="0" smtClean="0"/>
              <a:t>                                  w </a:t>
            </a:r>
            <a:r>
              <a:rPr lang="pl-PL" b="1" dirty="0"/>
              <a:t>odniesieniu do Zintegrowanego Systemu Kwalifikacji 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468231" y="1993999"/>
            <a:ext cx="3604736" cy="402314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04205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02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5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07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0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12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15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17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20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Instytut Badań Edukacyjnych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68231" y="2396313"/>
            <a:ext cx="3604736" cy="1159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Agnieszka </a:t>
            </a:r>
            <a:r>
              <a:rPr lang="pl-PL" dirty="0" smtClean="0"/>
              <a:t>Demichowicz</a:t>
            </a:r>
          </a:p>
          <a:p>
            <a:r>
              <a:rPr lang="pl-PL" dirty="0" smtClean="0"/>
              <a:t>Sławomir Kozieł</a:t>
            </a:r>
          </a:p>
          <a:p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648581" y="4470794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3 - 5 października  Nowa Sól/Zielona Góra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lia_80882540_XL.jpg"/>
          <p:cNvPicPr>
            <a:picLocks noChangeAspect="1"/>
          </p:cNvPicPr>
          <p:nvPr/>
        </p:nvPicPr>
        <p:blipFill>
          <a:blip r:embed="rId3" cstate="print"/>
          <a:srcRect l="50000" t="19557" b="5305"/>
          <a:stretch>
            <a:fillRect/>
          </a:stretch>
        </p:blipFill>
        <p:spPr>
          <a:xfrm>
            <a:off x="174170" y="1219200"/>
            <a:ext cx="10374087" cy="54497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6441" y="431076"/>
            <a:ext cx="9279896" cy="491617"/>
          </a:xfrm>
        </p:spPr>
        <p:txBody>
          <a:bodyPr/>
          <a:lstStyle/>
          <a:p>
            <a:r>
              <a:rPr lang="pl-PL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ZSK JAKO ODPOWIEDŹ NA POTRZEBY LOKALNEGO RYNKU</a:t>
            </a:r>
          </a:p>
        </p:txBody>
      </p:sp>
      <p:sp>
        <p:nvSpPr>
          <p:cNvPr id="6" name="Prostokąt 5"/>
          <p:cNvSpPr/>
          <p:nvPr/>
        </p:nvSpPr>
        <p:spPr>
          <a:xfrm>
            <a:off x="2753898" y="4386828"/>
            <a:ext cx="2434308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Człowiek</a:t>
            </a:r>
          </a:p>
        </p:txBody>
      </p:sp>
      <p:sp>
        <p:nvSpPr>
          <p:cNvPr id="9" name="Prostokąt 8"/>
          <p:cNvSpPr/>
          <p:nvPr/>
        </p:nvSpPr>
        <p:spPr>
          <a:xfrm>
            <a:off x="1841031" y="3093601"/>
            <a:ext cx="2814670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Rynek Pracy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59990" y="1724302"/>
            <a:ext cx="2434308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685558" y="2408952"/>
            <a:ext cx="654556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ZMIANY GOSPODARCZE, TECHNOLOGICZNE, GLOBALIZACJA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014852" y="3837864"/>
            <a:ext cx="58054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ZMIENIAJĄCE SIĘ OTOCZENIE, ZAWODY, KWALIFIKACJE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399738" y="5131091"/>
            <a:ext cx="51205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ZMIENIAJĄCE SIĘ KOMPETENCJE I WYMAGANIA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1389040" y="5737891"/>
            <a:ext cx="8254461" cy="82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rgbClr val="0070C0"/>
                </a:solidFill>
              </a:rPr>
              <a:t>Zmiana sposobów, metod, narzędzi uczenia się – </a:t>
            </a:r>
            <a:r>
              <a:rPr lang="pl-PL" sz="2800" b="1" dirty="0">
                <a:solidFill>
                  <a:srgbClr val="0070C0"/>
                </a:solidFill>
              </a:rPr>
              <a:t>UCZENIE SIĘ PRZEZ CAŁE ŻYCIE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2" y="260524"/>
            <a:ext cx="762000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59" y="529304"/>
            <a:ext cx="9210675" cy="1061732"/>
          </a:xfrm>
        </p:spPr>
        <p:txBody>
          <a:bodyPr>
            <a:normAutofit/>
          </a:bodyPr>
          <a:lstStyle/>
          <a:p>
            <a:r>
              <a:rPr lang="pl-PL" dirty="0"/>
              <a:t>NIWELOWANIE NIEDOPASOWANIA KOMPETENCYJNEGO/ KWALIFIKACYJNEGO NA LOKALNYM RYNKU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807" y="2135587"/>
            <a:ext cx="4435655" cy="4794250"/>
          </a:xfrm>
          <a:ln>
            <a:noFill/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200" b="1" dirty="0"/>
              <a:t>lakiernicy samochodowi</a:t>
            </a:r>
            <a:r>
              <a:rPr lang="pl-PL" sz="2200" dirty="0"/>
              <a:t>  - kwalifikacja funkcjonująca już w ZSK -świadectwo czeladnicze</a:t>
            </a:r>
          </a:p>
          <a:p>
            <a:pPr marL="0" lvl="0" indent="0">
              <a:buNone/>
            </a:pPr>
            <a:endParaRPr lang="pl-P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cieśle i stolarze budowlani </a:t>
            </a:r>
            <a:br>
              <a:rPr lang="pl-PL" sz="2200" b="1" dirty="0"/>
            </a:br>
            <a:r>
              <a:rPr lang="pl-PL" sz="2200" dirty="0"/>
              <a:t>– kwalifikacja będąca składową </a:t>
            </a:r>
            <a:br>
              <a:rPr lang="pl-PL" sz="2200" dirty="0"/>
            </a:br>
            <a:r>
              <a:rPr lang="pl-PL" sz="2200" dirty="0"/>
              <a:t>dla tej grupy zawodowej, </a:t>
            </a:r>
            <a:br>
              <a:rPr lang="pl-PL" sz="2200" dirty="0"/>
            </a:br>
            <a:r>
              <a:rPr lang="pl-PL" sz="2200" dirty="0"/>
              <a:t>a mianowicie </a:t>
            </a:r>
            <a:r>
              <a:rPr lang="pl-PL" sz="2200" dirty="0">
                <a:solidFill>
                  <a:schemeClr val="tx1"/>
                </a:solidFill>
              </a:rPr>
              <a:t>„Montowanie stolarki budowlanej” jest kwalifikacją rynkową funkcjonującą już w </a:t>
            </a:r>
            <a:r>
              <a:rPr lang="pl-PL" sz="2200" b="1" dirty="0">
                <a:solidFill>
                  <a:schemeClr val="tx1"/>
                </a:solidFill>
              </a:rPr>
              <a:t>ZSK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pl-PL" sz="22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l-PL" sz="2200" b="1" dirty="0"/>
              <a:t>cukiernicy</a:t>
            </a:r>
            <a:r>
              <a:rPr lang="pl-PL" sz="2000" b="1" dirty="0"/>
              <a:t> - </a:t>
            </a:r>
            <a:r>
              <a:rPr lang="pl-PL" sz="2200" dirty="0"/>
              <a:t>kwalifikacja funkcjonująca już w ZSK -świadectwo czeladnicze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2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796399" y="2135587"/>
            <a:ext cx="4435655" cy="4794250"/>
          </a:xfrm>
          <a:ln>
            <a:noFill/>
          </a:ln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fryzjerzy</a:t>
            </a:r>
            <a:r>
              <a:rPr lang="pl-PL" sz="2200" dirty="0"/>
              <a:t> – kwalifikacja funkcjonująca już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  <a:r>
              <a:rPr lang="pl-PL" sz="2200" dirty="0"/>
              <a:t> na dwóch poziomach potwierdzenia zaawansowania tj. świadectwa czeladniczego i dyplomu mistrzowskiego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kosmetyczki</a:t>
            </a:r>
            <a:r>
              <a:rPr lang="pl-PL" sz="2200" dirty="0"/>
              <a:t> – kwalifikacja funkcjonująca już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  <a:r>
              <a:rPr lang="pl-PL" sz="2200" dirty="0"/>
              <a:t> na dwóch poziomach potwierdzenia zaawansowania tj. świadectwa czeladniczego i dyplomu mistrzowskiego</a:t>
            </a:r>
          </a:p>
        </p:txBody>
      </p:sp>
    </p:spTree>
    <p:extLst>
      <p:ext uri="{BB962C8B-B14F-4D97-AF65-F5344CB8AC3E}">
        <p14:creationId xmlns:p14="http://schemas.microsoft.com/office/powerpoint/2010/main" val="28578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59" y="457200"/>
            <a:ext cx="9210675" cy="1032235"/>
          </a:xfrm>
        </p:spPr>
        <p:txBody>
          <a:bodyPr>
            <a:noAutofit/>
          </a:bodyPr>
          <a:lstStyle/>
          <a:p>
            <a:r>
              <a:rPr lang="pl-PL" dirty="0"/>
              <a:t>NIWELOWANIE NIEDOPASOWANIA KOMPETENCYJNEGO/ KWALIFIKACYJNEGO NA LOKALNYM RYNKU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2126389"/>
            <a:ext cx="4435655" cy="490504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magazynierzy 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Wykonywanie czynności magazynowych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kelnerzy i barmani  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Przygotowanie napojów na bazie alkoholu i bezalkoholowych oraz przekąsek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/>
              <a:t> </a:t>
            </a:r>
            <a:r>
              <a:rPr lang="pl-PL" sz="2000" b="1" dirty="0"/>
              <a:t>szefowie kuchni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Zarządzanie pracą restauracji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707996" y="2126389"/>
            <a:ext cx="4435655" cy="4905048"/>
          </a:xfrm>
          <a:ln>
            <a:noFill/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operatorzy obrabiarek skrawających </a:t>
            </a:r>
          </a:p>
          <a:p>
            <a:pPr lvl="1"/>
            <a:r>
              <a:rPr lang="pl-PL" sz="1800" dirty="0"/>
              <a:t>Programowanie obrabiarek skrawających numerycznie (CNC)</a:t>
            </a:r>
          </a:p>
          <a:p>
            <a:pPr lvl="1"/>
            <a:r>
              <a:rPr lang="pl-PL" sz="1800" dirty="0"/>
              <a:t>Użytkowanie obrabiarek skrawających numerycznie (CNC)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opiekunowie osoby starszej </a:t>
            </a:r>
            <a:br>
              <a:rPr lang="pl-PL" sz="2000" b="1" dirty="0"/>
            </a:br>
            <a:r>
              <a:rPr lang="pl-PL" sz="2000" b="1" dirty="0"/>
              <a:t> lub niepełnosprawnej </a:t>
            </a:r>
          </a:p>
          <a:p>
            <a:pPr lvl="1"/>
            <a:r>
              <a:rPr lang="pl-PL" sz="1800" dirty="0"/>
              <a:t>Asystowanie osobie </a:t>
            </a:r>
            <a:br>
              <a:rPr lang="pl-PL" sz="1800" dirty="0"/>
            </a:br>
            <a:r>
              <a:rPr lang="pl-PL" sz="1800" dirty="0"/>
              <a:t>z niepełnosprawnością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sprzedawcy i kasjerzy</a:t>
            </a:r>
          </a:p>
          <a:p>
            <a:pPr lvl="1"/>
            <a:r>
              <a:rPr lang="pl-PL" sz="1800" dirty="0"/>
              <a:t>Obsługiwanie kasy fiskalnej </a:t>
            </a:r>
            <a:br>
              <a:rPr lang="pl-PL" sz="1800" dirty="0"/>
            </a:br>
            <a:r>
              <a:rPr lang="pl-PL" sz="1800" dirty="0"/>
              <a:t>z elementami fakturowania</a:t>
            </a:r>
          </a:p>
        </p:txBody>
      </p:sp>
    </p:spTree>
    <p:extLst>
      <p:ext uri="{BB962C8B-B14F-4D97-AF65-F5344CB8AC3E}">
        <p14:creationId xmlns:p14="http://schemas.microsoft.com/office/powerpoint/2010/main" val="282439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9"/>
          <p:cNvSpPr txBox="1"/>
          <p:nvPr/>
        </p:nvSpPr>
        <p:spPr>
          <a:xfrm>
            <a:off x="2437850" y="1965350"/>
            <a:ext cx="6470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99"/>
          <p:cNvSpPr txBox="1"/>
          <p:nvPr/>
        </p:nvSpPr>
        <p:spPr>
          <a:xfrm>
            <a:off x="1174750" y="577850"/>
            <a:ext cx="9042300" cy="10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l-PL" sz="3000" b="1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NOWA </a:t>
            </a:r>
            <a:r>
              <a:rPr lang="pl-PL" sz="3000" b="1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RZECZYWISTOŚĆ</a:t>
            </a:r>
          </a:p>
        </p:txBody>
      </p:sp>
      <p:pic>
        <p:nvPicPr>
          <p:cNvPr id="965" name="Google Shape;96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495889"/>
            <a:ext cx="762000" cy="7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1;p103"/>
          <p:cNvSpPr txBox="1"/>
          <p:nvPr/>
        </p:nvSpPr>
        <p:spPr>
          <a:xfrm>
            <a:off x="1174751" y="1653988"/>
            <a:ext cx="9042300" cy="442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8BD2"/>
              </a:buClr>
              <a:buSzPts val="2400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0"/>
              </a:spcBef>
            </a:pPr>
            <a:r>
              <a:rPr lang="pl-PL" sz="2400" b="1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PARADYGMATÓW</a:t>
            </a:r>
          </a:p>
          <a:p>
            <a:pPr marL="342900" indent="-342900">
              <a:spcBef>
                <a:spcPts val="2400"/>
              </a:spcBef>
              <a:buClr>
                <a:srgbClr val="008BD2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UCZYMY SIĘ PRZEZ CAŁE ŻYCIE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NIE TYLKO W MŁODOŚCI</a:t>
            </a:r>
            <a:b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i="1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lang="pl-PL" sz="2400" i="1" dirty="0" err="1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l-PL" sz="2400" i="1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 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polityka na rzecz uczenia się przez całe życie</a:t>
            </a:r>
          </a:p>
          <a:p>
            <a:pPr marL="342900" lvl="3" indent="-342900">
              <a:spcBef>
                <a:spcPts val="2400"/>
              </a:spcBef>
              <a:buClr>
                <a:srgbClr val="008BD2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WIĘKSZE OTWARCIE 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POTRZEBY UCZĄCYCH SIĘ DOROSŁYCH</a:t>
            </a:r>
          </a:p>
          <a:p>
            <a:pPr marL="342900" indent="-342900">
              <a:spcBef>
                <a:spcPts val="2400"/>
              </a:spcBef>
              <a:buClr>
                <a:srgbClr val="008BD2"/>
              </a:buClr>
              <a:buSzPct val="115000"/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NAJWAŻNIEJSZE SĄ EFEKTY UCZENIA SIĘ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NIE PROGRAM I SPOSÓB UCZENIA SIĘ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46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9"/>
          <p:cNvSpPr txBox="1"/>
          <p:nvPr/>
        </p:nvSpPr>
        <p:spPr>
          <a:xfrm>
            <a:off x="2437850" y="1965350"/>
            <a:ext cx="6470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99"/>
          <p:cNvSpPr txBox="1"/>
          <p:nvPr/>
        </p:nvSpPr>
        <p:spPr>
          <a:xfrm>
            <a:off x="1174750" y="577850"/>
            <a:ext cx="9042300" cy="10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l-PL" sz="3000" b="1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NOWE MOŻLIWOŚCI</a:t>
            </a:r>
            <a:r>
              <a:rPr lang="pl-PL" sz="3000" b="1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 W ŚWIETLE ZMIAN</a:t>
            </a:r>
            <a:endParaRPr sz="3000" b="1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5" name="Google Shape;96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495889"/>
            <a:ext cx="762000" cy="7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1;p103"/>
          <p:cNvSpPr txBox="1"/>
          <p:nvPr/>
        </p:nvSpPr>
        <p:spPr>
          <a:xfrm>
            <a:off x="996949" y="1653988"/>
            <a:ext cx="9343839" cy="412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8BD2"/>
              </a:buClr>
              <a:buSzPts val="2400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8BD2"/>
              </a:buClr>
              <a:buSzPts val="2400"/>
            </a:pP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KWALIFIKACJE RYNKOWE </a:t>
            </a:r>
            <a:r>
              <a:rPr lang="pl-PL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także</a:t>
            </a: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uzupełnienie warsztatu zawodowego ucznia: </a:t>
            </a:r>
          </a:p>
          <a:p>
            <a:pPr lvl="0">
              <a:buClr>
                <a:srgbClr val="008BD2"/>
              </a:buClr>
              <a:buSzPts val="2400"/>
            </a:pP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8BD2"/>
              </a:buClr>
              <a:buSzPts val="2400"/>
            </a:pP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przygotowanie uczniów do uzyskania kwalifikacji rynkowej 	określonej w Zintegrowanym Systemie Kwalifikacji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8BD2"/>
              </a:buClr>
              <a:buSzPts val="2400"/>
            </a:pP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(art. 47 ust. 1 pkt 3 lit. e ustawy – Prawo oświatowe)</a:t>
            </a:r>
          </a:p>
          <a:p>
            <a:pPr lvl="2">
              <a:buClr>
                <a:srgbClr val="008BD2"/>
              </a:buClr>
              <a:buSzPts val="2400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8BD2"/>
              </a:buClr>
              <a:buSzPts val="2400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zakłada się m</a:t>
            </a:r>
            <a:r>
              <a:rPr lang="pt-PT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ożliwość nieodpłatnej walidacji i certyfikacji 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kwalifikacji rynk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PT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wej dla uczniów i absolwentów szk</a:t>
            </a: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pt-PT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</a:t>
            </a: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8BD2"/>
              </a:buClr>
              <a:buSzPts val="2400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</a:t>
            </a:r>
            <a:r>
              <a:rPr lang="pl-PL" sz="2400" dirty="0" err="1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122a</a:t>
            </a:r>
            <a:r>
              <a:rPr lang="pl-PL" sz="2400" dirty="0">
                <a:solidFill>
                  <a:srgbClr val="008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ustawy - Prawo oświatowe)</a:t>
            </a:r>
          </a:p>
          <a:p>
            <a:pPr lvl="2">
              <a:buClr>
                <a:srgbClr val="008BD2"/>
              </a:buClr>
              <a:buSzPts val="2400"/>
            </a:pPr>
            <a:endParaRPr lang="pl-PL" dirty="0"/>
          </a:p>
          <a:p>
            <a:pPr algn="r">
              <a:spcBef>
                <a:spcPts val="2000"/>
              </a:spcBef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73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10" y="3104318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5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450" y="4418586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5;p41"/>
          <p:cNvSpPr/>
          <p:nvPr/>
        </p:nvSpPr>
        <p:spPr>
          <a:xfrm rot="5400000">
            <a:off x="3863484" y="5571423"/>
            <a:ext cx="474053" cy="881903"/>
          </a:xfrm>
          <a:prstGeom prst="rightArrow">
            <a:avLst>
              <a:gd name="adj1" fmla="val 50000"/>
              <a:gd name="adj2" fmla="val 49854"/>
            </a:avLst>
          </a:prstGeom>
          <a:solidFill>
            <a:srgbClr val="80808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988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3232" y="6012376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64;p99"/>
          <p:cNvSpPr txBox="1"/>
          <p:nvPr/>
        </p:nvSpPr>
        <p:spPr>
          <a:xfrm>
            <a:off x="2971800" y="6249401"/>
            <a:ext cx="6104964" cy="75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ts val="2000"/>
              </a:spcBef>
            </a:pP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Dodatkowy atut absolwenta na rynku pracy</a:t>
            </a:r>
          </a:p>
        </p:txBody>
      </p:sp>
    </p:spTree>
    <p:extLst>
      <p:ext uri="{BB962C8B-B14F-4D97-AF65-F5344CB8AC3E}">
        <p14:creationId xmlns:p14="http://schemas.microsoft.com/office/powerpoint/2010/main" val="40024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9"/>
          <p:cNvSpPr txBox="1"/>
          <p:nvPr/>
        </p:nvSpPr>
        <p:spPr>
          <a:xfrm>
            <a:off x="2437850" y="1965350"/>
            <a:ext cx="6470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99"/>
          <p:cNvSpPr txBox="1"/>
          <p:nvPr/>
        </p:nvSpPr>
        <p:spPr>
          <a:xfrm>
            <a:off x="1174750" y="577850"/>
            <a:ext cx="9042300" cy="10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l-PL" sz="3000" b="1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NOWE MOŻLIWOŚCI</a:t>
            </a:r>
            <a:r>
              <a:rPr lang="pl-PL" sz="3000" b="1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 W ŚWIETLE ZMIAN</a:t>
            </a:r>
            <a:endParaRPr sz="3000" b="1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5" name="Google Shape;96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495889"/>
            <a:ext cx="762000" cy="7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1;p103"/>
          <p:cNvSpPr txBox="1"/>
          <p:nvPr/>
        </p:nvSpPr>
        <p:spPr>
          <a:xfrm>
            <a:off x="699248" y="1855694"/>
            <a:ext cx="9722223" cy="445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008BD2"/>
              </a:buClr>
              <a:buSzPts val="2400"/>
              <a:buFont typeface="Noto Sans Symbols"/>
              <a:buChar char="✓"/>
            </a:pPr>
            <a:endParaRPr lang="pl-PL" dirty="0"/>
          </a:p>
          <a:p>
            <a:pPr lvl="3"/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Zacieśnianie współpracy z pracodawcami w obszarze opisu, włączania </a:t>
            </a:r>
            <a:b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 walidowania kwalifikacji rynkowej: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8B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kursy przygotowujące do walidacji kwalifikacji rynkowych </a:t>
            </a:r>
          </a:p>
          <a:p>
            <a:pPr lvl="4"/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prowadzenie walidacji kwalifikacji rynkowej na mocy umowy </a:t>
            </a:r>
            <a:b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z instytucją certyfikującą 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pl-PL" sz="2400" dirty="0">
                <a:solidFill>
                  <a:srgbClr val="70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udostępnianie infrastruktury na prowadzenie walidacji przez IC</a:t>
            </a:r>
          </a:p>
          <a:p>
            <a:pPr lvl="3"/>
            <a:endParaRPr lang="pl-PL" sz="2400" dirty="0">
              <a:solidFill>
                <a:srgbClr val="70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8BD2"/>
              </a:buClr>
              <a:buSzPts val="2400"/>
            </a:pPr>
            <a:endParaRPr lang="pl-PL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400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86;p101" descr="infografika_1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650" y="2254841"/>
            <a:ext cx="990600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a 10"/>
          <p:cNvGrpSpPr/>
          <p:nvPr/>
        </p:nvGrpSpPr>
        <p:grpSpPr>
          <a:xfrm>
            <a:off x="1620563" y="3539461"/>
            <a:ext cx="766856" cy="635075"/>
            <a:chOff x="4721226" y="3570288"/>
            <a:chExt cx="690562" cy="617538"/>
          </a:xfrm>
        </p:grpSpPr>
        <p:sp>
          <p:nvSpPr>
            <p:cNvPr id="12" name="Freeform 125"/>
            <p:cNvSpPr>
              <a:spLocks noEditPoints="1"/>
            </p:cNvSpPr>
            <p:nvPr/>
          </p:nvSpPr>
          <p:spPr bwMode="auto">
            <a:xfrm>
              <a:off x="4945063" y="3570288"/>
              <a:ext cx="466725" cy="617538"/>
            </a:xfrm>
            <a:custGeom>
              <a:avLst/>
              <a:gdLst>
                <a:gd name="T0" fmla="*/ 50 w 1175"/>
                <a:gd name="T1" fmla="*/ 867 h 1553"/>
                <a:gd name="T2" fmla="*/ 22 w 1175"/>
                <a:gd name="T3" fmla="*/ 876 h 1553"/>
                <a:gd name="T4" fmla="*/ 4 w 1175"/>
                <a:gd name="T5" fmla="*/ 898 h 1553"/>
                <a:gd name="T6" fmla="*/ 0 w 1175"/>
                <a:gd name="T7" fmla="*/ 918 h 1553"/>
                <a:gd name="T8" fmla="*/ 8 w 1175"/>
                <a:gd name="T9" fmla="*/ 947 h 1553"/>
                <a:gd name="T10" fmla="*/ 31 w 1175"/>
                <a:gd name="T11" fmla="*/ 966 h 1553"/>
                <a:gd name="T12" fmla="*/ 558 w 1175"/>
                <a:gd name="T13" fmla="*/ 970 h 1553"/>
                <a:gd name="T14" fmla="*/ 231 w 1175"/>
                <a:gd name="T15" fmla="*/ 1507 h 1553"/>
                <a:gd name="T16" fmla="*/ 226 w 1175"/>
                <a:gd name="T17" fmla="*/ 1524 h 1553"/>
                <a:gd name="T18" fmla="*/ 230 w 1175"/>
                <a:gd name="T19" fmla="*/ 1540 h 1553"/>
                <a:gd name="T20" fmla="*/ 237 w 1175"/>
                <a:gd name="T21" fmla="*/ 1548 h 1553"/>
                <a:gd name="T22" fmla="*/ 253 w 1175"/>
                <a:gd name="T23" fmla="*/ 1553 h 1553"/>
                <a:gd name="T24" fmla="*/ 269 w 1175"/>
                <a:gd name="T25" fmla="*/ 1549 h 1553"/>
                <a:gd name="T26" fmla="*/ 458 w 1175"/>
                <a:gd name="T27" fmla="*/ 1300 h 1553"/>
                <a:gd name="T28" fmla="*/ 558 w 1175"/>
                <a:gd name="T29" fmla="*/ 1498 h 1553"/>
                <a:gd name="T30" fmla="*/ 564 w 1175"/>
                <a:gd name="T31" fmla="*/ 1514 h 1553"/>
                <a:gd name="T32" fmla="*/ 576 w 1175"/>
                <a:gd name="T33" fmla="*/ 1524 h 1553"/>
                <a:gd name="T34" fmla="*/ 587 w 1175"/>
                <a:gd name="T35" fmla="*/ 1527 h 1553"/>
                <a:gd name="T36" fmla="*/ 603 w 1175"/>
                <a:gd name="T37" fmla="*/ 1522 h 1553"/>
                <a:gd name="T38" fmla="*/ 614 w 1175"/>
                <a:gd name="T39" fmla="*/ 1509 h 1553"/>
                <a:gd name="T40" fmla="*/ 617 w 1175"/>
                <a:gd name="T41" fmla="*/ 1363 h 1553"/>
                <a:gd name="T42" fmla="*/ 897 w 1175"/>
                <a:gd name="T43" fmla="*/ 1543 h 1553"/>
                <a:gd name="T44" fmla="*/ 914 w 1175"/>
                <a:gd name="T45" fmla="*/ 1553 h 1553"/>
                <a:gd name="T46" fmla="*/ 930 w 1175"/>
                <a:gd name="T47" fmla="*/ 1552 h 1553"/>
                <a:gd name="T48" fmla="*/ 941 w 1175"/>
                <a:gd name="T49" fmla="*/ 1544 h 1553"/>
                <a:gd name="T50" fmla="*/ 948 w 1175"/>
                <a:gd name="T51" fmla="*/ 1530 h 1553"/>
                <a:gd name="T52" fmla="*/ 947 w 1175"/>
                <a:gd name="T53" fmla="*/ 1512 h 1553"/>
                <a:gd name="T54" fmla="*/ 617 w 1175"/>
                <a:gd name="T55" fmla="*/ 970 h 1553"/>
                <a:gd name="T56" fmla="*/ 1134 w 1175"/>
                <a:gd name="T57" fmla="*/ 968 h 1553"/>
                <a:gd name="T58" fmla="*/ 1161 w 1175"/>
                <a:gd name="T59" fmla="*/ 955 h 1553"/>
                <a:gd name="T60" fmla="*/ 1174 w 1175"/>
                <a:gd name="T61" fmla="*/ 929 h 1553"/>
                <a:gd name="T62" fmla="*/ 1174 w 1175"/>
                <a:gd name="T63" fmla="*/ 908 h 1553"/>
                <a:gd name="T64" fmla="*/ 1161 w 1175"/>
                <a:gd name="T65" fmla="*/ 882 h 1553"/>
                <a:gd name="T66" fmla="*/ 1134 w 1175"/>
                <a:gd name="T67" fmla="*/ 868 h 1553"/>
                <a:gd name="T68" fmla="*/ 1125 w 1175"/>
                <a:gd name="T69" fmla="*/ 98 h 1553"/>
                <a:gd name="T70" fmla="*/ 1144 w 1175"/>
                <a:gd name="T71" fmla="*/ 79 h 1553"/>
                <a:gd name="T72" fmla="*/ 1144 w 1175"/>
                <a:gd name="T73" fmla="*/ 64 h 1553"/>
                <a:gd name="T74" fmla="*/ 1136 w 1175"/>
                <a:gd name="T75" fmla="*/ 49 h 1553"/>
                <a:gd name="T76" fmla="*/ 1121 w 1175"/>
                <a:gd name="T77" fmla="*/ 41 h 1553"/>
                <a:gd name="T78" fmla="*/ 617 w 1175"/>
                <a:gd name="T79" fmla="*/ 29 h 1553"/>
                <a:gd name="T80" fmla="*/ 614 w 1175"/>
                <a:gd name="T81" fmla="*/ 17 h 1553"/>
                <a:gd name="T82" fmla="*/ 603 w 1175"/>
                <a:gd name="T83" fmla="*/ 6 h 1553"/>
                <a:gd name="T84" fmla="*/ 587 w 1175"/>
                <a:gd name="T85" fmla="*/ 0 h 1553"/>
                <a:gd name="T86" fmla="*/ 576 w 1175"/>
                <a:gd name="T87" fmla="*/ 3 h 1553"/>
                <a:gd name="T88" fmla="*/ 564 w 1175"/>
                <a:gd name="T89" fmla="*/ 12 h 1553"/>
                <a:gd name="T90" fmla="*/ 558 w 1175"/>
                <a:gd name="T91" fmla="*/ 29 h 1553"/>
                <a:gd name="T92" fmla="*/ 59 w 1175"/>
                <a:gd name="T93" fmla="*/ 41 h 1553"/>
                <a:gd name="T94" fmla="*/ 43 w 1175"/>
                <a:gd name="T95" fmla="*/ 46 h 1553"/>
                <a:gd name="T96" fmla="*/ 33 w 1175"/>
                <a:gd name="T97" fmla="*/ 58 h 1553"/>
                <a:gd name="T98" fmla="*/ 30 w 1175"/>
                <a:gd name="T99" fmla="*/ 70 h 1553"/>
                <a:gd name="T100" fmla="*/ 42 w 1175"/>
                <a:gd name="T101" fmla="*/ 94 h 1553"/>
                <a:gd name="T102" fmla="*/ 79 w 1175"/>
                <a:gd name="T103" fmla="*/ 370 h 1553"/>
                <a:gd name="T104" fmla="*/ 1096 w 1175"/>
                <a:gd name="T105" fmla="*/ 867 h 1553"/>
                <a:gd name="T106" fmla="*/ 50 w 1175"/>
                <a:gd name="T107" fmla="*/ 659 h 1553"/>
                <a:gd name="T108" fmla="*/ 558 w 1175"/>
                <a:gd name="T109" fmla="*/ 1164 h 1553"/>
                <a:gd name="T110" fmla="*/ 617 w 1175"/>
                <a:gd name="T111" fmla="*/ 134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5" h="1553">
                  <a:moveTo>
                    <a:pt x="50" y="659"/>
                  </a:moveTo>
                  <a:lnTo>
                    <a:pt x="50" y="867"/>
                  </a:lnTo>
                  <a:lnTo>
                    <a:pt x="50" y="867"/>
                  </a:lnTo>
                  <a:lnTo>
                    <a:pt x="39" y="868"/>
                  </a:lnTo>
                  <a:lnTo>
                    <a:pt x="30" y="871"/>
                  </a:lnTo>
                  <a:lnTo>
                    <a:pt x="22" y="876"/>
                  </a:lnTo>
                  <a:lnTo>
                    <a:pt x="14" y="882"/>
                  </a:lnTo>
                  <a:lnTo>
                    <a:pt x="8" y="889"/>
                  </a:lnTo>
                  <a:lnTo>
                    <a:pt x="4" y="898"/>
                  </a:lnTo>
                  <a:lnTo>
                    <a:pt x="1" y="908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1" y="929"/>
                  </a:lnTo>
                  <a:lnTo>
                    <a:pt x="4" y="938"/>
                  </a:lnTo>
                  <a:lnTo>
                    <a:pt x="8" y="947"/>
                  </a:lnTo>
                  <a:lnTo>
                    <a:pt x="14" y="955"/>
                  </a:lnTo>
                  <a:lnTo>
                    <a:pt x="22" y="960"/>
                  </a:lnTo>
                  <a:lnTo>
                    <a:pt x="31" y="966"/>
                  </a:lnTo>
                  <a:lnTo>
                    <a:pt x="41" y="968"/>
                  </a:lnTo>
                  <a:lnTo>
                    <a:pt x="51" y="970"/>
                  </a:lnTo>
                  <a:lnTo>
                    <a:pt x="558" y="970"/>
                  </a:lnTo>
                  <a:lnTo>
                    <a:pt x="558" y="1067"/>
                  </a:lnTo>
                  <a:lnTo>
                    <a:pt x="231" y="1507"/>
                  </a:lnTo>
                  <a:lnTo>
                    <a:pt x="231" y="1507"/>
                  </a:lnTo>
                  <a:lnTo>
                    <a:pt x="228" y="1512"/>
                  </a:lnTo>
                  <a:lnTo>
                    <a:pt x="227" y="1518"/>
                  </a:lnTo>
                  <a:lnTo>
                    <a:pt x="226" y="1524"/>
                  </a:lnTo>
                  <a:lnTo>
                    <a:pt x="226" y="1530"/>
                  </a:lnTo>
                  <a:lnTo>
                    <a:pt x="227" y="1535"/>
                  </a:lnTo>
                  <a:lnTo>
                    <a:pt x="230" y="1540"/>
                  </a:lnTo>
                  <a:lnTo>
                    <a:pt x="234" y="1544"/>
                  </a:lnTo>
                  <a:lnTo>
                    <a:pt x="237" y="1548"/>
                  </a:lnTo>
                  <a:lnTo>
                    <a:pt x="237" y="1548"/>
                  </a:lnTo>
                  <a:lnTo>
                    <a:pt x="243" y="1551"/>
                  </a:lnTo>
                  <a:lnTo>
                    <a:pt x="248" y="1553"/>
                  </a:lnTo>
                  <a:lnTo>
                    <a:pt x="253" y="1553"/>
                  </a:lnTo>
                  <a:lnTo>
                    <a:pt x="259" y="1553"/>
                  </a:lnTo>
                  <a:lnTo>
                    <a:pt x="264" y="1552"/>
                  </a:lnTo>
                  <a:lnTo>
                    <a:pt x="269" y="1549"/>
                  </a:lnTo>
                  <a:lnTo>
                    <a:pt x="274" y="1547"/>
                  </a:lnTo>
                  <a:lnTo>
                    <a:pt x="278" y="1543"/>
                  </a:lnTo>
                  <a:lnTo>
                    <a:pt x="458" y="1300"/>
                  </a:lnTo>
                  <a:lnTo>
                    <a:pt x="558" y="1363"/>
                  </a:lnTo>
                  <a:lnTo>
                    <a:pt x="558" y="1498"/>
                  </a:lnTo>
                  <a:lnTo>
                    <a:pt x="558" y="1498"/>
                  </a:lnTo>
                  <a:lnTo>
                    <a:pt x="558" y="1503"/>
                  </a:lnTo>
                  <a:lnTo>
                    <a:pt x="561" y="1509"/>
                  </a:lnTo>
                  <a:lnTo>
                    <a:pt x="564" y="1514"/>
                  </a:lnTo>
                  <a:lnTo>
                    <a:pt x="566" y="1518"/>
                  </a:lnTo>
                  <a:lnTo>
                    <a:pt x="572" y="1522"/>
                  </a:lnTo>
                  <a:lnTo>
                    <a:pt x="576" y="1524"/>
                  </a:lnTo>
                  <a:lnTo>
                    <a:pt x="582" y="1526"/>
                  </a:lnTo>
                  <a:lnTo>
                    <a:pt x="587" y="1527"/>
                  </a:lnTo>
                  <a:lnTo>
                    <a:pt x="587" y="1527"/>
                  </a:lnTo>
                  <a:lnTo>
                    <a:pt x="593" y="1526"/>
                  </a:lnTo>
                  <a:lnTo>
                    <a:pt x="598" y="1524"/>
                  </a:lnTo>
                  <a:lnTo>
                    <a:pt x="603" y="1522"/>
                  </a:lnTo>
                  <a:lnTo>
                    <a:pt x="607" y="1518"/>
                  </a:lnTo>
                  <a:lnTo>
                    <a:pt x="611" y="1514"/>
                  </a:lnTo>
                  <a:lnTo>
                    <a:pt x="614" y="1509"/>
                  </a:lnTo>
                  <a:lnTo>
                    <a:pt x="615" y="1503"/>
                  </a:lnTo>
                  <a:lnTo>
                    <a:pt x="617" y="1498"/>
                  </a:lnTo>
                  <a:lnTo>
                    <a:pt x="617" y="1363"/>
                  </a:lnTo>
                  <a:lnTo>
                    <a:pt x="717" y="1299"/>
                  </a:lnTo>
                  <a:lnTo>
                    <a:pt x="897" y="1543"/>
                  </a:lnTo>
                  <a:lnTo>
                    <a:pt x="897" y="1543"/>
                  </a:lnTo>
                  <a:lnTo>
                    <a:pt x="902" y="1547"/>
                  </a:lnTo>
                  <a:lnTo>
                    <a:pt x="907" y="1551"/>
                  </a:lnTo>
                  <a:lnTo>
                    <a:pt x="914" y="1553"/>
                  </a:lnTo>
                  <a:lnTo>
                    <a:pt x="920" y="1553"/>
                  </a:lnTo>
                  <a:lnTo>
                    <a:pt x="920" y="1553"/>
                  </a:lnTo>
                  <a:lnTo>
                    <a:pt x="930" y="1552"/>
                  </a:lnTo>
                  <a:lnTo>
                    <a:pt x="938" y="1548"/>
                  </a:lnTo>
                  <a:lnTo>
                    <a:pt x="938" y="1548"/>
                  </a:lnTo>
                  <a:lnTo>
                    <a:pt x="941" y="1544"/>
                  </a:lnTo>
                  <a:lnTo>
                    <a:pt x="945" y="1540"/>
                  </a:lnTo>
                  <a:lnTo>
                    <a:pt x="947" y="1535"/>
                  </a:lnTo>
                  <a:lnTo>
                    <a:pt x="948" y="1530"/>
                  </a:lnTo>
                  <a:lnTo>
                    <a:pt x="949" y="1524"/>
                  </a:lnTo>
                  <a:lnTo>
                    <a:pt x="948" y="1518"/>
                  </a:lnTo>
                  <a:lnTo>
                    <a:pt x="947" y="1512"/>
                  </a:lnTo>
                  <a:lnTo>
                    <a:pt x="943" y="1507"/>
                  </a:lnTo>
                  <a:lnTo>
                    <a:pt x="617" y="1067"/>
                  </a:lnTo>
                  <a:lnTo>
                    <a:pt x="617" y="970"/>
                  </a:lnTo>
                  <a:lnTo>
                    <a:pt x="1124" y="970"/>
                  </a:lnTo>
                  <a:lnTo>
                    <a:pt x="1124" y="970"/>
                  </a:lnTo>
                  <a:lnTo>
                    <a:pt x="1134" y="968"/>
                  </a:lnTo>
                  <a:lnTo>
                    <a:pt x="1144" y="966"/>
                  </a:lnTo>
                  <a:lnTo>
                    <a:pt x="1153" y="960"/>
                  </a:lnTo>
                  <a:lnTo>
                    <a:pt x="1161" y="955"/>
                  </a:lnTo>
                  <a:lnTo>
                    <a:pt x="1166" y="947"/>
                  </a:lnTo>
                  <a:lnTo>
                    <a:pt x="1171" y="938"/>
                  </a:lnTo>
                  <a:lnTo>
                    <a:pt x="1174" y="929"/>
                  </a:lnTo>
                  <a:lnTo>
                    <a:pt x="1175" y="918"/>
                  </a:lnTo>
                  <a:lnTo>
                    <a:pt x="1175" y="918"/>
                  </a:lnTo>
                  <a:lnTo>
                    <a:pt x="1174" y="908"/>
                  </a:lnTo>
                  <a:lnTo>
                    <a:pt x="1171" y="898"/>
                  </a:lnTo>
                  <a:lnTo>
                    <a:pt x="1167" y="889"/>
                  </a:lnTo>
                  <a:lnTo>
                    <a:pt x="1161" y="882"/>
                  </a:lnTo>
                  <a:lnTo>
                    <a:pt x="1153" y="876"/>
                  </a:lnTo>
                  <a:lnTo>
                    <a:pt x="1145" y="871"/>
                  </a:lnTo>
                  <a:lnTo>
                    <a:pt x="1134" y="868"/>
                  </a:lnTo>
                  <a:lnTo>
                    <a:pt x="1125" y="867"/>
                  </a:lnTo>
                  <a:lnTo>
                    <a:pt x="1125" y="98"/>
                  </a:lnTo>
                  <a:lnTo>
                    <a:pt x="1125" y="98"/>
                  </a:lnTo>
                  <a:lnTo>
                    <a:pt x="1133" y="94"/>
                  </a:lnTo>
                  <a:lnTo>
                    <a:pt x="1140" y="87"/>
                  </a:lnTo>
                  <a:lnTo>
                    <a:pt x="1144" y="79"/>
                  </a:lnTo>
                  <a:lnTo>
                    <a:pt x="1145" y="70"/>
                  </a:lnTo>
                  <a:lnTo>
                    <a:pt x="1145" y="70"/>
                  </a:lnTo>
                  <a:lnTo>
                    <a:pt x="1144" y="64"/>
                  </a:lnTo>
                  <a:lnTo>
                    <a:pt x="1142" y="58"/>
                  </a:lnTo>
                  <a:lnTo>
                    <a:pt x="1140" y="54"/>
                  </a:lnTo>
                  <a:lnTo>
                    <a:pt x="1136" y="49"/>
                  </a:lnTo>
                  <a:lnTo>
                    <a:pt x="1132" y="46"/>
                  </a:lnTo>
                  <a:lnTo>
                    <a:pt x="1126" y="44"/>
                  </a:lnTo>
                  <a:lnTo>
                    <a:pt x="1121" y="41"/>
                  </a:lnTo>
                  <a:lnTo>
                    <a:pt x="1116" y="41"/>
                  </a:lnTo>
                  <a:lnTo>
                    <a:pt x="617" y="41"/>
                  </a:lnTo>
                  <a:lnTo>
                    <a:pt x="617" y="29"/>
                  </a:lnTo>
                  <a:lnTo>
                    <a:pt x="617" y="29"/>
                  </a:lnTo>
                  <a:lnTo>
                    <a:pt x="615" y="23"/>
                  </a:lnTo>
                  <a:lnTo>
                    <a:pt x="614" y="17"/>
                  </a:lnTo>
                  <a:lnTo>
                    <a:pt x="611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598" y="3"/>
                  </a:lnTo>
                  <a:lnTo>
                    <a:pt x="593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2" y="0"/>
                  </a:lnTo>
                  <a:lnTo>
                    <a:pt x="576" y="3"/>
                  </a:lnTo>
                  <a:lnTo>
                    <a:pt x="572" y="6"/>
                  </a:lnTo>
                  <a:lnTo>
                    <a:pt x="566" y="8"/>
                  </a:lnTo>
                  <a:lnTo>
                    <a:pt x="564" y="12"/>
                  </a:lnTo>
                  <a:lnTo>
                    <a:pt x="561" y="17"/>
                  </a:lnTo>
                  <a:lnTo>
                    <a:pt x="558" y="23"/>
                  </a:lnTo>
                  <a:lnTo>
                    <a:pt x="558" y="29"/>
                  </a:lnTo>
                  <a:lnTo>
                    <a:pt x="558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4" y="41"/>
                  </a:lnTo>
                  <a:lnTo>
                    <a:pt x="47" y="44"/>
                  </a:lnTo>
                  <a:lnTo>
                    <a:pt x="43" y="46"/>
                  </a:lnTo>
                  <a:lnTo>
                    <a:pt x="38" y="49"/>
                  </a:lnTo>
                  <a:lnTo>
                    <a:pt x="35" y="54"/>
                  </a:lnTo>
                  <a:lnTo>
                    <a:pt x="33" y="58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9"/>
                  </a:lnTo>
                  <a:lnTo>
                    <a:pt x="35" y="87"/>
                  </a:lnTo>
                  <a:lnTo>
                    <a:pt x="42" y="94"/>
                  </a:lnTo>
                  <a:lnTo>
                    <a:pt x="50" y="98"/>
                  </a:lnTo>
                  <a:lnTo>
                    <a:pt x="50" y="390"/>
                  </a:lnTo>
                  <a:lnTo>
                    <a:pt x="79" y="370"/>
                  </a:lnTo>
                  <a:lnTo>
                    <a:pt x="79" y="99"/>
                  </a:lnTo>
                  <a:lnTo>
                    <a:pt x="1096" y="99"/>
                  </a:lnTo>
                  <a:lnTo>
                    <a:pt x="1096" y="867"/>
                  </a:lnTo>
                  <a:lnTo>
                    <a:pt x="79" y="867"/>
                  </a:lnTo>
                  <a:lnTo>
                    <a:pt x="79" y="638"/>
                  </a:lnTo>
                  <a:lnTo>
                    <a:pt x="50" y="659"/>
                  </a:lnTo>
                  <a:close/>
                  <a:moveTo>
                    <a:pt x="558" y="1341"/>
                  </a:moveTo>
                  <a:lnTo>
                    <a:pt x="470" y="1284"/>
                  </a:lnTo>
                  <a:lnTo>
                    <a:pt x="558" y="1164"/>
                  </a:lnTo>
                  <a:lnTo>
                    <a:pt x="558" y="1341"/>
                  </a:lnTo>
                  <a:close/>
                  <a:moveTo>
                    <a:pt x="705" y="1284"/>
                  </a:moveTo>
                  <a:lnTo>
                    <a:pt x="617" y="1341"/>
                  </a:lnTo>
                  <a:lnTo>
                    <a:pt x="617" y="1164"/>
                  </a:lnTo>
                  <a:lnTo>
                    <a:pt x="705" y="1284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26"/>
            <p:cNvSpPr>
              <a:spLocks/>
            </p:cNvSpPr>
            <p:nvPr/>
          </p:nvSpPr>
          <p:spPr bwMode="auto">
            <a:xfrm>
              <a:off x="4721226" y="3711575"/>
              <a:ext cx="328613" cy="476250"/>
            </a:xfrm>
            <a:custGeom>
              <a:avLst/>
              <a:gdLst>
                <a:gd name="T0" fmla="*/ 798 w 828"/>
                <a:gd name="T1" fmla="*/ 132 h 1199"/>
                <a:gd name="T2" fmla="*/ 818 w 828"/>
                <a:gd name="T3" fmla="*/ 111 h 1199"/>
                <a:gd name="T4" fmla="*/ 827 w 828"/>
                <a:gd name="T5" fmla="*/ 85 h 1199"/>
                <a:gd name="T6" fmla="*/ 827 w 828"/>
                <a:gd name="T7" fmla="*/ 57 h 1199"/>
                <a:gd name="T8" fmla="*/ 815 w 828"/>
                <a:gd name="T9" fmla="*/ 31 h 1199"/>
                <a:gd name="T10" fmla="*/ 806 w 828"/>
                <a:gd name="T11" fmla="*/ 20 h 1199"/>
                <a:gd name="T12" fmla="*/ 782 w 828"/>
                <a:gd name="T13" fmla="*/ 5 h 1199"/>
                <a:gd name="T14" fmla="*/ 754 w 828"/>
                <a:gd name="T15" fmla="*/ 0 h 1199"/>
                <a:gd name="T16" fmla="*/ 727 w 828"/>
                <a:gd name="T17" fmla="*/ 7 h 1199"/>
                <a:gd name="T18" fmla="*/ 411 w 828"/>
                <a:gd name="T19" fmla="*/ 221 h 1199"/>
                <a:gd name="T20" fmla="*/ 254 w 828"/>
                <a:gd name="T21" fmla="*/ 221 h 1199"/>
                <a:gd name="T22" fmla="*/ 230 w 828"/>
                <a:gd name="T23" fmla="*/ 221 h 1199"/>
                <a:gd name="T24" fmla="*/ 184 w 828"/>
                <a:gd name="T25" fmla="*/ 225 h 1199"/>
                <a:gd name="T26" fmla="*/ 140 w 828"/>
                <a:gd name="T27" fmla="*/ 233 h 1199"/>
                <a:gd name="T28" fmla="*/ 99 w 828"/>
                <a:gd name="T29" fmla="*/ 243 h 1199"/>
                <a:gd name="T30" fmla="*/ 65 w 828"/>
                <a:gd name="T31" fmla="*/ 256 h 1199"/>
                <a:gd name="T32" fmla="*/ 36 w 828"/>
                <a:gd name="T33" fmla="*/ 272 h 1199"/>
                <a:gd name="T34" fmla="*/ 16 w 828"/>
                <a:gd name="T35" fmla="*/ 291 h 1199"/>
                <a:gd name="T36" fmla="*/ 5 w 828"/>
                <a:gd name="T37" fmla="*/ 309 h 1199"/>
                <a:gd name="T38" fmla="*/ 4 w 828"/>
                <a:gd name="T39" fmla="*/ 320 h 1199"/>
                <a:gd name="T40" fmla="*/ 1 w 828"/>
                <a:gd name="T41" fmla="*/ 387 h 1199"/>
                <a:gd name="T42" fmla="*/ 1 w 828"/>
                <a:gd name="T43" fmla="*/ 498 h 1199"/>
                <a:gd name="T44" fmla="*/ 13 w 828"/>
                <a:gd name="T45" fmla="*/ 646 h 1199"/>
                <a:gd name="T46" fmla="*/ 25 w 828"/>
                <a:gd name="T47" fmla="*/ 731 h 1199"/>
                <a:gd name="T48" fmla="*/ 29 w 828"/>
                <a:gd name="T49" fmla="*/ 748 h 1199"/>
                <a:gd name="T50" fmla="*/ 40 w 828"/>
                <a:gd name="T51" fmla="*/ 769 h 1199"/>
                <a:gd name="T52" fmla="*/ 53 w 828"/>
                <a:gd name="T53" fmla="*/ 786 h 1199"/>
                <a:gd name="T54" fmla="*/ 65 w 828"/>
                <a:gd name="T55" fmla="*/ 808 h 1199"/>
                <a:gd name="T56" fmla="*/ 69 w 828"/>
                <a:gd name="T57" fmla="*/ 827 h 1199"/>
                <a:gd name="T58" fmla="*/ 97 w 828"/>
                <a:gd name="T59" fmla="*/ 991 h 1199"/>
                <a:gd name="T60" fmla="*/ 112 w 828"/>
                <a:gd name="T61" fmla="*/ 1079 h 1199"/>
                <a:gd name="T62" fmla="*/ 130 w 828"/>
                <a:gd name="T63" fmla="*/ 1152 h 1199"/>
                <a:gd name="T64" fmla="*/ 137 w 828"/>
                <a:gd name="T65" fmla="*/ 1177 h 1199"/>
                <a:gd name="T66" fmla="*/ 145 w 828"/>
                <a:gd name="T67" fmla="*/ 1191 h 1199"/>
                <a:gd name="T68" fmla="*/ 155 w 828"/>
                <a:gd name="T69" fmla="*/ 1198 h 1199"/>
                <a:gd name="T70" fmla="*/ 168 w 828"/>
                <a:gd name="T71" fmla="*/ 1199 h 1199"/>
                <a:gd name="T72" fmla="*/ 341 w 828"/>
                <a:gd name="T73" fmla="*/ 1199 h 1199"/>
                <a:gd name="T74" fmla="*/ 354 w 828"/>
                <a:gd name="T75" fmla="*/ 1198 h 1199"/>
                <a:gd name="T76" fmla="*/ 363 w 828"/>
                <a:gd name="T77" fmla="*/ 1191 h 1199"/>
                <a:gd name="T78" fmla="*/ 371 w 828"/>
                <a:gd name="T79" fmla="*/ 1177 h 1199"/>
                <a:gd name="T80" fmla="*/ 379 w 828"/>
                <a:gd name="T81" fmla="*/ 1152 h 1199"/>
                <a:gd name="T82" fmla="*/ 388 w 828"/>
                <a:gd name="T83" fmla="*/ 1100 h 1199"/>
                <a:gd name="T84" fmla="*/ 412 w 828"/>
                <a:gd name="T85" fmla="*/ 877 h 1199"/>
                <a:gd name="T86" fmla="*/ 448 w 828"/>
                <a:gd name="T87" fmla="*/ 486 h 1199"/>
                <a:gd name="T88" fmla="*/ 798 w 828"/>
                <a:gd name="T89" fmla="*/ 1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8" h="1199">
                  <a:moveTo>
                    <a:pt x="798" y="132"/>
                  </a:moveTo>
                  <a:lnTo>
                    <a:pt x="798" y="132"/>
                  </a:lnTo>
                  <a:lnTo>
                    <a:pt x="808" y="123"/>
                  </a:lnTo>
                  <a:lnTo>
                    <a:pt x="818" y="111"/>
                  </a:lnTo>
                  <a:lnTo>
                    <a:pt x="824" y="99"/>
                  </a:lnTo>
                  <a:lnTo>
                    <a:pt x="827" y="85"/>
                  </a:lnTo>
                  <a:lnTo>
                    <a:pt x="828" y="72"/>
                  </a:lnTo>
                  <a:lnTo>
                    <a:pt x="827" y="57"/>
                  </a:lnTo>
                  <a:lnTo>
                    <a:pt x="823" y="44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06" y="20"/>
                  </a:lnTo>
                  <a:lnTo>
                    <a:pt x="794" y="11"/>
                  </a:lnTo>
                  <a:lnTo>
                    <a:pt x="782" y="5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41" y="2"/>
                  </a:lnTo>
                  <a:lnTo>
                    <a:pt x="727" y="7"/>
                  </a:lnTo>
                  <a:lnTo>
                    <a:pt x="715" y="13"/>
                  </a:lnTo>
                  <a:lnTo>
                    <a:pt x="411" y="221"/>
                  </a:lnTo>
                  <a:lnTo>
                    <a:pt x="411" y="221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30" y="221"/>
                  </a:lnTo>
                  <a:lnTo>
                    <a:pt x="207" y="222"/>
                  </a:lnTo>
                  <a:lnTo>
                    <a:pt x="184" y="225"/>
                  </a:lnTo>
                  <a:lnTo>
                    <a:pt x="161" y="229"/>
                  </a:lnTo>
                  <a:lnTo>
                    <a:pt x="140" y="233"/>
                  </a:lnTo>
                  <a:lnTo>
                    <a:pt x="119" y="238"/>
                  </a:lnTo>
                  <a:lnTo>
                    <a:pt x="99" y="243"/>
                  </a:lnTo>
                  <a:lnTo>
                    <a:pt x="81" y="250"/>
                  </a:lnTo>
                  <a:lnTo>
                    <a:pt x="65" y="256"/>
                  </a:lnTo>
                  <a:lnTo>
                    <a:pt x="49" y="264"/>
                  </a:lnTo>
                  <a:lnTo>
                    <a:pt x="36" y="272"/>
                  </a:lnTo>
                  <a:lnTo>
                    <a:pt x="25" y="282"/>
                  </a:lnTo>
                  <a:lnTo>
                    <a:pt x="16" y="291"/>
                  </a:lnTo>
                  <a:lnTo>
                    <a:pt x="9" y="300"/>
                  </a:lnTo>
                  <a:lnTo>
                    <a:pt x="5" y="309"/>
                  </a:lnTo>
                  <a:lnTo>
                    <a:pt x="4" y="320"/>
                  </a:lnTo>
                  <a:lnTo>
                    <a:pt x="4" y="320"/>
                  </a:lnTo>
                  <a:lnTo>
                    <a:pt x="1" y="350"/>
                  </a:lnTo>
                  <a:lnTo>
                    <a:pt x="1" y="387"/>
                  </a:lnTo>
                  <a:lnTo>
                    <a:pt x="0" y="437"/>
                  </a:lnTo>
                  <a:lnTo>
                    <a:pt x="1" y="498"/>
                  </a:lnTo>
                  <a:lnTo>
                    <a:pt x="7" y="567"/>
                  </a:lnTo>
                  <a:lnTo>
                    <a:pt x="13" y="646"/>
                  </a:lnTo>
                  <a:lnTo>
                    <a:pt x="19" y="687"/>
                  </a:lnTo>
                  <a:lnTo>
                    <a:pt x="25" y="731"/>
                  </a:lnTo>
                  <a:lnTo>
                    <a:pt x="25" y="731"/>
                  </a:lnTo>
                  <a:lnTo>
                    <a:pt x="29" y="748"/>
                  </a:lnTo>
                  <a:lnTo>
                    <a:pt x="33" y="760"/>
                  </a:lnTo>
                  <a:lnTo>
                    <a:pt x="40" y="769"/>
                  </a:lnTo>
                  <a:lnTo>
                    <a:pt x="46" y="778"/>
                  </a:lnTo>
                  <a:lnTo>
                    <a:pt x="53" y="786"/>
                  </a:lnTo>
                  <a:lnTo>
                    <a:pt x="58" y="795"/>
                  </a:lnTo>
                  <a:lnTo>
                    <a:pt x="65" y="808"/>
                  </a:lnTo>
                  <a:lnTo>
                    <a:pt x="69" y="827"/>
                  </a:lnTo>
                  <a:lnTo>
                    <a:pt x="69" y="827"/>
                  </a:lnTo>
                  <a:lnTo>
                    <a:pt x="82" y="901"/>
                  </a:lnTo>
                  <a:lnTo>
                    <a:pt x="97" y="991"/>
                  </a:lnTo>
                  <a:lnTo>
                    <a:pt x="104" y="1036"/>
                  </a:lnTo>
                  <a:lnTo>
                    <a:pt x="112" y="1079"/>
                  </a:lnTo>
                  <a:lnTo>
                    <a:pt x="120" y="1119"/>
                  </a:lnTo>
                  <a:lnTo>
                    <a:pt x="130" y="1152"/>
                  </a:lnTo>
                  <a:lnTo>
                    <a:pt x="130" y="1152"/>
                  </a:lnTo>
                  <a:lnTo>
                    <a:pt x="137" y="1177"/>
                  </a:lnTo>
                  <a:lnTo>
                    <a:pt x="141" y="1185"/>
                  </a:lnTo>
                  <a:lnTo>
                    <a:pt x="145" y="1191"/>
                  </a:lnTo>
                  <a:lnTo>
                    <a:pt x="149" y="1195"/>
                  </a:lnTo>
                  <a:lnTo>
                    <a:pt x="155" y="1198"/>
                  </a:lnTo>
                  <a:lnTo>
                    <a:pt x="160" y="1199"/>
                  </a:lnTo>
                  <a:lnTo>
                    <a:pt x="168" y="1199"/>
                  </a:lnTo>
                  <a:lnTo>
                    <a:pt x="341" y="1199"/>
                  </a:lnTo>
                  <a:lnTo>
                    <a:pt x="341" y="1199"/>
                  </a:lnTo>
                  <a:lnTo>
                    <a:pt x="349" y="1199"/>
                  </a:lnTo>
                  <a:lnTo>
                    <a:pt x="354" y="1198"/>
                  </a:lnTo>
                  <a:lnTo>
                    <a:pt x="359" y="1195"/>
                  </a:lnTo>
                  <a:lnTo>
                    <a:pt x="363" y="1191"/>
                  </a:lnTo>
                  <a:lnTo>
                    <a:pt x="367" y="1185"/>
                  </a:lnTo>
                  <a:lnTo>
                    <a:pt x="371" y="1177"/>
                  </a:lnTo>
                  <a:lnTo>
                    <a:pt x="379" y="1152"/>
                  </a:lnTo>
                  <a:lnTo>
                    <a:pt x="379" y="1152"/>
                  </a:lnTo>
                  <a:lnTo>
                    <a:pt x="383" y="1132"/>
                  </a:lnTo>
                  <a:lnTo>
                    <a:pt x="388" y="1100"/>
                  </a:lnTo>
                  <a:lnTo>
                    <a:pt x="399" y="1003"/>
                  </a:lnTo>
                  <a:lnTo>
                    <a:pt x="412" y="877"/>
                  </a:lnTo>
                  <a:lnTo>
                    <a:pt x="425" y="738"/>
                  </a:lnTo>
                  <a:lnTo>
                    <a:pt x="448" y="486"/>
                  </a:lnTo>
                  <a:lnTo>
                    <a:pt x="457" y="374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27"/>
            <p:cNvSpPr>
              <a:spLocks/>
            </p:cNvSpPr>
            <p:nvPr/>
          </p:nvSpPr>
          <p:spPr bwMode="auto">
            <a:xfrm>
              <a:off x="4743451" y="3619500"/>
              <a:ext cx="157163" cy="155575"/>
            </a:xfrm>
            <a:custGeom>
              <a:avLst/>
              <a:gdLst>
                <a:gd name="T0" fmla="*/ 197 w 395"/>
                <a:gd name="T1" fmla="*/ 395 h 395"/>
                <a:gd name="T2" fmla="*/ 238 w 395"/>
                <a:gd name="T3" fmla="*/ 391 h 395"/>
                <a:gd name="T4" fmla="*/ 275 w 395"/>
                <a:gd name="T5" fmla="*/ 379 h 395"/>
                <a:gd name="T6" fmla="*/ 308 w 395"/>
                <a:gd name="T7" fmla="*/ 360 h 395"/>
                <a:gd name="T8" fmla="*/ 337 w 395"/>
                <a:gd name="T9" fmla="*/ 337 h 395"/>
                <a:gd name="T10" fmla="*/ 360 w 395"/>
                <a:gd name="T11" fmla="*/ 307 h 395"/>
                <a:gd name="T12" fmla="*/ 379 w 395"/>
                <a:gd name="T13" fmla="*/ 274 h 395"/>
                <a:gd name="T14" fmla="*/ 391 w 395"/>
                <a:gd name="T15" fmla="*/ 237 h 395"/>
                <a:gd name="T16" fmla="*/ 395 w 395"/>
                <a:gd name="T17" fmla="*/ 197 h 395"/>
                <a:gd name="T18" fmla="*/ 393 w 395"/>
                <a:gd name="T19" fmla="*/ 177 h 395"/>
                <a:gd name="T20" fmla="*/ 386 w 395"/>
                <a:gd name="T21" fmla="*/ 138 h 395"/>
                <a:gd name="T22" fmla="*/ 371 w 395"/>
                <a:gd name="T23" fmla="*/ 103 h 395"/>
                <a:gd name="T24" fmla="*/ 350 w 395"/>
                <a:gd name="T25" fmla="*/ 71 h 395"/>
                <a:gd name="T26" fmla="*/ 322 w 395"/>
                <a:gd name="T27" fmla="*/ 45 h 395"/>
                <a:gd name="T28" fmla="*/ 292 w 395"/>
                <a:gd name="T29" fmla="*/ 24 h 395"/>
                <a:gd name="T30" fmla="*/ 256 w 395"/>
                <a:gd name="T31" fmla="*/ 9 h 395"/>
                <a:gd name="T32" fmla="*/ 218 w 395"/>
                <a:gd name="T33" fmla="*/ 1 h 395"/>
                <a:gd name="T34" fmla="*/ 197 w 395"/>
                <a:gd name="T35" fmla="*/ 0 h 395"/>
                <a:gd name="T36" fmla="*/ 157 w 395"/>
                <a:gd name="T37" fmla="*/ 4 h 395"/>
                <a:gd name="T38" fmla="*/ 120 w 395"/>
                <a:gd name="T39" fmla="*/ 16 h 395"/>
                <a:gd name="T40" fmla="*/ 87 w 395"/>
                <a:gd name="T41" fmla="*/ 34 h 395"/>
                <a:gd name="T42" fmla="*/ 58 w 395"/>
                <a:gd name="T43" fmla="*/ 58 h 395"/>
                <a:gd name="T44" fmla="*/ 34 w 395"/>
                <a:gd name="T45" fmla="*/ 87 h 395"/>
                <a:gd name="T46" fmla="*/ 16 w 395"/>
                <a:gd name="T47" fmla="*/ 120 h 395"/>
                <a:gd name="T48" fmla="*/ 4 w 395"/>
                <a:gd name="T49" fmla="*/ 157 h 395"/>
                <a:gd name="T50" fmla="*/ 0 w 395"/>
                <a:gd name="T51" fmla="*/ 197 h 395"/>
                <a:gd name="T52" fmla="*/ 1 w 395"/>
                <a:gd name="T53" fmla="*/ 218 h 395"/>
                <a:gd name="T54" fmla="*/ 9 w 395"/>
                <a:gd name="T55" fmla="*/ 256 h 395"/>
                <a:gd name="T56" fmla="*/ 24 w 395"/>
                <a:gd name="T57" fmla="*/ 292 h 395"/>
                <a:gd name="T58" fmla="*/ 45 w 395"/>
                <a:gd name="T59" fmla="*/ 322 h 395"/>
                <a:gd name="T60" fmla="*/ 73 w 395"/>
                <a:gd name="T61" fmla="*/ 350 h 395"/>
                <a:gd name="T62" fmla="*/ 103 w 395"/>
                <a:gd name="T63" fmla="*/ 371 h 395"/>
                <a:gd name="T64" fmla="*/ 139 w 395"/>
                <a:gd name="T65" fmla="*/ 385 h 395"/>
                <a:gd name="T66" fmla="*/ 177 w 395"/>
                <a:gd name="T67" fmla="*/ 393 h 395"/>
                <a:gd name="T68" fmla="*/ 197 w 395"/>
                <a:gd name="T69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395">
                  <a:moveTo>
                    <a:pt x="197" y="395"/>
                  </a:moveTo>
                  <a:lnTo>
                    <a:pt x="197" y="395"/>
                  </a:lnTo>
                  <a:lnTo>
                    <a:pt x="218" y="393"/>
                  </a:lnTo>
                  <a:lnTo>
                    <a:pt x="238" y="391"/>
                  </a:lnTo>
                  <a:lnTo>
                    <a:pt x="256" y="385"/>
                  </a:lnTo>
                  <a:lnTo>
                    <a:pt x="275" y="379"/>
                  </a:lnTo>
                  <a:lnTo>
                    <a:pt x="292" y="371"/>
                  </a:lnTo>
                  <a:lnTo>
                    <a:pt x="308" y="360"/>
                  </a:lnTo>
                  <a:lnTo>
                    <a:pt x="322" y="350"/>
                  </a:lnTo>
                  <a:lnTo>
                    <a:pt x="337" y="337"/>
                  </a:lnTo>
                  <a:lnTo>
                    <a:pt x="350" y="322"/>
                  </a:lnTo>
                  <a:lnTo>
                    <a:pt x="360" y="307"/>
                  </a:lnTo>
                  <a:lnTo>
                    <a:pt x="371" y="292"/>
                  </a:lnTo>
                  <a:lnTo>
                    <a:pt x="379" y="274"/>
                  </a:lnTo>
                  <a:lnTo>
                    <a:pt x="386" y="256"/>
                  </a:lnTo>
                  <a:lnTo>
                    <a:pt x="391" y="237"/>
                  </a:lnTo>
                  <a:lnTo>
                    <a:pt x="393" y="218"/>
                  </a:lnTo>
                  <a:lnTo>
                    <a:pt x="395" y="197"/>
                  </a:lnTo>
                  <a:lnTo>
                    <a:pt x="395" y="197"/>
                  </a:lnTo>
                  <a:lnTo>
                    <a:pt x="393" y="177"/>
                  </a:lnTo>
                  <a:lnTo>
                    <a:pt x="391" y="157"/>
                  </a:lnTo>
                  <a:lnTo>
                    <a:pt x="386" y="138"/>
                  </a:lnTo>
                  <a:lnTo>
                    <a:pt x="379" y="120"/>
                  </a:lnTo>
                  <a:lnTo>
                    <a:pt x="371" y="103"/>
                  </a:lnTo>
                  <a:lnTo>
                    <a:pt x="360" y="87"/>
                  </a:lnTo>
                  <a:lnTo>
                    <a:pt x="350" y="71"/>
                  </a:lnTo>
                  <a:lnTo>
                    <a:pt x="337" y="58"/>
                  </a:lnTo>
                  <a:lnTo>
                    <a:pt x="322" y="45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5" y="16"/>
                  </a:lnTo>
                  <a:lnTo>
                    <a:pt x="256" y="9"/>
                  </a:lnTo>
                  <a:lnTo>
                    <a:pt x="238" y="4"/>
                  </a:lnTo>
                  <a:lnTo>
                    <a:pt x="218" y="1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1"/>
                  </a:lnTo>
                  <a:lnTo>
                    <a:pt x="157" y="4"/>
                  </a:lnTo>
                  <a:lnTo>
                    <a:pt x="139" y="9"/>
                  </a:lnTo>
                  <a:lnTo>
                    <a:pt x="120" y="16"/>
                  </a:lnTo>
                  <a:lnTo>
                    <a:pt x="103" y="24"/>
                  </a:lnTo>
                  <a:lnTo>
                    <a:pt x="87" y="34"/>
                  </a:lnTo>
                  <a:lnTo>
                    <a:pt x="73" y="45"/>
                  </a:lnTo>
                  <a:lnTo>
                    <a:pt x="58" y="58"/>
                  </a:lnTo>
                  <a:lnTo>
                    <a:pt x="45" y="71"/>
                  </a:lnTo>
                  <a:lnTo>
                    <a:pt x="34" y="87"/>
                  </a:lnTo>
                  <a:lnTo>
                    <a:pt x="24" y="103"/>
                  </a:lnTo>
                  <a:lnTo>
                    <a:pt x="16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218"/>
                  </a:lnTo>
                  <a:lnTo>
                    <a:pt x="4" y="237"/>
                  </a:lnTo>
                  <a:lnTo>
                    <a:pt x="9" y="256"/>
                  </a:lnTo>
                  <a:lnTo>
                    <a:pt x="16" y="274"/>
                  </a:lnTo>
                  <a:lnTo>
                    <a:pt x="24" y="292"/>
                  </a:lnTo>
                  <a:lnTo>
                    <a:pt x="34" y="307"/>
                  </a:lnTo>
                  <a:lnTo>
                    <a:pt x="45" y="322"/>
                  </a:lnTo>
                  <a:lnTo>
                    <a:pt x="58" y="337"/>
                  </a:lnTo>
                  <a:lnTo>
                    <a:pt x="73" y="350"/>
                  </a:lnTo>
                  <a:lnTo>
                    <a:pt x="87" y="360"/>
                  </a:lnTo>
                  <a:lnTo>
                    <a:pt x="103" y="371"/>
                  </a:lnTo>
                  <a:lnTo>
                    <a:pt x="120" y="379"/>
                  </a:lnTo>
                  <a:lnTo>
                    <a:pt x="139" y="385"/>
                  </a:lnTo>
                  <a:lnTo>
                    <a:pt x="157" y="391"/>
                  </a:lnTo>
                  <a:lnTo>
                    <a:pt x="177" y="393"/>
                  </a:lnTo>
                  <a:lnTo>
                    <a:pt x="197" y="395"/>
                  </a:lnTo>
                  <a:lnTo>
                    <a:pt x="197" y="39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4999038" y="3681413"/>
              <a:ext cx="361950" cy="214313"/>
            </a:xfrm>
            <a:custGeom>
              <a:avLst/>
              <a:gdLst>
                <a:gd name="T0" fmla="*/ 30 w 911"/>
                <a:gd name="T1" fmla="*/ 429 h 539"/>
                <a:gd name="T2" fmla="*/ 0 w 911"/>
                <a:gd name="T3" fmla="*/ 483 h 539"/>
                <a:gd name="T4" fmla="*/ 99 w 911"/>
                <a:gd name="T5" fmla="*/ 539 h 539"/>
                <a:gd name="T6" fmla="*/ 205 w 911"/>
                <a:gd name="T7" fmla="*/ 430 h 539"/>
                <a:gd name="T8" fmla="*/ 304 w 911"/>
                <a:gd name="T9" fmla="*/ 508 h 539"/>
                <a:gd name="T10" fmla="*/ 404 w 911"/>
                <a:gd name="T11" fmla="*/ 318 h 539"/>
                <a:gd name="T12" fmla="*/ 510 w 911"/>
                <a:gd name="T13" fmla="*/ 460 h 539"/>
                <a:gd name="T14" fmla="*/ 705 w 911"/>
                <a:gd name="T15" fmla="*/ 111 h 539"/>
                <a:gd name="T16" fmla="*/ 798 w 911"/>
                <a:gd name="T17" fmla="*/ 227 h 539"/>
                <a:gd name="T18" fmla="*/ 911 w 911"/>
                <a:gd name="T19" fmla="*/ 110 h 539"/>
                <a:gd name="T20" fmla="*/ 867 w 911"/>
                <a:gd name="T21" fmla="*/ 66 h 539"/>
                <a:gd name="T22" fmla="*/ 802 w 911"/>
                <a:gd name="T23" fmla="*/ 133 h 539"/>
                <a:gd name="T24" fmla="*/ 696 w 911"/>
                <a:gd name="T25" fmla="*/ 0 h 539"/>
                <a:gd name="T26" fmla="*/ 502 w 911"/>
                <a:gd name="T27" fmla="*/ 346 h 539"/>
                <a:gd name="T28" fmla="*/ 395 w 911"/>
                <a:gd name="T29" fmla="*/ 201 h 539"/>
                <a:gd name="T30" fmla="*/ 284 w 911"/>
                <a:gd name="T31" fmla="*/ 413 h 539"/>
                <a:gd name="T32" fmla="*/ 198 w 911"/>
                <a:gd name="T33" fmla="*/ 346 h 539"/>
                <a:gd name="T34" fmla="*/ 87 w 911"/>
                <a:gd name="T35" fmla="*/ 461 h 539"/>
                <a:gd name="T36" fmla="*/ 30 w 911"/>
                <a:gd name="T37" fmla="*/ 42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539">
                  <a:moveTo>
                    <a:pt x="30" y="429"/>
                  </a:moveTo>
                  <a:lnTo>
                    <a:pt x="0" y="483"/>
                  </a:lnTo>
                  <a:lnTo>
                    <a:pt x="99" y="539"/>
                  </a:lnTo>
                  <a:lnTo>
                    <a:pt x="205" y="430"/>
                  </a:lnTo>
                  <a:lnTo>
                    <a:pt x="304" y="508"/>
                  </a:lnTo>
                  <a:lnTo>
                    <a:pt x="404" y="318"/>
                  </a:lnTo>
                  <a:lnTo>
                    <a:pt x="510" y="460"/>
                  </a:lnTo>
                  <a:lnTo>
                    <a:pt x="705" y="111"/>
                  </a:lnTo>
                  <a:lnTo>
                    <a:pt x="798" y="227"/>
                  </a:lnTo>
                  <a:lnTo>
                    <a:pt x="911" y="110"/>
                  </a:lnTo>
                  <a:lnTo>
                    <a:pt x="867" y="66"/>
                  </a:lnTo>
                  <a:lnTo>
                    <a:pt x="802" y="133"/>
                  </a:lnTo>
                  <a:lnTo>
                    <a:pt x="696" y="0"/>
                  </a:lnTo>
                  <a:lnTo>
                    <a:pt x="502" y="346"/>
                  </a:lnTo>
                  <a:lnTo>
                    <a:pt x="395" y="201"/>
                  </a:lnTo>
                  <a:lnTo>
                    <a:pt x="284" y="413"/>
                  </a:lnTo>
                  <a:lnTo>
                    <a:pt x="198" y="346"/>
                  </a:lnTo>
                  <a:lnTo>
                    <a:pt x="87" y="461"/>
                  </a:lnTo>
                  <a:lnTo>
                    <a:pt x="30" y="429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620563" y="4323644"/>
            <a:ext cx="688975" cy="663720"/>
            <a:chOff x="5697538" y="1412875"/>
            <a:chExt cx="688975" cy="688975"/>
          </a:xfrm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6015038" y="1722438"/>
              <a:ext cx="217488" cy="144463"/>
            </a:xfrm>
            <a:custGeom>
              <a:avLst/>
              <a:gdLst>
                <a:gd name="T0" fmla="*/ 411 w 411"/>
                <a:gd name="T1" fmla="*/ 209 h 274"/>
                <a:gd name="T2" fmla="*/ 411 w 411"/>
                <a:gd name="T3" fmla="*/ 209 h 274"/>
                <a:gd name="T4" fmla="*/ 411 w 411"/>
                <a:gd name="T5" fmla="*/ 155 h 274"/>
                <a:gd name="T6" fmla="*/ 411 w 411"/>
                <a:gd name="T7" fmla="*/ 115 h 274"/>
                <a:gd name="T8" fmla="*/ 409 w 411"/>
                <a:gd name="T9" fmla="*/ 80 h 274"/>
                <a:gd name="T10" fmla="*/ 409 w 411"/>
                <a:gd name="T11" fmla="*/ 80 h 274"/>
                <a:gd name="T12" fmla="*/ 407 w 411"/>
                <a:gd name="T13" fmla="*/ 72 h 274"/>
                <a:gd name="T14" fmla="*/ 405 w 411"/>
                <a:gd name="T15" fmla="*/ 64 h 274"/>
                <a:gd name="T16" fmla="*/ 399 w 411"/>
                <a:gd name="T17" fmla="*/ 57 h 274"/>
                <a:gd name="T18" fmla="*/ 391 w 411"/>
                <a:gd name="T19" fmla="*/ 49 h 274"/>
                <a:gd name="T20" fmla="*/ 382 w 411"/>
                <a:gd name="T21" fmla="*/ 42 h 274"/>
                <a:gd name="T22" fmla="*/ 371 w 411"/>
                <a:gd name="T23" fmla="*/ 35 h 274"/>
                <a:gd name="T24" fmla="*/ 360 w 411"/>
                <a:gd name="T25" fmla="*/ 29 h 274"/>
                <a:gd name="T26" fmla="*/ 346 w 411"/>
                <a:gd name="T27" fmla="*/ 24 h 274"/>
                <a:gd name="T28" fmla="*/ 331 w 411"/>
                <a:gd name="T29" fmla="*/ 19 h 274"/>
                <a:gd name="T30" fmla="*/ 315 w 411"/>
                <a:gd name="T31" fmla="*/ 14 h 274"/>
                <a:gd name="T32" fmla="*/ 299 w 411"/>
                <a:gd name="T33" fmla="*/ 10 h 274"/>
                <a:gd name="T34" fmla="*/ 281 w 411"/>
                <a:gd name="T35" fmla="*/ 7 h 274"/>
                <a:gd name="T36" fmla="*/ 263 w 411"/>
                <a:gd name="T37" fmla="*/ 4 h 274"/>
                <a:gd name="T38" fmla="*/ 244 w 411"/>
                <a:gd name="T39" fmla="*/ 2 h 274"/>
                <a:gd name="T40" fmla="*/ 225 w 411"/>
                <a:gd name="T41" fmla="*/ 0 h 274"/>
                <a:gd name="T42" fmla="*/ 206 w 411"/>
                <a:gd name="T43" fmla="*/ 0 h 274"/>
                <a:gd name="T44" fmla="*/ 206 w 411"/>
                <a:gd name="T45" fmla="*/ 0 h 274"/>
                <a:gd name="T46" fmla="*/ 186 w 411"/>
                <a:gd name="T47" fmla="*/ 0 h 274"/>
                <a:gd name="T48" fmla="*/ 168 w 411"/>
                <a:gd name="T49" fmla="*/ 2 h 274"/>
                <a:gd name="T50" fmla="*/ 149 w 411"/>
                <a:gd name="T51" fmla="*/ 4 h 274"/>
                <a:gd name="T52" fmla="*/ 130 w 411"/>
                <a:gd name="T53" fmla="*/ 7 h 274"/>
                <a:gd name="T54" fmla="*/ 113 w 411"/>
                <a:gd name="T55" fmla="*/ 10 h 274"/>
                <a:gd name="T56" fmla="*/ 97 w 411"/>
                <a:gd name="T57" fmla="*/ 14 h 274"/>
                <a:gd name="T58" fmla="*/ 80 w 411"/>
                <a:gd name="T59" fmla="*/ 19 h 274"/>
                <a:gd name="T60" fmla="*/ 65 w 411"/>
                <a:gd name="T61" fmla="*/ 24 h 274"/>
                <a:gd name="T62" fmla="*/ 52 w 411"/>
                <a:gd name="T63" fmla="*/ 29 h 274"/>
                <a:gd name="T64" fmla="*/ 40 w 411"/>
                <a:gd name="T65" fmla="*/ 35 h 274"/>
                <a:gd name="T66" fmla="*/ 29 w 411"/>
                <a:gd name="T67" fmla="*/ 42 h 274"/>
                <a:gd name="T68" fmla="*/ 20 w 411"/>
                <a:gd name="T69" fmla="*/ 49 h 274"/>
                <a:gd name="T70" fmla="*/ 13 w 411"/>
                <a:gd name="T71" fmla="*/ 57 h 274"/>
                <a:gd name="T72" fmla="*/ 8 w 411"/>
                <a:gd name="T73" fmla="*/ 64 h 274"/>
                <a:gd name="T74" fmla="*/ 4 w 411"/>
                <a:gd name="T75" fmla="*/ 72 h 274"/>
                <a:gd name="T76" fmla="*/ 3 w 411"/>
                <a:gd name="T77" fmla="*/ 80 h 274"/>
                <a:gd name="T78" fmla="*/ 3 w 411"/>
                <a:gd name="T79" fmla="*/ 80 h 274"/>
                <a:gd name="T80" fmla="*/ 0 w 411"/>
                <a:gd name="T81" fmla="*/ 115 h 274"/>
                <a:gd name="T82" fmla="*/ 0 w 411"/>
                <a:gd name="T83" fmla="*/ 155 h 274"/>
                <a:gd name="T84" fmla="*/ 0 w 411"/>
                <a:gd name="T85" fmla="*/ 209 h 274"/>
                <a:gd name="T86" fmla="*/ 0 w 411"/>
                <a:gd name="T87" fmla="*/ 209 h 274"/>
                <a:gd name="T88" fmla="*/ 23 w 411"/>
                <a:gd name="T89" fmla="*/ 224 h 274"/>
                <a:gd name="T90" fmla="*/ 47 w 411"/>
                <a:gd name="T91" fmla="*/ 236 h 274"/>
                <a:gd name="T92" fmla="*/ 72 w 411"/>
                <a:gd name="T93" fmla="*/ 248 h 274"/>
                <a:gd name="T94" fmla="*/ 97 w 411"/>
                <a:gd name="T95" fmla="*/ 256 h 274"/>
                <a:gd name="T96" fmla="*/ 123 w 411"/>
                <a:gd name="T97" fmla="*/ 264 h 274"/>
                <a:gd name="T98" fmla="*/ 150 w 411"/>
                <a:gd name="T99" fmla="*/ 269 h 274"/>
                <a:gd name="T100" fmla="*/ 178 w 411"/>
                <a:gd name="T101" fmla="*/ 273 h 274"/>
                <a:gd name="T102" fmla="*/ 206 w 411"/>
                <a:gd name="T103" fmla="*/ 274 h 274"/>
                <a:gd name="T104" fmla="*/ 206 w 411"/>
                <a:gd name="T105" fmla="*/ 274 h 274"/>
                <a:gd name="T106" fmla="*/ 234 w 411"/>
                <a:gd name="T107" fmla="*/ 273 h 274"/>
                <a:gd name="T108" fmla="*/ 261 w 411"/>
                <a:gd name="T109" fmla="*/ 269 h 274"/>
                <a:gd name="T110" fmla="*/ 289 w 411"/>
                <a:gd name="T111" fmla="*/ 264 h 274"/>
                <a:gd name="T112" fmla="*/ 315 w 411"/>
                <a:gd name="T113" fmla="*/ 256 h 274"/>
                <a:gd name="T114" fmla="*/ 340 w 411"/>
                <a:gd name="T115" fmla="*/ 248 h 274"/>
                <a:gd name="T116" fmla="*/ 365 w 411"/>
                <a:gd name="T117" fmla="*/ 236 h 274"/>
                <a:gd name="T118" fmla="*/ 389 w 411"/>
                <a:gd name="T119" fmla="*/ 224 h 274"/>
                <a:gd name="T120" fmla="*/ 411 w 411"/>
                <a:gd name="T121" fmla="*/ 209 h 274"/>
                <a:gd name="T122" fmla="*/ 411 w 411"/>
                <a:gd name="T123" fmla="*/ 20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274">
                  <a:moveTo>
                    <a:pt x="411" y="209"/>
                  </a:moveTo>
                  <a:lnTo>
                    <a:pt x="411" y="209"/>
                  </a:lnTo>
                  <a:lnTo>
                    <a:pt x="411" y="155"/>
                  </a:lnTo>
                  <a:lnTo>
                    <a:pt x="411" y="115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7" y="72"/>
                  </a:lnTo>
                  <a:lnTo>
                    <a:pt x="405" y="64"/>
                  </a:lnTo>
                  <a:lnTo>
                    <a:pt x="399" y="57"/>
                  </a:lnTo>
                  <a:lnTo>
                    <a:pt x="391" y="49"/>
                  </a:lnTo>
                  <a:lnTo>
                    <a:pt x="382" y="42"/>
                  </a:lnTo>
                  <a:lnTo>
                    <a:pt x="371" y="35"/>
                  </a:lnTo>
                  <a:lnTo>
                    <a:pt x="360" y="29"/>
                  </a:lnTo>
                  <a:lnTo>
                    <a:pt x="346" y="24"/>
                  </a:lnTo>
                  <a:lnTo>
                    <a:pt x="331" y="19"/>
                  </a:lnTo>
                  <a:lnTo>
                    <a:pt x="315" y="14"/>
                  </a:lnTo>
                  <a:lnTo>
                    <a:pt x="299" y="10"/>
                  </a:lnTo>
                  <a:lnTo>
                    <a:pt x="281" y="7"/>
                  </a:lnTo>
                  <a:lnTo>
                    <a:pt x="263" y="4"/>
                  </a:lnTo>
                  <a:lnTo>
                    <a:pt x="244" y="2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8" y="2"/>
                  </a:lnTo>
                  <a:lnTo>
                    <a:pt x="149" y="4"/>
                  </a:lnTo>
                  <a:lnTo>
                    <a:pt x="130" y="7"/>
                  </a:lnTo>
                  <a:lnTo>
                    <a:pt x="113" y="10"/>
                  </a:lnTo>
                  <a:lnTo>
                    <a:pt x="97" y="14"/>
                  </a:lnTo>
                  <a:lnTo>
                    <a:pt x="80" y="19"/>
                  </a:lnTo>
                  <a:lnTo>
                    <a:pt x="65" y="24"/>
                  </a:lnTo>
                  <a:lnTo>
                    <a:pt x="52" y="29"/>
                  </a:lnTo>
                  <a:lnTo>
                    <a:pt x="40" y="35"/>
                  </a:lnTo>
                  <a:lnTo>
                    <a:pt x="29" y="42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8" y="64"/>
                  </a:lnTo>
                  <a:lnTo>
                    <a:pt x="4" y="72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0" y="115"/>
                  </a:lnTo>
                  <a:lnTo>
                    <a:pt x="0" y="155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3" y="224"/>
                  </a:lnTo>
                  <a:lnTo>
                    <a:pt x="47" y="236"/>
                  </a:lnTo>
                  <a:lnTo>
                    <a:pt x="72" y="248"/>
                  </a:lnTo>
                  <a:lnTo>
                    <a:pt x="97" y="256"/>
                  </a:lnTo>
                  <a:lnTo>
                    <a:pt x="123" y="264"/>
                  </a:lnTo>
                  <a:lnTo>
                    <a:pt x="150" y="269"/>
                  </a:lnTo>
                  <a:lnTo>
                    <a:pt x="178" y="273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234" y="273"/>
                  </a:lnTo>
                  <a:lnTo>
                    <a:pt x="261" y="269"/>
                  </a:lnTo>
                  <a:lnTo>
                    <a:pt x="289" y="264"/>
                  </a:lnTo>
                  <a:lnTo>
                    <a:pt x="315" y="256"/>
                  </a:lnTo>
                  <a:lnTo>
                    <a:pt x="340" y="248"/>
                  </a:lnTo>
                  <a:lnTo>
                    <a:pt x="365" y="236"/>
                  </a:lnTo>
                  <a:lnTo>
                    <a:pt x="389" y="224"/>
                  </a:lnTo>
                  <a:lnTo>
                    <a:pt x="411" y="209"/>
                  </a:lnTo>
                  <a:lnTo>
                    <a:pt x="411" y="209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6038851" y="1528763"/>
              <a:ext cx="168275" cy="168275"/>
            </a:xfrm>
            <a:custGeom>
              <a:avLst/>
              <a:gdLst>
                <a:gd name="T0" fmla="*/ 159 w 318"/>
                <a:gd name="T1" fmla="*/ 320 h 320"/>
                <a:gd name="T2" fmla="*/ 191 w 318"/>
                <a:gd name="T3" fmla="*/ 316 h 320"/>
                <a:gd name="T4" fmla="*/ 221 w 318"/>
                <a:gd name="T5" fmla="*/ 307 h 320"/>
                <a:gd name="T6" fmla="*/ 248 w 318"/>
                <a:gd name="T7" fmla="*/ 293 h 320"/>
                <a:gd name="T8" fmla="*/ 272 w 318"/>
                <a:gd name="T9" fmla="*/ 273 h 320"/>
                <a:gd name="T10" fmla="*/ 292 w 318"/>
                <a:gd name="T11" fmla="*/ 249 h 320"/>
                <a:gd name="T12" fmla="*/ 305 w 318"/>
                <a:gd name="T13" fmla="*/ 223 h 320"/>
                <a:gd name="T14" fmla="*/ 315 w 318"/>
                <a:gd name="T15" fmla="*/ 193 h 320"/>
                <a:gd name="T16" fmla="*/ 318 w 318"/>
                <a:gd name="T17" fmla="*/ 160 h 320"/>
                <a:gd name="T18" fmla="*/ 318 w 318"/>
                <a:gd name="T19" fmla="*/ 144 h 320"/>
                <a:gd name="T20" fmla="*/ 312 w 318"/>
                <a:gd name="T21" fmla="*/ 113 h 320"/>
                <a:gd name="T22" fmla="*/ 299 w 318"/>
                <a:gd name="T23" fmla="*/ 84 h 320"/>
                <a:gd name="T24" fmla="*/ 282 w 318"/>
                <a:gd name="T25" fmla="*/ 58 h 320"/>
                <a:gd name="T26" fmla="*/ 260 w 318"/>
                <a:gd name="T27" fmla="*/ 37 h 320"/>
                <a:gd name="T28" fmla="*/ 235 w 318"/>
                <a:gd name="T29" fmla="*/ 19 h 320"/>
                <a:gd name="T30" fmla="*/ 207 w 318"/>
                <a:gd name="T31" fmla="*/ 8 h 320"/>
                <a:gd name="T32" fmla="*/ 176 w 318"/>
                <a:gd name="T33" fmla="*/ 0 h 320"/>
                <a:gd name="T34" fmla="*/ 159 w 318"/>
                <a:gd name="T35" fmla="*/ 0 h 320"/>
                <a:gd name="T36" fmla="*/ 127 w 318"/>
                <a:gd name="T37" fmla="*/ 3 h 320"/>
                <a:gd name="T38" fmla="*/ 97 w 318"/>
                <a:gd name="T39" fmla="*/ 13 h 320"/>
                <a:gd name="T40" fmla="*/ 70 w 318"/>
                <a:gd name="T41" fmla="*/ 28 h 320"/>
                <a:gd name="T42" fmla="*/ 46 w 318"/>
                <a:gd name="T43" fmla="*/ 47 h 320"/>
                <a:gd name="T44" fmla="*/ 26 w 318"/>
                <a:gd name="T45" fmla="*/ 70 h 320"/>
                <a:gd name="T46" fmla="*/ 12 w 318"/>
                <a:gd name="T47" fmla="*/ 98 h 320"/>
                <a:gd name="T48" fmla="*/ 2 w 318"/>
                <a:gd name="T49" fmla="*/ 128 h 320"/>
                <a:gd name="T50" fmla="*/ 0 w 318"/>
                <a:gd name="T51" fmla="*/ 160 h 320"/>
                <a:gd name="T52" fmla="*/ 0 w 318"/>
                <a:gd name="T53" fmla="*/ 176 h 320"/>
                <a:gd name="T54" fmla="*/ 6 w 318"/>
                <a:gd name="T55" fmla="*/ 208 h 320"/>
                <a:gd name="T56" fmla="*/ 18 w 318"/>
                <a:gd name="T57" fmla="*/ 236 h 320"/>
                <a:gd name="T58" fmla="*/ 36 w 318"/>
                <a:gd name="T59" fmla="*/ 261 h 320"/>
                <a:gd name="T60" fmla="*/ 57 w 318"/>
                <a:gd name="T61" fmla="*/ 284 h 320"/>
                <a:gd name="T62" fmla="*/ 83 w 318"/>
                <a:gd name="T63" fmla="*/ 300 h 320"/>
                <a:gd name="T64" fmla="*/ 111 w 318"/>
                <a:gd name="T65" fmla="*/ 312 h 320"/>
                <a:gd name="T66" fmla="*/ 142 w 318"/>
                <a:gd name="T67" fmla="*/ 319 h 320"/>
                <a:gd name="T68" fmla="*/ 159 w 318"/>
                <a:gd name="T6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320">
                  <a:moveTo>
                    <a:pt x="159" y="320"/>
                  </a:moveTo>
                  <a:lnTo>
                    <a:pt x="159" y="320"/>
                  </a:lnTo>
                  <a:lnTo>
                    <a:pt x="176" y="319"/>
                  </a:lnTo>
                  <a:lnTo>
                    <a:pt x="191" y="316"/>
                  </a:lnTo>
                  <a:lnTo>
                    <a:pt x="207" y="312"/>
                  </a:lnTo>
                  <a:lnTo>
                    <a:pt x="221" y="307"/>
                  </a:lnTo>
                  <a:lnTo>
                    <a:pt x="235" y="300"/>
                  </a:lnTo>
                  <a:lnTo>
                    <a:pt x="248" y="293"/>
                  </a:lnTo>
                  <a:lnTo>
                    <a:pt x="260" y="284"/>
                  </a:lnTo>
                  <a:lnTo>
                    <a:pt x="272" y="273"/>
                  </a:lnTo>
                  <a:lnTo>
                    <a:pt x="282" y="261"/>
                  </a:lnTo>
                  <a:lnTo>
                    <a:pt x="292" y="249"/>
                  </a:lnTo>
                  <a:lnTo>
                    <a:pt x="299" y="236"/>
                  </a:lnTo>
                  <a:lnTo>
                    <a:pt x="305" y="223"/>
                  </a:lnTo>
                  <a:lnTo>
                    <a:pt x="312" y="208"/>
                  </a:lnTo>
                  <a:lnTo>
                    <a:pt x="315" y="193"/>
                  </a:lnTo>
                  <a:lnTo>
                    <a:pt x="318" y="176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144"/>
                  </a:lnTo>
                  <a:lnTo>
                    <a:pt x="315" y="128"/>
                  </a:lnTo>
                  <a:lnTo>
                    <a:pt x="312" y="113"/>
                  </a:lnTo>
                  <a:lnTo>
                    <a:pt x="305" y="98"/>
                  </a:lnTo>
                  <a:lnTo>
                    <a:pt x="299" y="84"/>
                  </a:lnTo>
                  <a:lnTo>
                    <a:pt x="292" y="70"/>
                  </a:lnTo>
                  <a:lnTo>
                    <a:pt x="282" y="58"/>
                  </a:lnTo>
                  <a:lnTo>
                    <a:pt x="272" y="47"/>
                  </a:lnTo>
                  <a:lnTo>
                    <a:pt x="260" y="37"/>
                  </a:lnTo>
                  <a:lnTo>
                    <a:pt x="248" y="28"/>
                  </a:lnTo>
                  <a:lnTo>
                    <a:pt x="235" y="19"/>
                  </a:lnTo>
                  <a:lnTo>
                    <a:pt x="221" y="13"/>
                  </a:lnTo>
                  <a:lnTo>
                    <a:pt x="207" y="8"/>
                  </a:lnTo>
                  <a:lnTo>
                    <a:pt x="191" y="3"/>
                  </a:lnTo>
                  <a:lnTo>
                    <a:pt x="176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2" y="0"/>
                  </a:lnTo>
                  <a:lnTo>
                    <a:pt x="127" y="3"/>
                  </a:lnTo>
                  <a:lnTo>
                    <a:pt x="111" y="8"/>
                  </a:lnTo>
                  <a:lnTo>
                    <a:pt x="97" y="13"/>
                  </a:lnTo>
                  <a:lnTo>
                    <a:pt x="83" y="19"/>
                  </a:lnTo>
                  <a:lnTo>
                    <a:pt x="70" y="28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6" y="58"/>
                  </a:lnTo>
                  <a:lnTo>
                    <a:pt x="26" y="70"/>
                  </a:lnTo>
                  <a:lnTo>
                    <a:pt x="18" y="84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2" y="128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2" y="193"/>
                  </a:lnTo>
                  <a:lnTo>
                    <a:pt x="6" y="208"/>
                  </a:lnTo>
                  <a:lnTo>
                    <a:pt x="12" y="223"/>
                  </a:lnTo>
                  <a:lnTo>
                    <a:pt x="18" y="236"/>
                  </a:lnTo>
                  <a:lnTo>
                    <a:pt x="26" y="249"/>
                  </a:lnTo>
                  <a:lnTo>
                    <a:pt x="36" y="261"/>
                  </a:lnTo>
                  <a:lnTo>
                    <a:pt x="46" y="273"/>
                  </a:lnTo>
                  <a:lnTo>
                    <a:pt x="57" y="284"/>
                  </a:lnTo>
                  <a:lnTo>
                    <a:pt x="70" y="293"/>
                  </a:lnTo>
                  <a:lnTo>
                    <a:pt x="83" y="300"/>
                  </a:lnTo>
                  <a:lnTo>
                    <a:pt x="97" y="307"/>
                  </a:lnTo>
                  <a:lnTo>
                    <a:pt x="111" y="312"/>
                  </a:lnTo>
                  <a:lnTo>
                    <a:pt x="127" y="316"/>
                  </a:lnTo>
                  <a:lnTo>
                    <a:pt x="142" y="319"/>
                  </a:lnTo>
                  <a:lnTo>
                    <a:pt x="159" y="320"/>
                  </a:lnTo>
                  <a:lnTo>
                    <a:pt x="159" y="32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5697538" y="1412875"/>
              <a:ext cx="688975" cy="688975"/>
            </a:xfrm>
            <a:custGeom>
              <a:avLst/>
              <a:gdLst>
                <a:gd name="T0" fmla="*/ 728 w 1301"/>
                <a:gd name="T1" fmla="*/ 6 h 1302"/>
                <a:gd name="T2" fmla="*/ 610 w 1301"/>
                <a:gd name="T3" fmla="*/ 39 h 1302"/>
                <a:gd name="T4" fmla="*/ 506 w 1301"/>
                <a:gd name="T5" fmla="*/ 99 h 1302"/>
                <a:gd name="T6" fmla="*/ 420 w 1301"/>
                <a:gd name="T7" fmla="*/ 181 h 1302"/>
                <a:gd name="T8" fmla="*/ 355 w 1301"/>
                <a:gd name="T9" fmla="*/ 282 h 1302"/>
                <a:gd name="T10" fmla="*/ 316 w 1301"/>
                <a:gd name="T11" fmla="*/ 397 h 1302"/>
                <a:gd name="T12" fmla="*/ 306 w 1301"/>
                <a:gd name="T13" fmla="*/ 498 h 1302"/>
                <a:gd name="T14" fmla="*/ 319 w 1301"/>
                <a:gd name="T15" fmla="*/ 611 h 1302"/>
                <a:gd name="T16" fmla="*/ 356 w 1301"/>
                <a:gd name="T17" fmla="*/ 714 h 1302"/>
                <a:gd name="T18" fmla="*/ 414 w 1301"/>
                <a:gd name="T19" fmla="*/ 805 h 1302"/>
                <a:gd name="T20" fmla="*/ 436 w 1301"/>
                <a:gd name="T21" fmla="*/ 839 h 1302"/>
                <a:gd name="T22" fmla="*/ 429 w 1301"/>
                <a:gd name="T23" fmla="*/ 860 h 1302"/>
                <a:gd name="T24" fmla="*/ 406 w 1301"/>
                <a:gd name="T25" fmla="*/ 865 h 1302"/>
                <a:gd name="T26" fmla="*/ 376 w 1301"/>
                <a:gd name="T27" fmla="*/ 843 h 1302"/>
                <a:gd name="T28" fmla="*/ 15 w 1301"/>
                <a:gd name="T29" fmla="*/ 1130 h 1302"/>
                <a:gd name="T30" fmla="*/ 1 w 1301"/>
                <a:gd name="T31" fmla="*/ 1176 h 1302"/>
                <a:gd name="T32" fmla="*/ 99 w 1301"/>
                <a:gd name="T33" fmla="*/ 1287 h 1302"/>
                <a:gd name="T34" fmla="*/ 146 w 1301"/>
                <a:gd name="T35" fmla="*/ 1301 h 1302"/>
                <a:gd name="T36" fmla="*/ 520 w 1301"/>
                <a:gd name="T37" fmla="*/ 906 h 1302"/>
                <a:gd name="T38" fmla="*/ 688 w 1301"/>
                <a:gd name="T39" fmla="*/ 981 h 1302"/>
                <a:gd name="T40" fmla="*/ 804 w 1301"/>
                <a:gd name="T41" fmla="*/ 995 h 1302"/>
                <a:gd name="T42" fmla="*/ 904 w 1301"/>
                <a:gd name="T43" fmla="*/ 985 h 1302"/>
                <a:gd name="T44" fmla="*/ 1019 w 1301"/>
                <a:gd name="T45" fmla="*/ 946 h 1302"/>
                <a:gd name="T46" fmla="*/ 1120 w 1301"/>
                <a:gd name="T47" fmla="*/ 881 h 1302"/>
                <a:gd name="T48" fmla="*/ 1202 w 1301"/>
                <a:gd name="T49" fmla="*/ 795 h 1302"/>
                <a:gd name="T50" fmla="*/ 1262 w 1301"/>
                <a:gd name="T51" fmla="*/ 692 h 1302"/>
                <a:gd name="T52" fmla="*/ 1295 w 1301"/>
                <a:gd name="T53" fmla="*/ 573 h 1302"/>
                <a:gd name="T54" fmla="*/ 1300 w 1301"/>
                <a:gd name="T55" fmla="*/ 472 h 1302"/>
                <a:gd name="T56" fmla="*/ 1279 w 1301"/>
                <a:gd name="T57" fmla="*/ 350 h 1302"/>
                <a:gd name="T58" fmla="*/ 1229 w 1301"/>
                <a:gd name="T59" fmla="*/ 240 h 1302"/>
                <a:gd name="T60" fmla="*/ 1155 w 1301"/>
                <a:gd name="T61" fmla="*/ 146 h 1302"/>
                <a:gd name="T62" fmla="*/ 1061 w 1301"/>
                <a:gd name="T63" fmla="*/ 73 h 1302"/>
                <a:gd name="T64" fmla="*/ 952 w 1301"/>
                <a:gd name="T65" fmla="*/ 23 h 1302"/>
                <a:gd name="T66" fmla="*/ 829 w 1301"/>
                <a:gd name="T67" fmla="*/ 1 h 1302"/>
                <a:gd name="T68" fmla="*/ 783 w 1301"/>
                <a:gd name="T69" fmla="*/ 900 h 1302"/>
                <a:gd name="T70" fmla="*/ 683 w 1301"/>
                <a:gd name="T71" fmla="*/ 883 h 1302"/>
                <a:gd name="T72" fmla="*/ 595 w 1301"/>
                <a:gd name="T73" fmla="*/ 843 h 1302"/>
                <a:gd name="T74" fmla="*/ 519 w 1301"/>
                <a:gd name="T75" fmla="*/ 783 h 1302"/>
                <a:gd name="T76" fmla="*/ 459 w 1301"/>
                <a:gd name="T77" fmla="*/ 707 h 1302"/>
                <a:gd name="T78" fmla="*/ 419 w 1301"/>
                <a:gd name="T79" fmla="*/ 618 h 1302"/>
                <a:gd name="T80" fmla="*/ 401 w 1301"/>
                <a:gd name="T81" fmla="*/ 518 h 1302"/>
                <a:gd name="T82" fmla="*/ 405 w 1301"/>
                <a:gd name="T83" fmla="*/ 436 h 1302"/>
                <a:gd name="T84" fmla="*/ 433 w 1301"/>
                <a:gd name="T85" fmla="*/ 341 h 1302"/>
                <a:gd name="T86" fmla="*/ 481 w 1301"/>
                <a:gd name="T87" fmla="*/ 256 h 1302"/>
                <a:gd name="T88" fmla="*/ 547 w 1301"/>
                <a:gd name="T89" fmla="*/ 186 h 1302"/>
                <a:gd name="T90" fmla="*/ 628 w 1301"/>
                <a:gd name="T91" fmla="*/ 134 h 1302"/>
                <a:gd name="T92" fmla="*/ 722 w 1301"/>
                <a:gd name="T93" fmla="*/ 103 h 1302"/>
                <a:gd name="T94" fmla="*/ 804 w 1301"/>
                <a:gd name="T95" fmla="*/ 94 h 1302"/>
                <a:gd name="T96" fmla="*/ 904 w 1301"/>
                <a:gd name="T97" fmla="*/ 108 h 1302"/>
                <a:gd name="T98" fmla="*/ 997 w 1301"/>
                <a:gd name="T99" fmla="*/ 143 h 1302"/>
                <a:gd name="T100" fmla="*/ 1075 w 1301"/>
                <a:gd name="T101" fmla="*/ 199 h 1302"/>
                <a:gd name="T102" fmla="*/ 1138 w 1301"/>
                <a:gd name="T103" fmla="*/ 272 h 1302"/>
                <a:gd name="T104" fmla="*/ 1182 w 1301"/>
                <a:gd name="T105" fmla="*/ 358 h 1302"/>
                <a:gd name="T106" fmla="*/ 1205 w 1301"/>
                <a:gd name="T107" fmla="*/ 456 h 1302"/>
                <a:gd name="T108" fmla="*/ 1205 w 1301"/>
                <a:gd name="T109" fmla="*/ 539 h 1302"/>
                <a:gd name="T110" fmla="*/ 1182 w 1301"/>
                <a:gd name="T111" fmla="*/ 637 h 1302"/>
                <a:gd name="T112" fmla="*/ 1138 w 1301"/>
                <a:gd name="T113" fmla="*/ 723 h 1302"/>
                <a:gd name="T114" fmla="*/ 1075 w 1301"/>
                <a:gd name="T115" fmla="*/ 797 h 1302"/>
                <a:gd name="T116" fmla="*/ 997 w 1301"/>
                <a:gd name="T117" fmla="*/ 853 h 1302"/>
                <a:gd name="T118" fmla="*/ 904 w 1301"/>
                <a:gd name="T119" fmla="*/ 889 h 1302"/>
                <a:gd name="T120" fmla="*/ 804 w 1301"/>
                <a:gd name="T121" fmla="*/ 901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1" h="1302">
                  <a:moveTo>
                    <a:pt x="804" y="0"/>
                  </a:moveTo>
                  <a:lnTo>
                    <a:pt x="804" y="0"/>
                  </a:lnTo>
                  <a:lnTo>
                    <a:pt x="778" y="1"/>
                  </a:lnTo>
                  <a:lnTo>
                    <a:pt x="753" y="3"/>
                  </a:lnTo>
                  <a:lnTo>
                    <a:pt x="728" y="6"/>
                  </a:lnTo>
                  <a:lnTo>
                    <a:pt x="703" y="10"/>
                  </a:lnTo>
                  <a:lnTo>
                    <a:pt x="680" y="16"/>
                  </a:lnTo>
                  <a:lnTo>
                    <a:pt x="656" y="23"/>
                  </a:lnTo>
                  <a:lnTo>
                    <a:pt x="633" y="30"/>
                  </a:lnTo>
                  <a:lnTo>
                    <a:pt x="610" y="39"/>
                  </a:lnTo>
                  <a:lnTo>
                    <a:pt x="588" y="49"/>
                  </a:lnTo>
                  <a:lnTo>
                    <a:pt x="567" y="60"/>
                  </a:lnTo>
                  <a:lnTo>
                    <a:pt x="546" y="73"/>
                  </a:lnTo>
                  <a:lnTo>
                    <a:pt x="526" y="85"/>
                  </a:lnTo>
                  <a:lnTo>
                    <a:pt x="506" y="99"/>
                  </a:lnTo>
                  <a:lnTo>
                    <a:pt x="487" y="114"/>
                  </a:lnTo>
                  <a:lnTo>
                    <a:pt x="470" y="130"/>
                  </a:lnTo>
                  <a:lnTo>
                    <a:pt x="452" y="146"/>
                  </a:lnTo>
                  <a:lnTo>
                    <a:pt x="436" y="164"/>
                  </a:lnTo>
                  <a:lnTo>
                    <a:pt x="420" y="181"/>
                  </a:lnTo>
                  <a:lnTo>
                    <a:pt x="405" y="200"/>
                  </a:lnTo>
                  <a:lnTo>
                    <a:pt x="391" y="220"/>
                  </a:lnTo>
                  <a:lnTo>
                    <a:pt x="379" y="240"/>
                  </a:lnTo>
                  <a:lnTo>
                    <a:pt x="366" y="261"/>
                  </a:lnTo>
                  <a:lnTo>
                    <a:pt x="355" y="282"/>
                  </a:lnTo>
                  <a:lnTo>
                    <a:pt x="345" y="304"/>
                  </a:lnTo>
                  <a:lnTo>
                    <a:pt x="336" y="327"/>
                  </a:lnTo>
                  <a:lnTo>
                    <a:pt x="329" y="350"/>
                  </a:lnTo>
                  <a:lnTo>
                    <a:pt x="323" y="373"/>
                  </a:lnTo>
                  <a:lnTo>
                    <a:pt x="316" y="397"/>
                  </a:lnTo>
                  <a:lnTo>
                    <a:pt x="313" y="422"/>
                  </a:lnTo>
                  <a:lnTo>
                    <a:pt x="309" y="447"/>
                  </a:lnTo>
                  <a:lnTo>
                    <a:pt x="308" y="472"/>
                  </a:lnTo>
                  <a:lnTo>
                    <a:pt x="306" y="498"/>
                  </a:lnTo>
                  <a:lnTo>
                    <a:pt x="306" y="498"/>
                  </a:lnTo>
                  <a:lnTo>
                    <a:pt x="306" y="521"/>
                  </a:lnTo>
                  <a:lnTo>
                    <a:pt x="309" y="543"/>
                  </a:lnTo>
                  <a:lnTo>
                    <a:pt x="311" y="567"/>
                  </a:lnTo>
                  <a:lnTo>
                    <a:pt x="315" y="588"/>
                  </a:lnTo>
                  <a:lnTo>
                    <a:pt x="319" y="611"/>
                  </a:lnTo>
                  <a:lnTo>
                    <a:pt x="325" y="632"/>
                  </a:lnTo>
                  <a:lnTo>
                    <a:pt x="331" y="653"/>
                  </a:lnTo>
                  <a:lnTo>
                    <a:pt x="339" y="674"/>
                  </a:lnTo>
                  <a:lnTo>
                    <a:pt x="346" y="694"/>
                  </a:lnTo>
                  <a:lnTo>
                    <a:pt x="356" y="714"/>
                  </a:lnTo>
                  <a:lnTo>
                    <a:pt x="366" y="734"/>
                  </a:lnTo>
                  <a:lnTo>
                    <a:pt x="376" y="753"/>
                  </a:lnTo>
                  <a:lnTo>
                    <a:pt x="389" y="770"/>
                  </a:lnTo>
                  <a:lnTo>
                    <a:pt x="400" y="789"/>
                  </a:lnTo>
                  <a:lnTo>
                    <a:pt x="414" y="805"/>
                  </a:lnTo>
                  <a:lnTo>
                    <a:pt x="428" y="823"/>
                  </a:lnTo>
                  <a:lnTo>
                    <a:pt x="428" y="823"/>
                  </a:lnTo>
                  <a:lnTo>
                    <a:pt x="431" y="828"/>
                  </a:lnTo>
                  <a:lnTo>
                    <a:pt x="435" y="834"/>
                  </a:lnTo>
                  <a:lnTo>
                    <a:pt x="436" y="839"/>
                  </a:lnTo>
                  <a:lnTo>
                    <a:pt x="436" y="844"/>
                  </a:lnTo>
                  <a:lnTo>
                    <a:pt x="436" y="849"/>
                  </a:lnTo>
                  <a:lnTo>
                    <a:pt x="434" y="853"/>
                  </a:lnTo>
                  <a:lnTo>
                    <a:pt x="431" y="857"/>
                  </a:lnTo>
                  <a:lnTo>
                    <a:pt x="429" y="860"/>
                  </a:lnTo>
                  <a:lnTo>
                    <a:pt x="425" y="863"/>
                  </a:lnTo>
                  <a:lnTo>
                    <a:pt x="420" y="864"/>
                  </a:lnTo>
                  <a:lnTo>
                    <a:pt x="416" y="865"/>
                  </a:lnTo>
                  <a:lnTo>
                    <a:pt x="411" y="867"/>
                  </a:lnTo>
                  <a:lnTo>
                    <a:pt x="406" y="865"/>
                  </a:lnTo>
                  <a:lnTo>
                    <a:pt x="401" y="864"/>
                  </a:lnTo>
                  <a:lnTo>
                    <a:pt x="396" y="862"/>
                  </a:lnTo>
                  <a:lnTo>
                    <a:pt x="393" y="859"/>
                  </a:lnTo>
                  <a:lnTo>
                    <a:pt x="393" y="859"/>
                  </a:lnTo>
                  <a:lnTo>
                    <a:pt x="376" y="843"/>
                  </a:lnTo>
                  <a:lnTo>
                    <a:pt x="376" y="843"/>
                  </a:lnTo>
                  <a:lnTo>
                    <a:pt x="366" y="830"/>
                  </a:lnTo>
                  <a:lnTo>
                    <a:pt x="358" y="817"/>
                  </a:lnTo>
                  <a:lnTo>
                    <a:pt x="15" y="1130"/>
                  </a:lnTo>
                  <a:lnTo>
                    <a:pt x="15" y="1130"/>
                  </a:lnTo>
                  <a:lnTo>
                    <a:pt x="8" y="1139"/>
                  </a:lnTo>
                  <a:lnTo>
                    <a:pt x="3" y="1147"/>
                  </a:lnTo>
                  <a:lnTo>
                    <a:pt x="1" y="1156"/>
                  </a:lnTo>
                  <a:lnTo>
                    <a:pt x="0" y="1166"/>
                  </a:lnTo>
                  <a:lnTo>
                    <a:pt x="1" y="1176"/>
                  </a:lnTo>
                  <a:lnTo>
                    <a:pt x="3" y="1186"/>
                  </a:lnTo>
                  <a:lnTo>
                    <a:pt x="8" y="1195"/>
                  </a:lnTo>
                  <a:lnTo>
                    <a:pt x="15" y="1202"/>
                  </a:lnTo>
                  <a:lnTo>
                    <a:pt x="99" y="1287"/>
                  </a:lnTo>
                  <a:lnTo>
                    <a:pt x="99" y="1287"/>
                  </a:lnTo>
                  <a:lnTo>
                    <a:pt x="107" y="1293"/>
                  </a:lnTo>
                  <a:lnTo>
                    <a:pt x="117" y="1298"/>
                  </a:lnTo>
                  <a:lnTo>
                    <a:pt x="126" y="1301"/>
                  </a:lnTo>
                  <a:lnTo>
                    <a:pt x="136" y="1302"/>
                  </a:lnTo>
                  <a:lnTo>
                    <a:pt x="146" y="1301"/>
                  </a:lnTo>
                  <a:lnTo>
                    <a:pt x="154" y="1298"/>
                  </a:lnTo>
                  <a:lnTo>
                    <a:pt x="164" y="1293"/>
                  </a:lnTo>
                  <a:lnTo>
                    <a:pt x="172" y="1287"/>
                  </a:lnTo>
                  <a:lnTo>
                    <a:pt x="520" y="906"/>
                  </a:lnTo>
                  <a:lnTo>
                    <a:pt x="520" y="906"/>
                  </a:lnTo>
                  <a:lnTo>
                    <a:pt x="551" y="926"/>
                  </a:lnTo>
                  <a:lnTo>
                    <a:pt x="584" y="944"/>
                  </a:lnTo>
                  <a:lnTo>
                    <a:pt x="617" y="959"/>
                  </a:lnTo>
                  <a:lnTo>
                    <a:pt x="652" y="971"/>
                  </a:lnTo>
                  <a:lnTo>
                    <a:pt x="688" y="981"/>
                  </a:lnTo>
                  <a:lnTo>
                    <a:pt x="726" y="989"/>
                  </a:lnTo>
                  <a:lnTo>
                    <a:pt x="746" y="991"/>
                  </a:lnTo>
                  <a:lnTo>
                    <a:pt x="764" y="994"/>
                  </a:lnTo>
                  <a:lnTo>
                    <a:pt x="784" y="995"/>
                  </a:lnTo>
                  <a:lnTo>
                    <a:pt x="804" y="995"/>
                  </a:lnTo>
                  <a:lnTo>
                    <a:pt x="804" y="995"/>
                  </a:lnTo>
                  <a:lnTo>
                    <a:pt x="829" y="994"/>
                  </a:lnTo>
                  <a:lnTo>
                    <a:pt x="854" y="993"/>
                  </a:lnTo>
                  <a:lnTo>
                    <a:pt x="879" y="989"/>
                  </a:lnTo>
                  <a:lnTo>
                    <a:pt x="904" y="985"/>
                  </a:lnTo>
                  <a:lnTo>
                    <a:pt x="928" y="979"/>
                  </a:lnTo>
                  <a:lnTo>
                    <a:pt x="952" y="973"/>
                  </a:lnTo>
                  <a:lnTo>
                    <a:pt x="975" y="965"/>
                  </a:lnTo>
                  <a:lnTo>
                    <a:pt x="998" y="956"/>
                  </a:lnTo>
                  <a:lnTo>
                    <a:pt x="1019" y="946"/>
                  </a:lnTo>
                  <a:lnTo>
                    <a:pt x="1040" y="935"/>
                  </a:lnTo>
                  <a:lnTo>
                    <a:pt x="1061" y="923"/>
                  </a:lnTo>
                  <a:lnTo>
                    <a:pt x="1081" y="910"/>
                  </a:lnTo>
                  <a:lnTo>
                    <a:pt x="1101" y="896"/>
                  </a:lnTo>
                  <a:lnTo>
                    <a:pt x="1120" y="881"/>
                  </a:lnTo>
                  <a:lnTo>
                    <a:pt x="1138" y="865"/>
                  </a:lnTo>
                  <a:lnTo>
                    <a:pt x="1155" y="849"/>
                  </a:lnTo>
                  <a:lnTo>
                    <a:pt x="1171" y="832"/>
                  </a:lnTo>
                  <a:lnTo>
                    <a:pt x="1187" y="814"/>
                  </a:lnTo>
                  <a:lnTo>
                    <a:pt x="1202" y="795"/>
                  </a:lnTo>
                  <a:lnTo>
                    <a:pt x="1216" y="775"/>
                  </a:lnTo>
                  <a:lnTo>
                    <a:pt x="1229" y="755"/>
                  </a:lnTo>
                  <a:lnTo>
                    <a:pt x="1241" y="734"/>
                  </a:lnTo>
                  <a:lnTo>
                    <a:pt x="1252" y="713"/>
                  </a:lnTo>
                  <a:lnTo>
                    <a:pt x="1262" y="692"/>
                  </a:lnTo>
                  <a:lnTo>
                    <a:pt x="1271" y="669"/>
                  </a:lnTo>
                  <a:lnTo>
                    <a:pt x="1279" y="646"/>
                  </a:lnTo>
                  <a:lnTo>
                    <a:pt x="1285" y="622"/>
                  </a:lnTo>
                  <a:lnTo>
                    <a:pt x="1291" y="598"/>
                  </a:lnTo>
                  <a:lnTo>
                    <a:pt x="1295" y="573"/>
                  </a:lnTo>
                  <a:lnTo>
                    <a:pt x="1299" y="548"/>
                  </a:lnTo>
                  <a:lnTo>
                    <a:pt x="1300" y="523"/>
                  </a:lnTo>
                  <a:lnTo>
                    <a:pt x="1301" y="498"/>
                  </a:lnTo>
                  <a:lnTo>
                    <a:pt x="1301" y="498"/>
                  </a:lnTo>
                  <a:lnTo>
                    <a:pt x="1300" y="472"/>
                  </a:lnTo>
                  <a:lnTo>
                    <a:pt x="1299" y="447"/>
                  </a:lnTo>
                  <a:lnTo>
                    <a:pt x="1295" y="422"/>
                  </a:lnTo>
                  <a:lnTo>
                    <a:pt x="1291" y="397"/>
                  </a:lnTo>
                  <a:lnTo>
                    <a:pt x="1285" y="373"/>
                  </a:lnTo>
                  <a:lnTo>
                    <a:pt x="1279" y="350"/>
                  </a:lnTo>
                  <a:lnTo>
                    <a:pt x="1271" y="327"/>
                  </a:lnTo>
                  <a:lnTo>
                    <a:pt x="1262" y="304"/>
                  </a:lnTo>
                  <a:lnTo>
                    <a:pt x="1252" y="282"/>
                  </a:lnTo>
                  <a:lnTo>
                    <a:pt x="1241" y="261"/>
                  </a:lnTo>
                  <a:lnTo>
                    <a:pt x="1229" y="240"/>
                  </a:lnTo>
                  <a:lnTo>
                    <a:pt x="1216" y="220"/>
                  </a:lnTo>
                  <a:lnTo>
                    <a:pt x="1202" y="200"/>
                  </a:lnTo>
                  <a:lnTo>
                    <a:pt x="1187" y="181"/>
                  </a:lnTo>
                  <a:lnTo>
                    <a:pt x="1171" y="164"/>
                  </a:lnTo>
                  <a:lnTo>
                    <a:pt x="1155" y="146"/>
                  </a:lnTo>
                  <a:lnTo>
                    <a:pt x="1138" y="130"/>
                  </a:lnTo>
                  <a:lnTo>
                    <a:pt x="1120" y="114"/>
                  </a:lnTo>
                  <a:lnTo>
                    <a:pt x="1101" y="99"/>
                  </a:lnTo>
                  <a:lnTo>
                    <a:pt x="1081" y="85"/>
                  </a:lnTo>
                  <a:lnTo>
                    <a:pt x="1061" y="73"/>
                  </a:lnTo>
                  <a:lnTo>
                    <a:pt x="1040" y="60"/>
                  </a:lnTo>
                  <a:lnTo>
                    <a:pt x="1019" y="49"/>
                  </a:lnTo>
                  <a:lnTo>
                    <a:pt x="998" y="39"/>
                  </a:lnTo>
                  <a:lnTo>
                    <a:pt x="975" y="30"/>
                  </a:lnTo>
                  <a:lnTo>
                    <a:pt x="952" y="23"/>
                  </a:lnTo>
                  <a:lnTo>
                    <a:pt x="928" y="16"/>
                  </a:lnTo>
                  <a:lnTo>
                    <a:pt x="904" y="10"/>
                  </a:lnTo>
                  <a:lnTo>
                    <a:pt x="879" y="6"/>
                  </a:lnTo>
                  <a:lnTo>
                    <a:pt x="854" y="3"/>
                  </a:lnTo>
                  <a:lnTo>
                    <a:pt x="829" y="1"/>
                  </a:lnTo>
                  <a:lnTo>
                    <a:pt x="804" y="0"/>
                  </a:lnTo>
                  <a:lnTo>
                    <a:pt x="804" y="0"/>
                  </a:lnTo>
                  <a:close/>
                  <a:moveTo>
                    <a:pt x="804" y="901"/>
                  </a:moveTo>
                  <a:lnTo>
                    <a:pt x="804" y="901"/>
                  </a:lnTo>
                  <a:lnTo>
                    <a:pt x="783" y="900"/>
                  </a:lnTo>
                  <a:lnTo>
                    <a:pt x="762" y="899"/>
                  </a:lnTo>
                  <a:lnTo>
                    <a:pt x="742" y="896"/>
                  </a:lnTo>
                  <a:lnTo>
                    <a:pt x="722" y="893"/>
                  </a:lnTo>
                  <a:lnTo>
                    <a:pt x="703" y="889"/>
                  </a:lnTo>
                  <a:lnTo>
                    <a:pt x="683" y="883"/>
                  </a:lnTo>
                  <a:lnTo>
                    <a:pt x="665" y="876"/>
                  </a:lnTo>
                  <a:lnTo>
                    <a:pt x="647" y="869"/>
                  </a:lnTo>
                  <a:lnTo>
                    <a:pt x="628" y="862"/>
                  </a:lnTo>
                  <a:lnTo>
                    <a:pt x="612" y="853"/>
                  </a:lnTo>
                  <a:lnTo>
                    <a:pt x="595" y="843"/>
                  </a:lnTo>
                  <a:lnTo>
                    <a:pt x="579" y="832"/>
                  </a:lnTo>
                  <a:lnTo>
                    <a:pt x="562" y="820"/>
                  </a:lnTo>
                  <a:lnTo>
                    <a:pt x="547" y="809"/>
                  </a:lnTo>
                  <a:lnTo>
                    <a:pt x="532" y="797"/>
                  </a:lnTo>
                  <a:lnTo>
                    <a:pt x="519" y="783"/>
                  </a:lnTo>
                  <a:lnTo>
                    <a:pt x="505" y="769"/>
                  </a:lnTo>
                  <a:lnTo>
                    <a:pt x="492" y="754"/>
                  </a:lnTo>
                  <a:lnTo>
                    <a:pt x="481" y="739"/>
                  </a:lnTo>
                  <a:lnTo>
                    <a:pt x="470" y="723"/>
                  </a:lnTo>
                  <a:lnTo>
                    <a:pt x="459" y="707"/>
                  </a:lnTo>
                  <a:lnTo>
                    <a:pt x="449" y="691"/>
                  </a:lnTo>
                  <a:lnTo>
                    <a:pt x="440" y="673"/>
                  </a:lnTo>
                  <a:lnTo>
                    <a:pt x="433" y="654"/>
                  </a:lnTo>
                  <a:lnTo>
                    <a:pt x="425" y="637"/>
                  </a:lnTo>
                  <a:lnTo>
                    <a:pt x="419" y="618"/>
                  </a:lnTo>
                  <a:lnTo>
                    <a:pt x="414" y="598"/>
                  </a:lnTo>
                  <a:lnTo>
                    <a:pt x="409" y="579"/>
                  </a:lnTo>
                  <a:lnTo>
                    <a:pt x="405" y="559"/>
                  </a:lnTo>
                  <a:lnTo>
                    <a:pt x="403" y="539"/>
                  </a:lnTo>
                  <a:lnTo>
                    <a:pt x="401" y="518"/>
                  </a:lnTo>
                  <a:lnTo>
                    <a:pt x="400" y="498"/>
                  </a:lnTo>
                  <a:lnTo>
                    <a:pt x="400" y="498"/>
                  </a:lnTo>
                  <a:lnTo>
                    <a:pt x="401" y="477"/>
                  </a:lnTo>
                  <a:lnTo>
                    <a:pt x="403" y="456"/>
                  </a:lnTo>
                  <a:lnTo>
                    <a:pt x="405" y="436"/>
                  </a:lnTo>
                  <a:lnTo>
                    <a:pt x="409" y="416"/>
                  </a:lnTo>
                  <a:lnTo>
                    <a:pt x="414" y="397"/>
                  </a:lnTo>
                  <a:lnTo>
                    <a:pt x="419" y="377"/>
                  </a:lnTo>
                  <a:lnTo>
                    <a:pt x="425" y="358"/>
                  </a:lnTo>
                  <a:lnTo>
                    <a:pt x="433" y="341"/>
                  </a:lnTo>
                  <a:lnTo>
                    <a:pt x="440" y="322"/>
                  </a:lnTo>
                  <a:lnTo>
                    <a:pt x="449" y="306"/>
                  </a:lnTo>
                  <a:lnTo>
                    <a:pt x="459" y="289"/>
                  </a:lnTo>
                  <a:lnTo>
                    <a:pt x="470" y="272"/>
                  </a:lnTo>
                  <a:lnTo>
                    <a:pt x="481" y="256"/>
                  </a:lnTo>
                  <a:lnTo>
                    <a:pt x="492" y="241"/>
                  </a:lnTo>
                  <a:lnTo>
                    <a:pt x="505" y="226"/>
                  </a:lnTo>
                  <a:lnTo>
                    <a:pt x="519" y="212"/>
                  </a:lnTo>
                  <a:lnTo>
                    <a:pt x="532" y="199"/>
                  </a:lnTo>
                  <a:lnTo>
                    <a:pt x="547" y="186"/>
                  </a:lnTo>
                  <a:lnTo>
                    <a:pt x="562" y="175"/>
                  </a:lnTo>
                  <a:lnTo>
                    <a:pt x="579" y="164"/>
                  </a:lnTo>
                  <a:lnTo>
                    <a:pt x="595" y="153"/>
                  </a:lnTo>
                  <a:lnTo>
                    <a:pt x="612" y="143"/>
                  </a:lnTo>
                  <a:lnTo>
                    <a:pt x="628" y="134"/>
                  </a:lnTo>
                  <a:lnTo>
                    <a:pt x="647" y="126"/>
                  </a:lnTo>
                  <a:lnTo>
                    <a:pt x="665" y="119"/>
                  </a:lnTo>
                  <a:lnTo>
                    <a:pt x="683" y="113"/>
                  </a:lnTo>
                  <a:lnTo>
                    <a:pt x="703" y="108"/>
                  </a:lnTo>
                  <a:lnTo>
                    <a:pt x="722" y="103"/>
                  </a:lnTo>
                  <a:lnTo>
                    <a:pt x="742" y="99"/>
                  </a:lnTo>
                  <a:lnTo>
                    <a:pt x="762" y="96"/>
                  </a:lnTo>
                  <a:lnTo>
                    <a:pt x="783" y="95"/>
                  </a:lnTo>
                  <a:lnTo>
                    <a:pt x="804" y="94"/>
                  </a:lnTo>
                  <a:lnTo>
                    <a:pt x="804" y="94"/>
                  </a:lnTo>
                  <a:lnTo>
                    <a:pt x="824" y="95"/>
                  </a:lnTo>
                  <a:lnTo>
                    <a:pt x="846" y="96"/>
                  </a:lnTo>
                  <a:lnTo>
                    <a:pt x="866" y="99"/>
                  </a:lnTo>
                  <a:lnTo>
                    <a:pt x="885" y="103"/>
                  </a:lnTo>
                  <a:lnTo>
                    <a:pt x="904" y="108"/>
                  </a:lnTo>
                  <a:lnTo>
                    <a:pt x="924" y="113"/>
                  </a:lnTo>
                  <a:lnTo>
                    <a:pt x="943" y="119"/>
                  </a:lnTo>
                  <a:lnTo>
                    <a:pt x="960" y="126"/>
                  </a:lnTo>
                  <a:lnTo>
                    <a:pt x="979" y="134"/>
                  </a:lnTo>
                  <a:lnTo>
                    <a:pt x="997" y="143"/>
                  </a:lnTo>
                  <a:lnTo>
                    <a:pt x="1013" y="153"/>
                  </a:lnTo>
                  <a:lnTo>
                    <a:pt x="1029" y="164"/>
                  </a:lnTo>
                  <a:lnTo>
                    <a:pt x="1045" y="175"/>
                  </a:lnTo>
                  <a:lnTo>
                    <a:pt x="1060" y="186"/>
                  </a:lnTo>
                  <a:lnTo>
                    <a:pt x="1075" y="199"/>
                  </a:lnTo>
                  <a:lnTo>
                    <a:pt x="1089" y="212"/>
                  </a:lnTo>
                  <a:lnTo>
                    <a:pt x="1103" y="226"/>
                  </a:lnTo>
                  <a:lnTo>
                    <a:pt x="1115" y="241"/>
                  </a:lnTo>
                  <a:lnTo>
                    <a:pt x="1126" y="256"/>
                  </a:lnTo>
                  <a:lnTo>
                    <a:pt x="1138" y="272"/>
                  </a:lnTo>
                  <a:lnTo>
                    <a:pt x="1149" y="289"/>
                  </a:lnTo>
                  <a:lnTo>
                    <a:pt x="1159" y="306"/>
                  </a:lnTo>
                  <a:lnTo>
                    <a:pt x="1167" y="322"/>
                  </a:lnTo>
                  <a:lnTo>
                    <a:pt x="1175" y="341"/>
                  </a:lnTo>
                  <a:lnTo>
                    <a:pt x="1182" y="358"/>
                  </a:lnTo>
                  <a:lnTo>
                    <a:pt x="1189" y="377"/>
                  </a:lnTo>
                  <a:lnTo>
                    <a:pt x="1195" y="397"/>
                  </a:lnTo>
                  <a:lnTo>
                    <a:pt x="1199" y="416"/>
                  </a:lnTo>
                  <a:lnTo>
                    <a:pt x="1202" y="436"/>
                  </a:lnTo>
                  <a:lnTo>
                    <a:pt x="1205" y="456"/>
                  </a:lnTo>
                  <a:lnTo>
                    <a:pt x="1206" y="477"/>
                  </a:lnTo>
                  <a:lnTo>
                    <a:pt x="1207" y="498"/>
                  </a:lnTo>
                  <a:lnTo>
                    <a:pt x="1207" y="498"/>
                  </a:lnTo>
                  <a:lnTo>
                    <a:pt x="1206" y="518"/>
                  </a:lnTo>
                  <a:lnTo>
                    <a:pt x="1205" y="539"/>
                  </a:lnTo>
                  <a:lnTo>
                    <a:pt x="1202" y="559"/>
                  </a:lnTo>
                  <a:lnTo>
                    <a:pt x="1199" y="579"/>
                  </a:lnTo>
                  <a:lnTo>
                    <a:pt x="1195" y="598"/>
                  </a:lnTo>
                  <a:lnTo>
                    <a:pt x="1189" y="618"/>
                  </a:lnTo>
                  <a:lnTo>
                    <a:pt x="1182" y="637"/>
                  </a:lnTo>
                  <a:lnTo>
                    <a:pt x="1175" y="654"/>
                  </a:lnTo>
                  <a:lnTo>
                    <a:pt x="1167" y="673"/>
                  </a:lnTo>
                  <a:lnTo>
                    <a:pt x="1159" y="691"/>
                  </a:lnTo>
                  <a:lnTo>
                    <a:pt x="1149" y="707"/>
                  </a:lnTo>
                  <a:lnTo>
                    <a:pt x="1138" y="723"/>
                  </a:lnTo>
                  <a:lnTo>
                    <a:pt x="1126" y="739"/>
                  </a:lnTo>
                  <a:lnTo>
                    <a:pt x="1115" y="754"/>
                  </a:lnTo>
                  <a:lnTo>
                    <a:pt x="1103" y="769"/>
                  </a:lnTo>
                  <a:lnTo>
                    <a:pt x="1089" y="783"/>
                  </a:lnTo>
                  <a:lnTo>
                    <a:pt x="1075" y="797"/>
                  </a:lnTo>
                  <a:lnTo>
                    <a:pt x="1060" y="809"/>
                  </a:lnTo>
                  <a:lnTo>
                    <a:pt x="1045" y="820"/>
                  </a:lnTo>
                  <a:lnTo>
                    <a:pt x="1029" y="832"/>
                  </a:lnTo>
                  <a:lnTo>
                    <a:pt x="1013" y="843"/>
                  </a:lnTo>
                  <a:lnTo>
                    <a:pt x="997" y="853"/>
                  </a:lnTo>
                  <a:lnTo>
                    <a:pt x="979" y="862"/>
                  </a:lnTo>
                  <a:lnTo>
                    <a:pt x="960" y="869"/>
                  </a:lnTo>
                  <a:lnTo>
                    <a:pt x="943" y="876"/>
                  </a:lnTo>
                  <a:lnTo>
                    <a:pt x="924" y="883"/>
                  </a:lnTo>
                  <a:lnTo>
                    <a:pt x="904" y="889"/>
                  </a:lnTo>
                  <a:lnTo>
                    <a:pt x="885" y="893"/>
                  </a:lnTo>
                  <a:lnTo>
                    <a:pt x="866" y="896"/>
                  </a:lnTo>
                  <a:lnTo>
                    <a:pt x="846" y="899"/>
                  </a:lnTo>
                  <a:lnTo>
                    <a:pt x="824" y="900"/>
                  </a:lnTo>
                  <a:lnTo>
                    <a:pt x="804" y="901"/>
                  </a:lnTo>
                  <a:lnTo>
                    <a:pt x="804" y="9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1751044" y="5285323"/>
            <a:ext cx="567649" cy="605787"/>
            <a:chOff x="5783263" y="3359150"/>
            <a:chExt cx="668337" cy="669925"/>
          </a:xfrm>
        </p:grpSpPr>
        <p:sp>
          <p:nvSpPr>
            <p:cNvPr id="21" name="Freeform 76"/>
            <p:cNvSpPr>
              <a:spLocks noEditPoints="1"/>
            </p:cNvSpPr>
            <p:nvPr/>
          </p:nvSpPr>
          <p:spPr bwMode="auto">
            <a:xfrm>
              <a:off x="5807075" y="3400425"/>
              <a:ext cx="628650" cy="628650"/>
            </a:xfrm>
            <a:custGeom>
              <a:avLst/>
              <a:gdLst>
                <a:gd name="T0" fmla="*/ 861 w 1189"/>
                <a:gd name="T1" fmla="*/ 255 h 1187"/>
                <a:gd name="T2" fmla="*/ 579 w 1189"/>
                <a:gd name="T3" fmla="*/ 537 h 1187"/>
                <a:gd name="T4" fmla="*/ 539 w 1189"/>
                <a:gd name="T5" fmla="*/ 534 h 1187"/>
                <a:gd name="T6" fmla="*/ 496 w 1189"/>
                <a:gd name="T7" fmla="*/ 533 h 1187"/>
                <a:gd name="T8" fmla="*/ 458 w 1189"/>
                <a:gd name="T9" fmla="*/ 534 h 1187"/>
                <a:gd name="T10" fmla="*/ 439 w 1189"/>
                <a:gd name="T11" fmla="*/ 539 h 1187"/>
                <a:gd name="T12" fmla="*/ 422 w 1189"/>
                <a:gd name="T13" fmla="*/ 546 h 1187"/>
                <a:gd name="T14" fmla="*/ 404 w 1189"/>
                <a:gd name="T15" fmla="*/ 556 h 1187"/>
                <a:gd name="T16" fmla="*/ 386 w 1189"/>
                <a:gd name="T17" fmla="*/ 572 h 1187"/>
                <a:gd name="T18" fmla="*/ 150 w 1189"/>
                <a:gd name="T19" fmla="*/ 808 h 1187"/>
                <a:gd name="T20" fmla="*/ 57 w 1189"/>
                <a:gd name="T21" fmla="*/ 901 h 1187"/>
                <a:gd name="T22" fmla="*/ 34 w 1189"/>
                <a:gd name="T23" fmla="*/ 929 h 1187"/>
                <a:gd name="T24" fmla="*/ 17 w 1189"/>
                <a:gd name="T25" fmla="*/ 960 h 1187"/>
                <a:gd name="T26" fmla="*/ 6 w 1189"/>
                <a:gd name="T27" fmla="*/ 991 h 1187"/>
                <a:gd name="T28" fmla="*/ 0 w 1189"/>
                <a:gd name="T29" fmla="*/ 1025 h 1187"/>
                <a:gd name="T30" fmla="*/ 3 w 1189"/>
                <a:gd name="T31" fmla="*/ 1057 h 1187"/>
                <a:gd name="T32" fmla="*/ 10 w 1189"/>
                <a:gd name="T33" fmla="*/ 1089 h 1187"/>
                <a:gd name="T34" fmla="*/ 24 w 1189"/>
                <a:gd name="T35" fmla="*/ 1118 h 1187"/>
                <a:gd name="T36" fmla="*/ 45 w 1189"/>
                <a:gd name="T37" fmla="*/ 1143 h 1187"/>
                <a:gd name="T38" fmla="*/ 57 w 1189"/>
                <a:gd name="T39" fmla="*/ 1155 h 1187"/>
                <a:gd name="T40" fmla="*/ 85 w 1189"/>
                <a:gd name="T41" fmla="*/ 1172 h 1187"/>
                <a:gd name="T42" fmla="*/ 115 w 1189"/>
                <a:gd name="T43" fmla="*/ 1183 h 1187"/>
                <a:gd name="T44" fmla="*/ 147 w 1189"/>
                <a:gd name="T45" fmla="*/ 1187 h 1187"/>
                <a:gd name="T46" fmla="*/ 180 w 1189"/>
                <a:gd name="T47" fmla="*/ 1186 h 1187"/>
                <a:gd name="T48" fmla="*/ 213 w 1189"/>
                <a:gd name="T49" fmla="*/ 1178 h 1187"/>
                <a:gd name="T50" fmla="*/ 245 w 1189"/>
                <a:gd name="T51" fmla="*/ 1164 h 1187"/>
                <a:gd name="T52" fmla="*/ 274 w 1189"/>
                <a:gd name="T53" fmla="*/ 1143 h 1187"/>
                <a:gd name="T54" fmla="*/ 380 w 1189"/>
                <a:gd name="T55" fmla="*/ 1039 h 1187"/>
                <a:gd name="T56" fmla="*/ 617 w 1189"/>
                <a:gd name="T57" fmla="*/ 802 h 1187"/>
                <a:gd name="T58" fmla="*/ 625 w 1189"/>
                <a:gd name="T59" fmla="*/ 794 h 1187"/>
                <a:gd name="T60" fmla="*/ 639 w 1189"/>
                <a:gd name="T61" fmla="*/ 775 h 1187"/>
                <a:gd name="T62" fmla="*/ 647 w 1189"/>
                <a:gd name="T63" fmla="*/ 758 h 1187"/>
                <a:gd name="T64" fmla="*/ 653 w 1189"/>
                <a:gd name="T65" fmla="*/ 741 h 1187"/>
                <a:gd name="T66" fmla="*/ 655 w 1189"/>
                <a:gd name="T67" fmla="*/ 713 h 1187"/>
                <a:gd name="T68" fmla="*/ 655 w 1189"/>
                <a:gd name="T69" fmla="*/ 649 h 1187"/>
                <a:gd name="T70" fmla="*/ 654 w 1189"/>
                <a:gd name="T71" fmla="*/ 630 h 1187"/>
                <a:gd name="T72" fmla="*/ 934 w 1189"/>
                <a:gd name="T73" fmla="*/ 327 h 1187"/>
                <a:gd name="T74" fmla="*/ 1189 w 1189"/>
                <a:gd name="T75" fmla="*/ 73 h 1187"/>
                <a:gd name="T76" fmla="*/ 1116 w 1189"/>
                <a:gd name="T77" fmla="*/ 0 h 1187"/>
                <a:gd name="T78" fmla="*/ 450 w 1189"/>
                <a:gd name="T79" fmla="*/ 683 h 1187"/>
                <a:gd name="T80" fmla="*/ 266 w 1189"/>
                <a:gd name="T81" fmla="*/ 866 h 1187"/>
                <a:gd name="T82" fmla="*/ 255 w 1189"/>
                <a:gd name="T83" fmla="*/ 874 h 1187"/>
                <a:gd name="T84" fmla="*/ 243 w 1189"/>
                <a:gd name="T85" fmla="*/ 878 h 1187"/>
                <a:gd name="T86" fmla="*/ 231 w 1189"/>
                <a:gd name="T87" fmla="*/ 878 h 1187"/>
                <a:gd name="T88" fmla="*/ 221 w 1189"/>
                <a:gd name="T89" fmla="*/ 872 h 1187"/>
                <a:gd name="T90" fmla="*/ 219 w 1189"/>
                <a:gd name="T91" fmla="*/ 867 h 1187"/>
                <a:gd name="T92" fmla="*/ 215 w 1189"/>
                <a:gd name="T93" fmla="*/ 857 h 1187"/>
                <a:gd name="T94" fmla="*/ 216 w 1189"/>
                <a:gd name="T95" fmla="*/ 844 h 1187"/>
                <a:gd name="T96" fmla="*/ 223 w 1189"/>
                <a:gd name="T97" fmla="*/ 832 h 1187"/>
                <a:gd name="T98" fmla="*/ 411 w 1189"/>
                <a:gd name="T99" fmla="*/ 643 h 1187"/>
                <a:gd name="T100" fmla="*/ 417 w 1189"/>
                <a:gd name="T101" fmla="*/ 638 h 1187"/>
                <a:gd name="T102" fmla="*/ 429 w 1189"/>
                <a:gd name="T103" fmla="*/ 633 h 1187"/>
                <a:gd name="T104" fmla="*/ 440 w 1189"/>
                <a:gd name="T105" fmla="*/ 630 h 1187"/>
                <a:gd name="T106" fmla="*/ 452 w 1189"/>
                <a:gd name="T107" fmla="*/ 634 h 1187"/>
                <a:gd name="T108" fmla="*/ 457 w 1189"/>
                <a:gd name="T109" fmla="*/ 637 h 1187"/>
                <a:gd name="T110" fmla="*/ 461 w 1189"/>
                <a:gd name="T111" fmla="*/ 647 h 1187"/>
                <a:gd name="T112" fmla="*/ 462 w 1189"/>
                <a:gd name="T113" fmla="*/ 658 h 1187"/>
                <a:gd name="T114" fmla="*/ 459 w 1189"/>
                <a:gd name="T115" fmla="*/ 671 h 1187"/>
                <a:gd name="T116" fmla="*/ 450 w 1189"/>
                <a:gd name="T117" fmla="*/ 683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9" h="1187">
                  <a:moveTo>
                    <a:pt x="882" y="154"/>
                  </a:moveTo>
                  <a:lnTo>
                    <a:pt x="861" y="255"/>
                  </a:lnTo>
                  <a:lnTo>
                    <a:pt x="579" y="537"/>
                  </a:lnTo>
                  <a:lnTo>
                    <a:pt x="579" y="537"/>
                  </a:lnTo>
                  <a:lnTo>
                    <a:pt x="559" y="535"/>
                  </a:lnTo>
                  <a:lnTo>
                    <a:pt x="539" y="534"/>
                  </a:lnTo>
                  <a:lnTo>
                    <a:pt x="539" y="534"/>
                  </a:lnTo>
                  <a:lnTo>
                    <a:pt x="496" y="533"/>
                  </a:lnTo>
                  <a:lnTo>
                    <a:pt x="476" y="533"/>
                  </a:lnTo>
                  <a:lnTo>
                    <a:pt x="458" y="534"/>
                  </a:lnTo>
                  <a:lnTo>
                    <a:pt x="449" y="536"/>
                  </a:lnTo>
                  <a:lnTo>
                    <a:pt x="439" y="539"/>
                  </a:lnTo>
                  <a:lnTo>
                    <a:pt x="431" y="541"/>
                  </a:lnTo>
                  <a:lnTo>
                    <a:pt x="422" y="546"/>
                  </a:lnTo>
                  <a:lnTo>
                    <a:pt x="413" y="550"/>
                  </a:lnTo>
                  <a:lnTo>
                    <a:pt x="404" y="556"/>
                  </a:lnTo>
                  <a:lnTo>
                    <a:pt x="395" y="563"/>
                  </a:lnTo>
                  <a:lnTo>
                    <a:pt x="386" y="572"/>
                  </a:lnTo>
                  <a:lnTo>
                    <a:pt x="216" y="742"/>
                  </a:lnTo>
                  <a:lnTo>
                    <a:pt x="150" y="808"/>
                  </a:lnTo>
                  <a:lnTo>
                    <a:pt x="57" y="901"/>
                  </a:lnTo>
                  <a:lnTo>
                    <a:pt x="57" y="901"/>
                  </a:lnTo>
                  <a:lnTo>
                    <a:pt x="45" y="915"/>
                  </a:lnTo>
                  <a:lnTo>
                    <a:pt x="34" y="929"/>
                  </a:lnTo>
                  <a:lnTo>
                    <a:pt x="25" y="944"/>
                  </a:lnTo>
                  <a:lnTo>
                    <a:pt x="17" y="960"/>
                  </a:lnTo>
                  <a:lnTo>
                    <a:pt x="11" y="975"/>
                  </a:lnTo>
                  <a:lnTo>
                    <a:pt x="6" y="991"/>
                  </a:lnTo>
                  <a:lnTo>
                    <a:pt x="3" y="1009"/>
                  </a:lnTo>
                  <a:lnTo>
                    <a:pt x="0" y="1025"/>
                  </a:lnTo>
                  <a:lnTo>
                    <a:pt x="0" y="1041"/>
                  </a:lnTo>
                  <a:lnTo>
                    <a:pt x="3" y="1057"/>
                  </a:lnTo>
                  <a:lnTo>
                    <a:pt x="5" y="1074"/>
                  </a:lnTo>
                  <a:lnTo>
                    <a:pt x="10" y="1089"/>
                  </a:lnTo>
                  <a:lnTo>
                    <a:pt x="17" y="1104"/>
                  </a:lnTo>
                  <a:lnTo>
                    <a:pt x="24" y="1118"/>
                  </a:lnTo>
                  <a:lnTo>
                    <a:pt x="34" y="1132"/>
                  </a:lnTo>
                  <a:lnTo>
                    <a:pt x="45" y="1143"/>
                  </a:lnTo>
                  <a:lnTo>
                    <a:pt x="45" y="1143"/>
                  </a:lnTo>
                  <a:lnTo>
                    <a:pt x="57" y="1155"/>
                  </a:lnTo>
                  <a:lnTo>
                    <a:pt x="70" y="1164"/>
                  </a:lnTo>
                  <a:lnTo>
                    <a:pt x="85" y="1172"/>
                  </a:lnTo>
                  <a:lnTo>
                    <a:pt x="99" y="1178"/>
                  </a:lnTo>
                  <a:lnTo>
                    <a:pt x="115" y="1183"/>
                  </a:lnTo>
                  <a:lnTo>
                    <a:pt x="130" y="1186"/>
                  </a:lnTo>
                  <a:lnTo>
                    <a:pt x="147" y="1187"/>
                  </a:lnTo>
                  <a:lnTo>
                    <a:pt x="164" y="1187"/>
                  </a:lnTo>
                  <a:lnTo>
                    <a:pt x="180" y="1186"/>
                  </a:lnTo>
                  <a:lnTo>
                    <a:pt x="197" y="1183"/>
                  </a:lnTo>
                  <a:lnTo>
                    <a:pt x="213" y="1178"/>
                  </a:lnTo>
                  <a:lnTo>
                    <a:pt x="229" y="1171"/>
                  </a:lnTo>
                  <a:lnTo>
                    <a:pt x="245" y="1164"/>
                  </a:lnTo>
                  <a:lnTo>
                    <a:pt x="259" y="1155"/>
                  </a:lnTo>
                  <a:lnTo>
                    <a:pt x="274" y="1143"/>
                  </a:lnTo>
                  <a:lnTo>
                    <a:pt x="288" y="1132"/>
                  </a:lnTo>
                  <a:lnTo>
                    <a:pt x="380" y="1039"/>
                  </a:lnTo>
                  <a:lnTo>
                    <a:pt x="447" y="972"/>
                  </a:lnTo>
                  <a:lnTo>
                    <a:pt x="617" y="802"/>
                  </a:lnTo>
                  <a:lnTo>
                    <a:pt x="617" y="802"/>
                  </a:lnTo>
                  <a:lnTo>
                    <a:pt x="625" y="794"/>
                  </a:lnTo>
                  <a:lnTo>
                    <a:pt x="632" y="785"/>
                  </a:lnTo>
                  <a:lnTo>
                    <a:pt x="639" y="775"/>
                  </a:lnTo>
                  <a:lnTo>
                    <a:pt x="644" y="767"/>
                  </a:lnTo>
                  <a:lnTo>
                    <a:pt x="647" y="758"/>
                  </a:lnTo>
                  <a:lnTo>
                    <a:pt x="651" y="749"/>
                  </a:lnTo>
                  <a:lnTo>
                    <a:pt x="653" y="741"/>
                  </a:lnTo>
                  <a:lnTo>
                    <a:pt x="654" y="731"/>
                  </a:lnTo>
                  <a:lnTo>
                    <a:pt x="655" y="713"/>
                  </a:lnTo>
                  <a:lnTo>
                    <a:pt x="655" y="693"/>
                  </a:lnTo>
                  <a:lnTo>
                    <a:pt x="655" y="649"/>
                  </a:lnTo>
                  <a:lnTo>
                    <a:pt x="655" y="649"/>
                  </a:lnTo>
                  <a:lnTo>
                    <a:pt x="654" y="630"/>
                  </a:lnTo>
                  <a:lnTo>
                    <a:pt x="652" y="609"/>
                  </a:lnTo>
                  <a:lnTo>
                    <a:pt x="934" y="327"/>
                  </a:lnTo>
                  <a:lnTo>
                    <a:pt x="1034" y="308"/>
                  </a:lnTo>
                  <a:lnTo>
                    <a:pt x="1189" y="73"/>
                  </a:lnTo>
                  <a:lnTo>
                    <a:pt x="1152" y="36"/>
                  </a:lnTo>
                  <a:lnTo>
                    <a:pt x="1116" y="0"/>
                  </a:lnTo>
                  <a:lnTo>
                    <a:pt x="882" y="154"/>
                  </a:lnTo>
                  <a:close/>
                  <a:moveTo>
                    <a:pt x="450" y="683"/>
                  </a:moveTo>
                  <a:lnTo>
                    <a:pt x="266" y="866"/>
                  </a:lnTo>
                  <a:lnTo>
                    <a:pt x="266" y="866"/>
                  </a:lnTo>
                  <a:lnTo>
                    <a:pt x="260" y="871"/>
                  </a:lnTo>
                  <a:lnTo>
                    <a:pt x="255" y="874"/>
                  </a:lnTo>
                  <a:lnTo>
                    <a:pt x="249" y="876"/>
                  </a:lnTo>
                  <a:lnTo>
                    <a:pt x="243" y="878"/>
                  </a:lnTo>
                  <a:lnTo>
                    <a:pt x="237" y="879"/>
                  </a:lnTo>
                  <a:lnTo>
                    <a:pt x="231" y="878"/>
                  </a:lnTo>
                  <a:lnTo>
                    <a:pt x="226" y="875"/>
                  </a:lnTo>
                  <a:lnTo>
                    <a:pt x="221" y="872"/>
                  </a:lnTo>
                  <a:lnTo>
                    <a:pt x="221" y="872"/>
                  </a:lnTo>
                  <a:lnTo>
                    <a:pt x="219" y="867"/>
                  </a:lnTo>
                  <a:lnTo>
                    <a:pt x="216" y="862"/>
                  </a:lnTo>
                  <a:lnTo>
                    <a:pt x="215" y="857"/>
                  </a:lnTo>
                  <a:lnTo>
                    <a:pt x="215" y="851"/>
                  </a:lnTo>
                  <a:lnTo>
                    <a:pt x="216" y="844"/>
                  </a:lnTo>
                  <a:lnTo>
                    <a:pt x="219" y="838"/>
                  </a:lnTo>
                  <a:lnTo>
                    <a:pt x="223" y="832"/>
                  </a:lnTo>
                  <a:lnTo>
                    <a:pt x="228" y="826"/>
                  </a:lnTo>
                  <a:lnTo>
                    <a:pt x="411" y="643"/>
                  </a:lnTo>
                  <a:lnTo>
                    <a:pt x="411" y="643"/>
                  </a:lnTo>
                  <a:lnTo>
                    <a:pt x="417" y="638"/>
                  </a:lnTo>
                  <a:lnTo>
                    <a:pt x="423" y="635"/>
                  </a:lnTo>
                  <a:lnTo>
                    <a:pt x="429" y="633"/>
                  </a:lnTo>
                  <a:lnTo>
                    <a:pt x="435" y="631"/>
                  </a:lnTo>
                  <a:lnTo>
                    <a:pt x="440" y="630"/>
                  </a:lnTo>
                  <a:lnTo>
                    <a:pt x="446" y="631"/>
                  </a:lnTo>
                  <a:lnTo>
                    <a:pt x="452" y="634"/>
                  </a:lnTo>
                  <a:lnTo>
                    <a:pt x="457" y="637"/>
                  </a:lnTo>
                  <a:lnTo>
                    <a:pt x="457" y="637"/>
                  </a:lnTo>
                  <a:lnTo>
                    <a:pt x="460" y="642"/>
                  </a:lnTo>
                  <a:lnTo>
                    <a:pt x="461" y="647"/>
                  </a:lnTo>
                  <a:lnTo>
                    <a:pt x="462" y="652"/>
                  </a:lnTo>
                  <a:lnTo>
                    <a:pt x="462" y="658"/>
                  </a:lnTo>
                  <a:lnTo>
                    <a:pt x="461" y="665"/>
                  </a:lnTo>
                  <a:lnTo>
                    <a:pt x="459" y="671"/>
                  </a:lnTo>
                  <a:lnTo>
                    <a:pt x="454" y="677"/>
                  </a:lnTo>
                  <a:lnTo>
                    <a:pt x="450" y="683"/>
                  </a:lnTo>
                  <a:lnTo>
                    <a:pt x="450" y="6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77"/>
            <p:cNvSpPr>
              <a:spLocks noEditPoints="1"/>
            </p:cNvSpPr>
            <p:nvPr/>
          </p:nvSpPr>
          <p:spPr bwMode="auto">
            <a:xfrm>
              <a:off x="6164263" y="3698875"/>
              <a:ext cx="287337" cy="328612"/>
            </a:xfrm>
            <a:custGeom>
              <a:avLst/>
              <a:gdLst>
                <a:gd name="T0" fmla="*/ 95 w 542"/>
                <a:gd name="T1" fmla="*/ 0 h 620"/>
                <a:gd name="T2" fmla="*/ 30 w 542"/>
                <a:gd name="T3" fmla="*/ 65 h 620"/>
                <a:gd name="T4" fmla="*/ 31 w 542"/>
                <a:gd name="T5" fmla="*/ 85 h 620"/>
                <a:gd name="T6" fmla="*/ 31 w 542"/>
                <a:gd name="T7" fmla="*/ 113 h 620"/>
                <a:gd name="T8" fmla="*/ 31 w 542"/>
                <a:gd name="T9" fmla="*/ 163 h 620"/>
                <a:gd name="T10" fmla="*/ 25 w 542"/>
                <a:gd name="T11" fmla="*/ 196 h 620"/>
                <a:gd name="T12" fmla="*/ 12 w 542"/>
                <a:gd name="T13" fmla="*/ 231 h 620"/>
                <a:gd name="T14" fmla="*/ 100 w 542"/>
                <a:gd name="T15" fmla="*/ 350 h 620"/>
                <a:gd name="T16" fmla="*/ 97 w 542"/>
                <a:gd name="T17" fmla="*/ 363 h 620"/>
                <a:gd name="T18" fmla="*/ 95 w 542"/>
                <a:gd name="T19" fmla="*/ 390 h 620"/>
                <a:gd name="T20" fmla="*/ 96 w 542"/>
                <a:gd name="T21" fmla="*/ 418 h 620"/>
                <a:gd name="T22" fmla="*/ 101 w 542"/>
                <a:gd name="T23" fmla="*/ 445 h 620"/>
                <a:gd name="T24" fmla="*/ 108 w 542"/>
                <a:gd name="T25" fmla="*/ 471 h 620"/>
                <a:gd name="T26" fmla="*/ 119 w 542"/>
                <a:gd name="T27" fmla="*/ 497 h 620"/>
                <a:gd name="T28" fmla="*/ 133 w 542"/>
                <a:gd name="T29" fmla="*/ 521 h 620"/>
                <a:gd name="T30" fmla="*/ 151 w 542"/>
                <a:gd name="T31" fmla="*/ 543 h 620"/>
                <a:gd name="T32" fmla="*/ 161 w 542"/>
                <a:gd name="T33" fmla="*/ 555 h 620"/>
                <a:gd name="T34" fmla="*/ 196 w 542"/>
                <a:gd name="T35" fmla="*/ 583 h 620"/>
                <a:gd name="T36" fmla="*/ 234 w 542"/>
                <a:gd name="T37" fmla="*/ 604 h 620"/>
                <a:gd name="T38" fmla="*/ 276 w 542"/>
                <a:gd name="T39" fmla="*/ 616 h 620"/>
                <a:gd name="T40" fmla="*/ 319 w 542"/>
                <a:gd name="T41" fmla="*/ 620 h 620"/>
                <a:gd name="T42" fmla="*/ 362 w 542"/>
                <a:gd name="T43" fmla="*/ 616 h 620"/>
                <a:gd name="T44" fmla="*/ 403 w 542"/>
                <a:gd name="T45" fmla="*/ 604 h 620"/>
                <a:gd name="T46" fmla="*/ 442 w 542"/>
                <a:gd name="T47" fmla="*/ 583 h 620"/>
                <a:gd name="T48" fmla="*/ 477 w 542"/>
                <a:gd name="T49" fmla="*/ 555 h 620"/>
                <a:gd name="T50" fmla="*/ 492 w 542"/>
                <a:gd name="T51" fmla="*/ 538 h 620"/>
                <a:gd name="T52" fmla="*/ 517 w 542"/>
                <a:gd name="T53" fmla="*/ 500 h 620"/>
                <a:gd name="T54" fmla="*/ 533 w 542"/>
                <a:gd name="T55" fmla="*/ 460 h 620"/>
                <a:gd name="T56" fmla="*/ 542 w 542"/>
                <a:gd name="T57" fmla="*/ 418 h 620"/>
                <a:gd name="T58" fmla="*/ 542 w 542"/>
                <a:gd name="T59" fmla="*/ 375 h 620"/>
                <a:gd name="T60" fmla="*/ 533 w 542"/>
                <a:gd name="T61" fmla="*/ 333 h 620"/>
                <a:gd name="T62" fmla="*/ 517 w 542"/>
                <a:gd name="T63" fmla="*/ 293 h 620"/>
                <a:gd name="T64" fmla="*/ 492 w 542"/>
                <a:gd name="T65" fmla="*/ 255 h 620"/>
                <a:gd name="T66" fmla="*/ 477 w 542"/>
                <a:gd name="T67" fmla="*/ 238 h 620"/>
                <a:gd name="T68" fmla="*/ 455 w 542"/>
                <a:gd name="T69" fmla="*/ 220 h 620"/>
                <a:gd name="T70" fmla="*/ 432 w 542"/>
                <a:gd name="T71" fmla="*/ 203 h 620"/>
                <a:gd name="T72" fmla="*/ 406 w 542"/>
                <a:gd name="T73" fmla="*/ 190 h 620"/>
                <a:gd name="T74" fmla="*/ 381 w 542"/>
                <a:gd name="T75" fmla="*/ 181 h 620"/>
                <a:gd name="T76" fmla="*/ 354 w 542"/>
                <a:gd name="T77" fmla="*/ 175 h 620"/>
                <a:gd name="T78" fmla="*/ 327 w 542"/>
                <a:gd name="T79" fmla="*/ 173 h 620"/>
                <a:gd name="T80" fmla="*/ 299 w 542"/>
                <a:gd name="T81" fmla="*/ 174 h 620"/>
                <a:gd name="T82" fmla="*/ 273 w 542"/>
                <a:gd name="T83" fmla="*/ 178 h 620"/>
                <a:gd name="T84" fmla="*/ 427 w 542"/>
                <a:gd name="T85" fmla="*/ 425 h 620"/>
                <a:gd name="T86" fmla="*/ 239 w 542"/>
                <a:gd name="T87" fmla="*/ 476 h 620"/>
                <a:gd name="T88" fmla="*/ 290 w 542"/>
                <a:gd name="T89" fmla="*/ 288 h 620"/>
                <a:gd name="T90" fmla="*/ 427 w 542"/>
                <a:gd name="T91" fmla="*/ 42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2" h="620">
                  <a:moveTo>
                    <a:pt x="273" y="178"/>
                  </a:moveTo>
                  <a:lnTo>
                    <a:pt x="95" y="0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2" y="145"/>
                  </a:lnTo>
                  <a:lnTo>
                    <a:pt x="31" y="163"/>
                  </a:lnTo>
                  <a:lnTo>
                    <a:pt x="29" y="180"/>
                  </a:lnTo>
                  <a:lnTo>
                    <a:pt x="25" y="196"/>
                  </a:lnTo>
                  <a:lnTo>
                    <a:pt x="20" y="214"/>
                  </a:lnTo>
                  <a:lnTo>
                    <a:pt x="12" y="231"/>
                  </a:lnTo>
                  <a:lnTo>
                    <a:pt x="0" y="250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97" y="363"/>
                  </a:lnTo>
                  <a:lnTo>
                    <a:pt x="96" y="377"/>
                  </a:lnTo>
                  <a:lnTo>
                    <a:pt x="95" y="390"/>
                  </a:lnTo>
                  <a:lnTo>
                    <a:pt x="95" y="404"/>
                  </a:lnTo>
                  <a:lnTo>
                    <a:pt x="96" y="418"/>
                  </a:lnTo>
                  <a:lnTo>
                    <a:pt x="99" y="432"/>
                  </a:lnTo>
                  <a:lnTo>
                    <a:pt x="101" y="445"/>
                  </a:lnTo>
                  <a:lnTo>
                    <a:pt x="104" y="459"/>
                  </a:lnTo>
                  <a:lnTo>
                    <a:pt x="108" y="471"/>
                  </a:lnTo>
                  <a:lnTo>
                    <a:pt x="114" y="484"/>
                  </a:lnTo>
                  <a:lnTo>
                    <a:pt x="119" y="497"/>
                  </a:lnTo>
                  <a:lnTo>
                    <a:pt x="125" y="510"/>
                  </a:lnTo>
                  <a:lnTo>
                    <a:pt x="133" y="521"/>
                  </a:lnTo>
                  <a:lnTo>
                    <a:pt x="142" y="533"/>
                  </a:lnTo>
                  <a:lnTo>
                    <a:pt x="151" y="543"/>
                  </a:lnTo>
                  <a:lnTo>
                    <a:pt x="161" y="555"/>
                  </a:lnTo>
                  <a:lnTo>
                    <a:pt x="161" y="555"/>
                  </a:lnTo>
                  <a:lnTo>
                    <a:pt x="178" y="570"/>
                  </a:lnTo>
                  <a:lnTo>
                    <a:pt x="196" y="583"/>
                  </a:lnTo>
                  <a:lnTo>
                    <a:pt x="215" y="594"/>
                  </a:lnTo>
                  <a:lnTo>
                    <a:pt x="234" y="604"/>
                  </a:lnTo>
                  <a:lnTo>
                    <a:pt x="255" y="611"/>
                  </a:lnTo>
                  <a:lnTo>
                    <a:pt x="276" y="616"/>
                  </a:lnTo>
                  <a:lnTo>
                    <a:pt x="297" y="619"/>
                  </a:lnTo>
                  <a:lnTo>
                    <a:pt x="319" y="620"/>
                  </a:lnTo>
                  <a:lnTo>
                    <a:pt x="340" y="619"/>
                  </a:lnTo>
                  <a:lnTo>
                    <a:pt x="362" y="616"/>
                  </a:lnTo>
                  <a:lnTo>
                    <a:pt x="383" y="611"/>
                  </a:lnTo>
                  <a:lnTo>
                    <a:pt x="403" y="604"/>
                  </a:lnTo>
                  <a:lnTo>
                    <a:pt x="422" y="594"/>
                  </a:lnTo>
                  <a:lnTo>
                    <a:pt x="442" y="583"/>
                  </a:lnTo>
                  <a:lnTo>
                    <a:pt x="460" y="570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92" y="538"/>
                  </a:lnTo>
                  <a:lnTo>
                    <a:pt x="506" y="519"/>
                  </a:lnTo>
                  <a:lnTo>
                    <a:pt x="517" y="500"/>
                  </a:lnTo>
                  <a:lnTo>
                    <a:pt x="526" y="481"/>
                  </a:lnTo>
                  <a:lnTo>
                    <a:pt x="533" y="460"/>
                  </a:lnTo>
                  <a:lnTo>
                    <a:pt x="539" y="439"/>
                  </a:lnTo>
                  <a:lnTo>
                    <a:pt x="542" y="418"/>
                  </a:lnTo>
                  <a:lnTo>
                    <a:pt x="542" y="396"/>
                  </a:lnTo>
                  <a:lnTo>
                    <a:pt x="542" y="375"/>
                  </a:lnTo>
                  <a:lnTo>
                    <a:pt x="539" y="354"/>
                  </a:lnTo>
                  <a:lnTo>
                    <a:pt x="533" y="333"/>
                  </a:lnTo>
                  <a:lnTo>
                    <a:pt x="526" y="312"/>
                  </a:lnTo>
                  <a:lnTo>
                    <a:pt x="517" y="293"/>
                  </a:lnTo>
                  <a:lnTo>
                    <a:pt x="506" y="273"/>
                  </a:lnTo>
                  <a:lnTo>
                    <a:pt x="492" y="255"/>
                  </a:lnTo>
                  <a:lnTo>
                    <a:pt x="477" y="238"/>
                  </a:lnTo>
                  <a:lnTo>
                    <a:pt x="477" y="238"/>
                  </a:lnTo>
                  <a:lnTo>
                    <a:pt x="467" y="229"/>
                  </a:lnTo>
                  <a:lnTo>
                    <a:pt x="455" y="220"/>
                  </a:lnTo>
                  <a:lnTo>
                    <a:pt x="443" y="210"/>
                  </a:lnTo>
                  <a:lnTo>
                    <a:pt x="432" y="203"/>
                  </a:lnTo>
                  <a:lnTo>
                    <a:pt x="419" y="196"/>
                  </a:lnTo>
                  <a:lnTo>
                    <a:pt x="406" y="190"/>
                  </a:lnTo>
                  <a:lnTo>
                    <a:pt x="393" y="186"/>
                  </a:lnTo>
                  <a:lnTo>
                    <a:pt x="381" y="181"/>
                  </a:lnTo>
                  <a:lnTo>
                    <a:pt x="368" y="178"/>
                  </a:lnTo>
                  <a:lnTo>
                    <a:pt x="354" y="175"/>
                  </a:lnTo>
                  <a:lnTo>
                    <a:pt x="340" y="174"/>
                  </a:lnTo>
                  <a:lnTo>
                    <a:pt x="327" y="173"/>
                  </a:lnTo>
                  <a:lnTo>
                    <a:pt x="313" y="173"/>
                  </a:lnTo>
                  <a:lnTo>
                    <a:pt x="299" y="174"/>
                  </a:lnTo>
                  <a:lnTo>
                    <a:pt x="285" y="175"/>
                  </a:lnTo>
                  <a:lnTo>
                    <a:pt x="273" y="178"/>
                  </a:lnTo>
                  <a:lnTo>
                    <a:pt x="273" y="178"/>
                  </a:lnTo>
                  <a:close/>
                  <a:moveTo>
                    <a:pt x="427" y="425"/>
                  </a:moveTo>
                  <a:lnTo>
                    <a:pt x="348" y="505"/>
                  </a:lnTo>
                  <a:lnTo>
                    <a:pt x="239" y="476"/>
                  </a:lnTo>
                  <a:lnTo>
                    <a:pt x="210" y="367"/>
                  </a:lnTo>
                  <a:lnTo>
                    <a:pt x="290" y="288"/>
                  </a:lnTo>
                  <a:lnTo>
                    <a:pt x="398" y="317"/>
                  </a:lnTo>
                  <a:lnTo>
                    <a:pt x="427" y="425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78"/>
            <p:cNvSpPr>
              <a:spLocks/>
            </p:cNvSpPr>
            <p:nvPr/>
          </p:nvSpPr>
          <p:spPr bwMode="auto">
            <a:xfrm>
              <a:off x="5783263" y="3359150"/>
              <a:ext cx="354012" cy="312737"/>
            </a:xfrm>
            <a:custGeom>
              <a:avLst/>
              <a:gdLst>
                <a:gd name="T0" fmla="*/ 420 w 670"/>
                <a:gd name="T1" fmla="*/ 593 h 593"/>
                <a:gd name="T2" fmla="*/ 438 w 670"/>
                <a:gd name="T3" fmla="*/ 582 h 593"/>
                <a:gd name="T4" fmla="*/ 473 w 670"/>
                <a:gd name="T5" fmla="*/ 568 h 593"/>
                <a:gd name="T6" fmla="*/ 507 w 670"/>
                <a:gd name="T7" fmla="*/ 562 h 593"/>
                <a:gd name="T8" fmla="*/ 557 w 670"/>
                <a:gd name="T9" fmla="*/ 561 h 593"/>
                <a:gd name="T10" fmla="*/ 584 w 670"/>
                <a:gd name="T11" fmla="*/ 562 h 593"/>
                <a:gd name="T12" fmla="*/ 605 w 670"/>
                <a:gd name="T13" fmla="*/ 563 h 593"/>
                <a:gd name="T14" fmla="*/ 442 w 670"/>
                <a:gd name="T15" fmla="*/ 271 h 593"/>
                <a:gd name="T16" fmla="*/ 445 w 670"/>
                <a:gd name="T17" fmla="*/ 257 h 593"/>
                <a:gd name="T18" fmla="*/ 447 w 670"/>
                <a:gd name="T19" fmla="*/ 230 h 593"/>
                <a:gd name="T20" fmla="*/ 446 w 670"/>
                <a:gd name="T21" fmla="*/ 202 h 593"/>
                <a:gd name="T22" fmla="*/ 441 w 670"/>
                <a:gd name="T23" fmla="*/ 175 h 593"/>
                <a:gd name="T24" fmla="*/ 434 w 670"/>
                <a:gd name="T25" fmla="*/ 149 h 593"/>
                <a:gd name="T26" fmla="*/ 423 w 670"/>
                <a:gd name="T27" fmla="*/ 123 h 593"/>
                <a:gd name="T28" fmla="*/ 409 w 670"/>
                <a:gd name="T29" fmla="*/ 99 h 593"/>
                <a:gd name="T30" fmla="*/ 391 w 670"/>
                <a:gd name="T31" fmla="*/ 77 h 593"/>
                <a:gd name="T32" fmla="*/ 381 w 670"/>
                <a:gd name="T33" fmla="*/ 66 h 593"/>
                <a:gd name="T34" fmla="*/ 360 w 670"/>
                <a:gd name="T35" fmla="*/ 46 h 593"/>
                <a:gd name="T36" fmla="*/ 337 w 670"/>
                <a:gd name="T37" fmla="*/ 31 h 593"/>
                <a:gd name="T38" fmla="*/ 314 w 670"/>
                <a:gd name="T39" fmla="*/ 19 h 593"/>
                <a:gd name="T40" fmla="*/ 288 w 670"/>
                <a:gd name="T41" fmla="*/ 9 h 593"/>
                <a:gd name="T42" fmla="*/ 261 w 670"/>
                <a:gd name="T43" fmla="*/ 4 h 593"/>
                <a:gd name="T44" fmla="*/ 236 w 670"/>
                <a:gd name="T45" fmla="*/ 1 h 593"/>
                <a:gd name="T46" fmla="*/ 209 w 670"/>
                <a:gd name="T47" fmla="*/ 1 h 593"/>
                <a:gd name="T48" fmla="*/ 182 w 670"/>
                <a:gd name="T49" fmla="*/ 4 h 593"/>
                <a:gd name="T50" fmla="*/ 245 w 670"/>
                <a:gd name="T51" fmla="*/ 67 h 593"/>
                <a:gd name="T52" fmla="*/ 257 w 670"/>
                <a:gd name="T53" fmla="*/ 78 h 593"/>
                <a:gd name="T54" fmla="*/ 273 w 670"/>
                <a:gd name="T55" fmla="*/ 96 h 593"/>
                <a:gd name="T56" fmla="*/ 285 w 670"/>
                <a:gd name="T57" fmla="*/ 118 h 593"/>
                <a:gd name="T58" fmla="*/ 292 w 670"/>
                <a:gd name="T59" fmla="*/ 142 h 593"/>
                <a:gd name="T60" fmla="*/ 294 w 670"/>
                <a:gd name="T61" fmla="*/ 165 h 593"/>
                <a:gd name="T62" fmla="*/ 292 w 670"/>
                <a:gd name="T63" fmla="*/ 188 h 593"/>
                <a:gd name="T64" fmla="*/ 285 w 670"/>
                <a:gd name="T65" fmla="*/ 211 h 593"/>
                <a:gd name="T66" fmla="*/ 273 w 670"/>
                <a:gd name="T67" fmla="*/ 233 h 593"/>
                <a:gd name="T68" fmla="*/ 257 w 670"/>
                <a:gd name="T69" fmla="*/ 253 h 593"/>
                <a:gd name="T70" fmla="*/ 247 w 670"/>
                <a:gd name="T71" fmla="*/ 261 h 593"/>
                <a:gd name="T72" fmla="*/ 228 w 670"/>
                <a:gd name="T73" fmla="*/ 275 h 593"/>
                <a:gd name="T74" fmla="*/ 204 w 670"/>
                <a:gd name="T75" fmla="*/ 283 h 593"/>
                <a:gd name="T76" fmla="*/ 181 w 670"/>
                <a:gd name="T77" fmla="*/ 288 h 593"/>
                <a:gd name="T78" fmla="*/ 158 w 670"/>
                <a:gd name="T79" fmla="*/ 288 h 593"/>
                <a:gd name="T80" fmla="*/ 135 w 670"/>
                <a:gd name="T81" fmla="*/ 283 h 593"/>
                <a:gd name="T82" fmla="*/ 112 w 670"/>
                <a:gd name="T83" fmla="*/ 275 h 593"/>
                <a:gd name="T84" fmla="*/ 92 w 670"/>
                <a:gd name="T85" fmla="*/ 261 h 593"/>
                <a:gd name="T86" fmla="*/ 81 w 670"/>
                <a:gd name="T87" fmla="*/ 253 h 593"/>
                <a:gd name="T88" fmla="*/ 80 w 670"/>
                <a:gd name="T89" fmla="*/ 251 h 593"/>
                <a:gd name="T90" fmla="*/ 5 w 670"/>
                <a:gd name="T91" fmla="*/ 175 h 593"/>
                <a:gd name="T92" fmla="*/ 1 w 670"/>
                <a:gd name="T93" fmla="*/ 203 h 593"/>
                <a:gd name="T94" fmla="*/ 0 w 670"/>
                <a:gd name="T95" fmla="*/ 230 h 593"/>
                <a:gd name="T96" fmla="*/ 2 w 670"/>
                <a:gd name="T97" fmla="*/ 258 h 593"/>
                <a:gd name="T98" fmla="*/ 8 w 670"/>
                <a:gd name="T99" fmla="*/ 284 h 593"/>
                <a:gd name="T100" fmla="*/ 18 w 670"/>
                <a:gd name="T101" fmla="*/ 311 h 593"/>
                <a:gd name="T102" fmla="*/ 30 w 670"/>
                <a:gd name="T103" fmla="*/ 337 h 593"/>
                <a:gd name="T104" fmla="*/ 45 w 670"/>
                <a:gd name="T105" fmla="*/ 360 h 593"/>
                <a:gd name="T106" fmla="*/ 65 w 670"/>
                <a:gd name="T107" fmla="*/ 382 h 593"/>
                <a:gd name="T108" fmla="*/ 76 w 670"/>
                <a:gd name="T109" fmla="*/ 392 h 593"/>
                <a:gd name="T110" fmla="*/ 99 w 670"/>
                <a:gd name="T111" fmla="*/ 410 h 593"/>
                <a:gd name="T112" fmla="*/ 123 w 670"/>
                <a:gd name="T113" fmla="*/ 424 h 593"/>
                <a:gd name="T114" fmla="*/ 149 w 670"/>
                <a:gd name="T115" fmla="*/ 434 h 593"/>
                <a:gd name="T116" fmla="*/ 174 w 670"/>
                <a:gd name="T117" fmla="*/ 442 h 593"/>
                <a:gd name="T118" fmla="*/ 202 w 670"/>
                <a:gd name="T119" fmla="*/ 446 h 593"/>
                <a:gd name="T120" fmla="*/ 229 w 670"/>
                <a:gd name="T121" fmla="*/ 447 h 593"/>
                <a:gd name="T122" fmla="*/ 257 w 670"/>
                <a:gd name="T123" fmla="*/ 445 h 593"/>
                <a:gd name="T124" fmla="*/ 269 w 670"/>
                <a:gd name="T125" fmla="*/ 44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593">
                  <a:moveTo>
                    <a:pt x="269" y="442"/>
                  </a:moveTo>
                  <a:lnTo>
                    <a:pt x="420" y="593"/>
                  </a:lnTo>
                  <a:lnTo>
                    <a:pt x="420" y="593"/>
                  </a:lnTo>
                  <a:lnTo>
                    <a:pt x="438" y="582"/>
                  </a:lnTo>
                  <a:lnTo>
                    <a:pt x="455" y="573"/>
                  </a:lnTo>
                  <a:lnTo>
                    <a:pt x="473" y="568"/>
                  </a:lnTo>
                  <a:lnTo>
                    <a:pt x="490" y="563"/>
                  </a:lnTo>
                  <a:lnTo>
                    <a:pt x="507" y="562"/>
                  </a:lnTo>
                  <a:lnTo>
                    <a:pt x="524" y="561"/>
                  </a:lnTo>
                  <a:lnTo>
                    <a:pt x="557" y="561"/>
                  </a:lnTo>
                  <a:lnTo>
                    <a:pt x="557" y="561"/>
                  </a:lnTo>
                  <a:lnTo>
                    <a:pt x="584" y="562"/>
                  </a:lnTo>
                  <a:lnTo>
                    <a:pt x="584" y="562"/>
                  </a:lnTo>
                  <a:lnTo>
                    <a:pt x="605" y="563"/>
                  </a:lnTo>
                  <a:lnTo>
                    <a:pt x="670" y="498"/>
                  </a:lnTo>
                  <a:lnTo>
                    <a:pt x="442" y="271"/>
                  </a:lnTo>
                  <a:lnTo>
                    <a:pt x="442" y="271"/>
                  </a:lnTo>
                  <a:lnTo>
                    <a:pt x="445" y="257"/>
                  </a:lnTo>
                  <a:lnTo>
                    <a:pt x="446" y="244"/>
                  </a:lnTo>
                  <a:lnTo>
                    <a:pt x="447" y="230"/>
                  </a:lnTo>
                  <a:lnTo>
                    <a:pt x="447" y="216"/>
                  </a:lnTo>
                  <a:lnTo>
                    <a:pt x="446" y="202"/>
                  </a:lnTo>
                  <a:lnTo>
                    <a:pt x="444" y="189"/>
                  </a:lnTo>
                  <a:lnTo>
                    <a:pt x="441" y="175"/>
                  </a:lnTo>
                  <a:lnTo>
                    <a:pt x="438" y="163"/>
                  </a:lnTo>
                  <a:lnTo>
                    <a:pt x="434" y="149"/>
                  </a:lnTo>
                  <a:lnTo>
                    <a:pt x="429" y="136"/>
                  </a:lnTo>
                  <a:lnTo>
                    <a:pt x="423" y="123"/>
                  </a:lnTo>
                  <a:lnTo>
                    <a:pt x="417" y="111"/>
                  </a:lnTo>
                  <a:lnTo>
                    <a:pt x="409" y="99"/>
                  </a:lnTo>
                  <a:lnTo>
                    <a:pt x="401" y="87"/>
                  </a:lnTo>
                  <a:lnTo>
                    <a:pt x="391" y="77"/>
                  </a:lnTo>
                  <a:lnTo>
                    <a:pt x="381" y="66"/>
                  </a:lnTo>
                  <a:lnTo>
                    <a:pt x="381" y="66"/>
                  </a:lnTo>
                  <a:lnTo>
                    <a:pt x="370" y="56"/>
                  </a:lnTo>
                  <a:lnTo>
                    <a:pt x="360" y="46"/>
                  </a:lnTo>
                  <a:lnTo>
                    <a:pt x="348" y="38"/>
                  </a:lnTo>
                  <a:lnTo>
                    <a:pt x="337" y="31"/>
                  </a:lnTo>
                  <a:lnTo>
                    <a:pt x="325" y="24"/>
                  </a:lnTo>
                  <a:lnTo>
                    <a:pt x="314" y="19"/>
                  </a:lnTo>
                  <a:lnTo>
                    <a:pt x="301" y="14"/>
                  </a:lnTo>
                  <a:lnTo>
                    <a:pt x="288" y="9"/>
                  </a:lnTo>
                  <a:lnTo>
                    <a:pt x="275" y="6"/>
                  </a:lnTo>
                  <a:lnTo>
                    <a:pt x="261" y="4"/>
                  </a:lnTo>
                  <a:lnTo>
                    <a:pt x="249" y="1"/>
                  </a:lnTo>
                  <a:lnTo>
                    <a:pt x="236" y="1"/>
                  </a:lnTo>
                  <a:lnTo>
                    <a:pt x="222" y="0"/>
                  </a:lnTo>
                  <a:lnTo>
                    <a:pt x="209" y="1"/>
                  </a:lnTo>
                  <a:lnTo>
                    <a:pt x="195" y="2"/>
                  </a:lnTo>
                  <a:lnTo>
                    <a:pt x="182" y="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257" y="78"/>
                  </a:lnTo>
                  <a:lnTo>
                    <a:pt x="257" y="78"/>
                  </a:lnTo>
                  <a:lnTo>
                    <a:pt x="266" y="87"/>
                  </a:lnTo>
                  <a:lnTo>
                    <a:pt x="273" y="96"/>
                  </a:lnTo>
                  <a:lnTo>
                    <a:pt x="279" y="107"/>
                  </a:lnTo>
                  <a:lnTo>
                    <a:pt x="285" y="118"/>
                  </a:lnTo>
                  <a:lnTo>
                    <a:pt x="288" y="130"/>
                  </a:lnTo>
                  <a:lnTo>
                    <a:pt x="292" y="142"/>
                  </a:lnTo>
                  <a:lnTo>
                    <a:pt x="293" y="153"/>
                  </a:lnTo>
                  <a:lnTo>
                    <a:pt x="294" y="165"/>
                  </a:lnTo>
                  <a:lnTo>
                    <a:pt x="293" y="176"/>
                  </a:lnTo>
                  <a:lnTo>
                    <a:pt x="292" y="188"/>
                  </a:lnTo>
                  <a:lnTo>
                    <a:pt x="288" y="200"/>
                  </a:lnTo>
                  <a:lnTo>
                    <a:pt x="285" y="211"/>
                  </a:lnTo>
                  <a:lnTo>
                    <a:pt x="279" y="223"/>
                  </a:lnTo>
                  <a:lnTo>
                    <a:pt x="273" y="233"/>
                  </a:lnTo>
                  <a:lnTo>
                    <a:pt x="266" y="243"/>
                  </a:lnTo>
                  <a:lnTo>
                    <a:pt x="257" y="253"/>
                  </a:lnTo>
                  <a:lnTo>
                    <a:pt x="257" y="253"/>
                  </a:lnTo>
                  <a:lnTo>
                    <a:pt x="247" y="261"/>
                  </a:lnTo>
                  <a:lnTo>
                    <a:pt x="238" y="268"/>
                  </a:lnTo>
                  <a:lnTo>
                    <a:pt x="228" y="275"/>
                  </a:lnTo>
                  <a:lnTo>
                    <a:pt x="216" y="280"/>
                  </a:lnTo>
                  <a:lnTo>
                    <a:pt x="204" y="283"/>
                  </a:lnTo>
                  <a:lnTo>
                    <a:pt x="193" y="287"/>
                  </a:lnTo>
                  <a:lnTo>
                    <a:pt x="181" y="288"/>
                  </a:lnTo>
                  <a:lnTo>
                    <a:pt x="170" y="289"/>
                  </a:lnTo>
                  <a:lnTo>
                    <a:pt x="158" y="288"/>
                  </a:lnTo>
                  <a:lnTo>
                    <a:pt x="146" y="287"/>
                  </a:lnTo>
                  <a:lnTo>
                    <a:pt x="135" y="283"/>
                  </a:lnTo>
                  <a:lnTo>
                    <a:pt x="123" y="280"/>
                  </a:lnTo>
                  <a:lnTo>
                    <a:pt x="112" y="275"/>
                  </a:lnTo>
                  <a:lnTo>
                    <a:pt x="101" y="268"/>
                  </a:lnTo>
                  <a:lnTo>
                    <a:pt x="92" y="261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2" y="189"/>
                  </a:lnTo>
                  <a:lnTo>
                    <a:pt x="1" y="203"/>
                  </a:lnTo>
                  <a:lnTo>
                    <a:pt x="0" y="217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2" y="258"/>
                  </a:lnTo>
                  <a:lnTo>
                    <a:pt x="5" y="272"/>
                  </a:lnTo>
                  <a:lnTo>
                    <a:pt x="8" y="284"/>
                  </a:lnTo>
                  <a:lnTo>
                    <a:pt x="13" y="298"/>
                  </a:lnTo>
                  <a:lnTo>
                    <a:pt x="18" y="311"/>
                  </a:lnTo>
                  <a:lnTo>
                    <a:pt x="23" y="324"/>
                  </a:lnTo>
                  <a:lnTo>
                    <a:pt x="30" y="337"/>
                  </a:lnTo>
                  <a:lnTo>
                    <a:pt x="37" y="348"/>
                  </a:lnTo>
                  <a:lnTo>
                    <a:pt x="45" y="360"/>
                  </a:lnTo>
                  <a:lnTo>
                    <a:pt x="55" y="371"/>
                  </a:lnTo>
                  <a:lnTo>
                    <a:pt x="65" y="382"/>
                  </a:lnTo>
                  <a:lnTo>
                    <a:pt x="65" y="382"/>
                  </a:lnTo>
                  <a:lnTo>
                    <a:pt x="76" y="392"/>
                  </a:lnTo>
                  <a:lnTo>
                    <a:pt x="87" y="402"/>
                  </a:lnTo>
                  <a:lnTo>
                    <a:pt x="99" y="410"/>
                  </a:lnTo>
                  <a:lnTo>
                    <a:pt x="110" y="417"/>
                  </a:lnTo>
                  <a:lnTo>
                    <a:pt x="123" y="424"/>
                  </a:lnTo>
                  <a:lnTo>
                    <a:pt x="136" y="430"/>
                  </a:lnTo>
                  <a:lnTo>
                    <a:pt x="149" y="434"/>
                  </a:lnTo>
                  <a:lnTo>
                    <a:pt x="161" y="439"/>
                  </a:lnTo>
                  <a:lnTo>
                    <a:pt x="174" y="442"/>
                  </a:lnTo>
                  <a:lnTo>
                    <a:pt x="188" y="445"/>
                  </a:lnTo>
                  <a:lnTo>
                    <a:pt x="202" y="446"/>
                  </a:lnTo>
                  <a:lnTo>
                    <a:pt x="215" y="447"/>
                  </a:lnTo>
                  <a:lnTo>
                    <a:pt x="229" y="447"/>
                  </a:lnTo>
                  <a:lnTo>
                    <a:pt x="243" y="447"/>
                  </a:lnTo>
                  <a:lnTo>
                    <a:pt x="257" y="445"/>
                  </a:lnTo>
                  <a:lnTo>
                    <a:pt x="269" y="442"/>
                  </a:lnTo>
                  <a:lnTo>
                    <a:pt x="269" y="44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8085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Shape 614" descr="C:\Users\N.Kopeć-Panek\Dropbox\Zad 3\seminaria branżowe\17-18 października\foto - różni adresaci kwalifikacji\uczniowi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182" y="2097147"/>
            <a:ext cx="3215990" cy="20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 descr="C:\Users\N.Kopeć-Panek\Desktop\kurs-zdobienia-paznokc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144" y="2081904"/>
            <a:ext cx="3222577" cy="236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 descr="C:\Users\N.Kopeć-Panek\Desktop\magazynie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1145" y="4318918"/>
            <a:ext cx="1756931" cy="158690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1892123" y="1173149"/>
            <a:ext cx="3332109" cy="367096"/>
          </a:xfrm>
          <a:prstGeom prst="rect">
            <a:avLst/>
          </a:prstGeom>
          <a:solidFill>
            <a:srgbClr val="118EDD"/>
          </a:solidFill>
          <a:ln>
            <a:noFill/>
          </a:ln>
        </p:spPr>
        <p:txBody>
          <a:bodyPr spcFirstLastPara="1" wrap="square" lIns="286143" tIns="36354" rIns="72728" bIns="36354" anchor="t" anchorCtr="0">
            <a:noAutofit/>
          </a:bodyPr>
          <a:lstStyle/>
          <a:p>
            <a:pPr marL="10095" algn="just"/>
            <a:endParaRPr sz="1431" dirty="0"/>
          </a:p>
        </p:txBody>
      </p:sp>
      <p:pic>
        <p:nvPicPr>
          <p:cNvPr id="619" name="Shape 619" descr="C:\Users\N.Kopeć-Panek\Dropbox\Zad 3\seminaria branżowe\17-18 października\foto - różni adresaci kwalifikacji\uczący się w miejscu prac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0182" y="4020588"/>
            <a:ext cx="3215990" cy="188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 descr="C:\Users\N.Kopeć-Panek\Desktop\screen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3524" y="4323505"/>
            <a:ext cx="1600197" cy="1582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648317" y="1173149"/>
            <a:ext cx="3453277" cy="367096"/>
          </a:xfrm>
          <a:prstGeom prst="rect">
            <a:avLst/>
          </a:prstGeom>
          <a:solidFill>
            <a:srgbClr val="118EDD"/>
          </a:solidFill>
          <a:ln>
            <a:noFill/>
          </a:ln>
        </p:spPr>
        <p:txBody>
          <a:bodyPr spcFirstLastPara="1" wrap="square" lIns="286143" tIns="36354" rIns="72728" bIns="36354" anchor="t" anchorCtr="0">
            <a:noAutofit/>
          </a:bodyPr>
          <a:lstStyle/>
          <a:p>
            <a:pPr marL="10095" algn="just"/>
            <a:endParaRPr sz="1431" dirty="0"/>
          </a:p>
        </p:txBody>
      </p:sp>
      <p:sp>
        <p:nvSpPr>
          <p:cNvPr id="622" name="Shape 622"/>
          <p:cNvSpPr txBox="1"/>
          <p:nvPr/>
        </p:nvSpPr>
        <p:spPr>
          <a:xfrm>
            <a:off x="1892123" y="1536650"/>
            <a:ext cx="3332109" cy="293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669" tIns="36335" rIns="72669" bIns="36335" anchor="t" anchorCtr="0">
            <a:noAutofit/>
          </a:bodyPr>
          <a:lstStyle/>
          <a:p>
            <a:pPr algn="ctr"/>
            <a:r>
              <a:rPr lang="pl-PL" sz="1272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START W ZAWODZIE</a:t>
            </a:r>
            <a:endParaRPr sz="1272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3" name="Shape 623"/>
          <p:cNvSpPr txBox="1"/>
          <p:nvPr/>
        </p:nvSpPr>
        <p:spPr>
          <a:xfrm flipH="1">
            <a:off x="5643270" y="1547822"/>
            <a:ext cx="3458325" cy="473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669" tIns="36335" rIns="72669" bIns="36335" anchor="t" anchorCtr="0">
            <a:noAutofit/>
          </a:bodyPr>
          <a:lstStyle/>
          <a:p>
            <a:pPr algn="ctr"/>
            <a:r>
              <a:rPr lang="pl-PL" sz="1272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ZDOBYWANIE KOLEJNYCH KWALIFIKACJI </a:t>
            </a:r>
            <a:br>
              <a:rPr lang="pl-PL" sz="1272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72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 ZALEŻNOŚCI OD SYTUACJI ŻYCIOWEJ </a:t>
            </a:r>
            <a:endParaRPr sz="1272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17752" y="1187156"/>
            <a:ext cx="2109360" cy="312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95" algn="just"/>
            <a:r>
              <a:rPr lang="pl-PL" sz="143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KWALIFIKACJE RYNKOWE</a:t>
            </a:r>
            <a:endParaRPr lang="pl-PL" sz="1431" dirty="0"/>
          </a:p>
        </p:txBody>
      </p:sp>
      <p:sp>
        <p:nvSpPr>
          <p:cNvPr id="4" name="Prostokąt 3"/>
          <p:cNvSpPr/>
          <p:nvPr/>
        </p:nvSpPr>
        <p:spPr>
          <a:xfrm>
            <a:off x="2396287" y="1169597"/>
            <a:ext cx="2323778" cy="312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95" algn="just"/>
            <a:r>
              <a:rPr lang="pl-PL" sz="143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SZKOLNICTWO ZAWODOWE</a:t>
            </a:r>
            <a:endParaRPr lang="pl-PL" sz="1431" dirty="0"/>
          </a:p>
        </p:txBody>
      </p:sp>
    </p:spTree>
    <p:extLst>
      <p:ext uri="{BB962C8B-B14F-4D97-AF65-F5344CB8AC3E}">
        <p14:creationId xmlns:p14="http://schemas.microsoft.com/office/powerpoint/2010/main" val="5929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C061E-45BC-443A-90AA-A1585224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987799-2DED-4428-BF59-16424A9B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50" y="2065934"/>
            <a:ext cx="9210675" cy="4794250"/>
          </a:xfrm>
        </p:spPr>
        <p:txBody>
          <a:bodyPr/>
          <a:lstStyle/>
          <a:p>
            <a:pPr marL="197790" lvl="1" indent="-28006">
              <a:buNone/>
              <a:defRPr/>
            </a:pPr>
            <a:r>
              <a:rPr lang="pl-PL" altLang="pl-PL" sz="2400" dirty="0"/>
              <a:t>Portal Zintegrowanego Systemu Kwalifikacji:</a:t>
            </a:r>
          </a:p>
          <a:p>
            <a:pPr marL="197790" lvl="1" indent="-28006">
              <a:buNone/>
              <a:defRPr/>
            </a:pPr>
            <a:r>
              <a:rPr lang="pl-PL" altLang="pl-PL" sz="2400" dirty="0">
                <a:hlinkClick r:id="rId2"/>
              </a:rPr>
              <a:t>http://kwalifikacje.gov.pl</a:t>
            </a:r>
            <a:endParaRPr lang="pl-PL" altLang="pl-PL" sz="2400" dirty="0"/>
          </a:p>
          <a:p>
            <a:pPr marL="197790" lvl="1" indent="-28006">
              <a:buNone/>
              <a:defRPr/>
            </a:pPr>
            <a:endParaRPr lang="pl-PL" altLang="pl-PL" sz="2400" dirty="0"/>
          </a:p>
          <a:p>
            <a:pPr marL="197790" lvl="1" indent="-28006">
              <a:buNone/>
              <a:defRPr/>
            </a:pPr>
            <a:r>
              <a:rPr lang="pl-PL" altLang="pl-PL" sz="2400" dirty="0"/>
              <a:t>Portal Zintegrowanego Rejestru Kwalifikacji:</a:t>
            </a:r>
          </a:p>
          <a:p>
            <a:pPr marL="197790" lvl="1" indent="-28006">
              <a:buNone/>
              <a:defRPr/>
            </a:pPr>
            <a:r>
              <a:rPr lang="pl-PL" altLang="pl-PL" sz="2400" dirty="0">
                <a:hlinkClick r:id="rId3"/>
              </a:rPr>
              <a:t>https://rejestr.kwalifikacje.gov.pl</a:t>
            </a:r>
            <a:endParaRPr lang="pl-PL" altLang="pl-PL" sz="2400" dirty="0"/>
          </a:p>
          <a:p>
            <a:pPr marL="197790" lvl="1" indent="-28006">
              <a:buNone/>
              <a:defRPr/>
            </a:pPr>
            <a:endParaRPr lang="pl-PL" altLang="pl-PL" sz="2400" dirty="0"/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r>
              <a:rPr lang="pl-PL" sz="2400" dirty="0"/>
              <a:t>Strona projektu Zintegrowanego Systemu Kwalifikacji:</a:t>
            </a:r>
            <a:endParaRPr lang="pl-PL" altLang="pl-PL" sz="2400" dirty="0">
              <a:hlinkClick r:id="rId4"/>
            </a:endParaRPr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r>
              <a:rPr lang="pl-PL" altLang="pl-PL" sz="2400" dirty="0">
                <a:hlinkClick r:id="rId5"/>
              </a:rPr>
              <a:t>www.kwalifikacje.edu.pl</a:t>
            </a:r>
            <a:endParaRPr lang="pl-PL" altLang="pl-PL" sz="2400" dirty="0"/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endParaRPr lang="pl-PL" altLang="pl-PL" sz="2400" dirty="0">
              <a:latin typeface="Calibri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0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DORADCY REGIONALNI </a:t>
            </a:r>
            <a:br>
              <a:rPr lang="pl-PL" dirty="0"/>
            </a:br>
            <a:r>
              <a:rPr lang="pl-PL" dirty="0"/>
              <a:t>DS. ZINTEGROWANEGO SYSTEMU KWALIFIKACJI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2044147"/>
            <a:ext cx="4435655" cy="4794250"/>
          </a:xfrm>
          <a:ln>
            <a:noFill/>
          </a:ln>
        </p:spPr>
        <p:txBody>
          <a:bodyPr/>
          <a:lstStyle/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Województwo lubuskie: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Sławomir Kozieł 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mobile: 573 444 595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-mail: s.koziel@ibe.edu.pl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877679" y="2044147"/>
            <a:ext cx="4435655" cy="4794250"/>
          </a:xfrm>
          <a:ln>
            <a:noFill/>
          </a:ln>
        </p:spPr>
        <p:txBody>
          <a:bodyPr/>
          <a:lstStyle/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Województwo lubuskie: 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Agnieszka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Demichowicz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mobile: 573 444 596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-mail: a.demichowicz@ibe.edu.pl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242306" y="5132439"/>
            <a:ext cx="8270404" cy="1369960"/>
            <a:chOff x="1140952" y="5990111"/>
            <a:chExt cx="8005588" cy="1150566"/>
          </a:xfrm>
        </p:grpSpPr>
        <p:pic>
          <p:nvPicPr>
            <p:cNvPr id="6" name="Shape 95"/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1140952" y="6248194"/>
              <a:ext cx="1224152" cy="63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9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694290" y="6157161"/>
              <a:ext cx="704621" cy="81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03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6182137" y="6180395"/>
              <a:ext cx="1231997" cy="769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9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8197360" y="6158603"/>
              <a:ext cx="949180" cy="813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94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3148330" y="5990111"/>
              <a:ext cx="762734" cy="1150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950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4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KOMPETENCJE I KWALIFIKACJE KLUCZEM DO ROZWOJU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66822" y="1969135"/>
            <a:ext cx="8214058" cy="5172690"/>
          </a:xfrm>
        </p:spPr>
        <p:txBody>
          <a:bodyPr/>
          <a:lstStyle/>
          <a:p>
            <a:pPr marL="0" indent="0" algn="just">
              <a:buNone/>
            </a:pPr>
            <a:r>
              <a:rPr lang="pl-PL" i="1" dirty="0"/>
              <a:t>„</a:t>
            </a:r>
            <a:r>
              <a:rPr lang="pl-PL" b="1" i="1" dirty="0">
                <a:solidFill>
                  <a:srgbClr val="0094D8"/>
                </a:solidFill>
              </a:rPr>
              <a:t>Kompetencje i kwalifikacje </a:t>
            </a:r>
            <a:r>
              <a:rPr lang="pl-PL" i="1" dirty="0"/>
              <a:t>osób stanowią szczególnego rodzaju kapitał, którego znaczenie rośnie  w warunkach globalnej konkurencji. </a:t>
            </a:r>
            <a:r>
              <a:rPr lang="pl-PL" i="1" dirty="0">
                <a:solidFill>
                  <a:srgbClr val="0094D8"/>
                </a:solidFill>
              </a:rPr>
              <a:t>Kompetencje i kwalifikacje </a:t>
            </a:r>
            <a:r>
              <a:rPr lang="pl-PL" b="1" i="1" dirty="0">
                <a:solidFill>
                  <a:srgbClr val="0094D8"/>
                </a:solidFill>
              </a:rPr>
              <a:t>muszą być stale doskonalone</a:t>
            </a:r>
            <a:r>
              <a:rPr lang="pl-PL" i="1" dirty="0"/>
              <a:t>, aby umożliwiały osobom sprostanie wyzwaniom zmieniających się technologii, złożoności procesów gospodarczych i społecznych. Tym samym </a:t>
            </a:r>
            <a:r>
              <a:rPr lang="pl-PL" i="1" dirty="0">
                <a:solidFill>
                  <a:srgbClr val="0094D8"/>
                </a:solidFill>
              </a:rPr>
              <a:t>uczenie się w różnych formach, miejscach i przez całe życie, mające na celu rozwój kompetencji </a:t>
            </a:r>
            <a:br>
              <a:rPr lang="pl-PL" i="1" dirty="0">
                <a:solidFill>
                  <a:srgbClr val="0094D8"/>
                </a:solidFill>
              </a:rPr>
            </a:br>
            <a:r>
              <a:rPr lang="pl-PL" i="1" dirty="0">
                <a:solidFill>
                  <a:srgbClr val="0094D8"/>
                </a:solidFill>
              </a:rPr>
              <a:t>i kwalifikacji, </a:t>
            </a:r>
            <a:r>
              <a:rPr lang="pl-PL" b="1" i="1" dirty="0">
                <a:solidFill>
                  <a:srgbClr val="0094D8"/>
                </a:solidFill>
              </a:rPr>
              <a:t>staje się kluczem do zrównoważonego wzrostu gospodarczego i rozwoju społeczeństwa obywatelskiego</a:t>
            </a:r>
            <a:r>
              <a:rPr lang="pl-PL" i="1" dirty="0"/>
              <a:t>”.</a:t>
            </a:r>
            <a:r>
              <a:rPr lang="pl-PL" i="1" dirty="0">
                <a:solidFill>
                  <a:schemeClr val="tx1"/>
                </a:solidFill>
              </a:rPr>
              <a:t>      </a:t>
            </a:r>
          </a:p>
          <a:p>
            <a:pPr marL="0" indent="0" algn="just">
              <a:buNone/>
            </a:pPr>
            <a:endParaRPr lang="pl-PL" sz="1399" i="1" dirty="0"/>
          </a:p>
          <a:p>
            <a:pPr marL="0" indent="0">
              <a:buNone/>
            </a:pPr>
            <a:r>
              <a:rPr lang="pl-PL" sz="1399" i="1" dirty="0"/>
              <a:t>Perspektywa uczenia się przez całe życie, Załącznik do uchwały  Nr 160/2013 Rady Ministrów </a:t>
            </a:r>
            <a:br>
              <a:rPr lang="pl-PL" sz="1399" i="1" dirty="0"/>
            </a:br>
            <a:r>
              <a:rPr lang="pl-PL" sz="1399" i="1" dirty="0"/>
              <a:t>z dnia 10 września 2013 r.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88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wojewÃ³dztwo lubuskie 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26" y="228797"/>
            <a:ext cx="4307714" cy="67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81548" y="638064"/>
            <a:ext cx="4425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ZARZĄDZANIE KWALIFIKACJAMI JAKO ELEMENT ROZWOJU REGIONU</a:t>
            </a:r>
          </a:p>
          <a:p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tworzenie sieci współpracy:  </a:t>
            </a:r>
          </a:p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JST - publicznych służb zatrudnienia – edukacji - branż/sektorów – przedsiębiorstw/ pracodawców – osób uczących się </a:t>
            </a:r>
          </a:p>
        </p:txBody>
      </p:sp>
    </p:spTree>
    <p:extLst>
      <p:ext uri="{BB962C8B-B14F-4D97-AF65-F5344CB8AC3E}">
        <p14:creationId xmlns:p14="http://schemas.microsoft.com/office/powerpoint/2010/main" val="283154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ZAWODY DEFICYTOWE I NADWYŻKOWE </a:t>
            </a:r>
            <a:br>
              <a:rPr lang="pl-PL" dirty="0"/>
            </a:br>
            <a:r>
              <a:rPr lang="pl-PL" dirty="0"/>
              <a:t>– BAROMETR ZAWODÓW 2019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33593"/>
              </p:ext>
            </p:extLst>
          </p:nvPr>
        </p:nvGraphicFramePr>
        <p:xfrm>
          <a:off x="865188" y="2266949"/>
          <a:ext cx="9210675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225">
                  <a:extLst>
                    <a:ext uri="{9D8B030D-6E8A-4147-A177-3AD203B41FA5}">
                      <a16:colId xmlns:a16="http://schemas.microsoft.com/office/drawing/2014/main" val="625622356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1325472246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197240017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r>
                        <a:rPr lang="pl-PL" dirty="0"/>
                        <a:t>GRUPA ZAWODÓW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9527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DEFICYTOWYCH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79065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ZRÓWNOWAŻONYCH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89544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NADWYŻKOWYCH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88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ZAWODY O NAJWIĘKSZEJ SKALI DEFICYTU W 2019R.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8541" y="1851106"/>
            <a:ext cx="4999138" cy="4949744"/>
          </a:xfrm>
        </p:spPr>
        <p:txBody>
          <a:bodyPr/>
          <a:lstStyle/>
          <a:p>
            <a:pPr lvl="0"/>
            <a:r>
              <a:rPr lang="pl-PL" sz="2000" dirty="0"/>
              <a:t>Analitycy, testerzy i operatorzy systemów</a:t>
            </a:r>
          </a:p>
          <a:p>
            <a:pPr lvl="0"/>
            <a:r>
              <a:rPr lang="pl-PL" sz="2000" dirty="0"/>
              <a:t>Betoniarze, zbrojarze</a:t>
            </a:r>
          </a:p>
          <a:p>
            <a:pPr lvl="0"/>
            <a:r>
              <a:rPr lang="pl-PL" sz="2000" b="1" dirty="0"/>
              <a:t>Blacharze i lakiernicy samoc</a:t>
            </a:r>
            <a:r>
              <a:rPr lang="pl-PL" sz="2000" dirty="0"/>
              <a:t>hodowi</a:t>
            </a:r>
          </a:p>
          <a:p>
            <a:pPr lvl="0"/>
            <a:r>
              <a:rPr lang="pl-PL" sz="2000" dirty="0"/>
              <a:t>Brukarze</a:t>
            </a:r>
          </a:p>
          <a:p>
            <a:pPr lvl="0"/>
            <a:r>
              <a:rPr lang="pl-PL" sz="2000" b="1" dirty="0"/>
              <a:t>Cieśle i stolarze budowlani</a:t>
            </a:r>
          </a:p>
          <a:p>
            <a:pPr lvl="0"/>
            <a:r>
              <a:rPr lang="pl-PL" sz="2000" b="1" dirty="0"/>
              <a:t>Cukiernicy</a:t>
            </a:r>
          </a:p>
          <a:p>
            <a:pPr lvl="0"/>
            <a:r>
              <a:rPr lang="pl-PL" sz="2000" dirty="0"/>
              <a:t>Dekarze i blacharze budowlani</a:t>
            </a:r>
          </a:p>
          <a:p>
            <a:pPr lvl="0"/>
            <a:r>
              <a:rPr lang="pl-PL" sz="2000" b="1" dirty="0"/>
              <a:t>Elektrycy, </a:t>
            </a:r>
            <a:r>
              <a:rPr lang="pl-PL" sz="2000" dirty="0"/>
              <a:t>elektromechanicy i elektromonterzy</a:t>
            </a:r>
          </a:p>
          <a:p>
            <a:pPr lvl="0"/>
            <a:r>
              <a:rPr lang="pl-PL" sz="2000" dirty="0"/>
              <a:t>Fizjoterapeuci i masażyści</a:t>
            </a:r>
          </a:p>
          <a:p>
            <a:pPr lvl="0"/>
            <a:r>
              <a:rPr lang="pl-PL" sz="2000" b="1" dirty="0"/>
              <a:t>Fryzjerzy</a:t>
            </a:r>
          </a:p>
          <a:p>
            <a:pPr lvl="0"/>
            <a:r>
              <a:rPr lang="pl-PL" sz="2000" dirty="0"/>
              <a:t>Kelnerzy i barmani</a:t>
            </a:r>
          </a:p>
          <a:p>
            <a:pPr lvl="0"/>
            <a:r>
              <a:rPr lang="pl-PL" sz="2000" dirty="0"/>
              <a:t>Kierowcy autobusów</a:t>
            </a:r>
          </a:p>
          <a:p>
            <a:pPr lvl="0"/>
            <a:r>
              <a:rPr lang="pl-PL" sz="2000" dirty="0"/>
              <a:t>Kierowcy samochodów ciężarowych i ciągników siodłowych</a:t>
            </a:r>
          </a:p>
          <a:p>
            <a:pPr lvl="0"/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877679" y="1851106"/>
            <a:ext cx="4435655" cy="4949744"/>
          </a:xfrm>
          <a:ln>
            <a:noFill/>
          </a:ln>
        </p:spPr>
        <p:txBody>
          <a:bodyPr/>
          <a:lstStyle/>
          <a:p>
            <a:pPr lvl="0"/>
            <a:r>
              <a:rPr lang="pl-PL" sz="2000" dirty="0"/>
              <a:t>Kierownicy budowy</a:t>
            </a:r>
          </a:p>
          <a:p>
            <a:pPr lvl="0"/>
            <a:r>
              <a:rPr lang="pl-PL" sz="2000" dirty="0"/>
              <a:t>Kierownicy sprzedaży</a:t>
            </a:r>
          </a:p>
          <a:p>
            <a:pPr lvl="0"/>
            <a:r>
              <a:rPr lang="pl-PL" sz="2000" b="1" dirty="0"/>
              <a:t>Kosmetyczki</a:t>
            </a:r>
          </a:p>
          <a:p>
            <a:pPr lvl="0"/>
            <a:r>
              <a:rPr lang="pl-PL" sz="2000" b="1" dirty="0"/>
              <a:t>Krawcy i pracownicy produkcji odzieży</a:t>
            </a:r>
          </a:p>
          <a:p>
            <a:pPr lvl="0"/>
            <a:r>
              <a:rPr lang="pl-PL" sz="2000" dirty="0"/>
              <a:t>Kucharze</a:t>
            </a:r>
          </a:p>
          <a:p>
            <a:pPr lvl="0"/>
            <a:r>
              <a:rPr lang="pl-PL" sz="2000" dirty="0"/>
              <a:t>Lakiernicy</a:t>
            </a:r>
          </a:p>
          <a:p>
            <a:pPr lvl="0"/>
            <a:r>
              <a:rPr lang="pl-PL" sz="2000" dirty="0"/>
              <a:t>Lekarze</a:t>
            </a:r>
          </a:p>
          <a:p>
            <a:pPr lvl="0"/>
            <a:r>
              <a:rPr lang="pl-PL" sz="2000" dirty="0"/>
              <a:t>Listonosze i Kurierzy</a:t>
            </a:r>
          </a:p>
          <a:p>
            <a:pPr lvl="0"/>
            <a:r>
              <a:rPr lang="pl-PL" sz="2000" b="1" dirty="0"/>
              <a:t>Magazynierzy</a:t>
            </a:r>
          </a:p>
          <a:p>
            <a:pPr lvl="0"/>
            <a:r>
              <a:rPr lang="pl-PL" sz="2000" dirty="0"/>
              <a:t>Masarze i przetwórcy ryb</a:t>
            </a:r>
          </a:p>
          <a:p>
            <a:pPr lvl="0"/>
            <a:r>
              <a:rPr lang="pl-PL" sz="2000" dirty="0"/>
              <a:t>Mechanicy maszyn i urządzeń</a:t>
            </a:r>
          </a:p>
          <a:p>
            <a:pPr lvl="0"/>
            <a:r>
              <a:rPr lang="pl-PL" sz="2000" dirty="0"/>
              <a:t>Mechanicy pojazdów samochodowych </a:t>
            </a:r>
          </a:p>
          <a:p>
            <a:pPr lvl="0"/>
            <a:r>
              <a:rPr lang="pl-PL" sz="2000" dirty="0"/>
              <a:t>Monterzy instalacji budowlanych </a:t>
            </a:r>
          </a:p>
          <a:p>
            <a:pPr lvl="0"/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1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ZAWODY O NAJWIĘKSZEJ SKALI DEFICYTU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5035468"/>
          </a:xfrm>
          <a:ln>
            <a:noFill/>
          </a:ln>
        </p:spPr>
        <p:txBody>
          <a:bodyPr/>
          <a:lstStyle/>
          <a:p>
            <a:r>
              <a:rPr lang="pl-PL" sz="2000" dirty="0"/>
              <a:t>Monterzy konstrukcji metalowych</a:t>
            </a:r>
          </a:p>
          <a:p>
            <a:r>
              <a:rPr lang="pl-PL" sz="2000" b="1" dirty="0"/>
              <a:t>Murarze i tynkarze</a:t>
            </a:r>
          </a:p>
          <a:p>
            <a:r>
              <a:rPr lang="pl-PL" sz="2000" dirty="0"/>
              <a:t>Nauczyciele języków obcych i lektorzy</a:t>
            </a:r>
          </a:p>
          <a:p>
            <a:r>
              <a:rPr lang="pl-PL" sz="2000" dirty="0"/>
              <a:t>Nauczyciele przedmiotów zawodowych</a:t>
            </a:r>
          </a:p>
          <a:p>
            <a:r>
              <a:rPr lang="pl-PL" sz="2000" b="1" dirty="0"/>
              <a:t>Nauczyciele przedszkoli</a:t>
            </a:r>
          </a:p>
          <a:p>
            <a:r>
              <a:rPr lang="pl-PL" sz="2000" dirty="0"/>
              <a:t>Operatorzy i mechanicy sprzętu do robót ziemnych</a:t>
            </a:r>
          </a:p>
          <a:p>
            <a:r>
              <a:rPr lang="pl-PL" sz="2000" dirty="0"/>
              <a:t>Operatorzy maszyn do produkcji wyrobów z gumy i tworzyw sztucznych</a:t>
            </a:r>
          </a:p>
          <a:p>
            <a:r>
              <a:rPr lang="pl-PL" sz="2000" b="1" dirty="0"/>
              <a:t>Operatorzy obrabiarek skrawających </a:t>
            </a:r>
          </a:p>
          <a:p>
            <a:r>
              <a:rPr lang="pl-PL" sz="2000" b="1" dirty="0"/>
              <a:t>Opiekunowie osoby starszej lub niepełnosprawnej</a:t>
            </a:r>
          </a:p>
          <a:p>
            <a:r>
              <a:rPr lang="pl-PL" sz="2000" b="1" dirty="0"/>
              <a:t>Piekarze</a:t>
            </a:r>
          </a:p>
          <a:p>
            <a:r>
              <a:rPr lang="pl-PL" sz="2000" b="1" dirty="0"/>
              <a:t>Pielęgniarki i położne </a:t>
            </a:r>
          </a:p>
          <a:p>
            <a:endParaRPr lang="pl-PL" sz="2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ln>
            <a:noFill/>
          </a:ln>
        </p:spPr>
        <p:txBody>
          <a:bodyPr/>
          <a:lstStyle/>
          <a:p>
            <a:r>
              <a:rPr lang="pl-PL" sz="2000" dirty="0"/>
              <a:t>Pomoce kuchenne</a:t>
            </a:r>
          </a:p>
          <a:p>
            <a:r>
              <a:rPr lang="pl-PL" sz="2000" b="1" dirty="0"/>
              <a:t>Pracownicy ds. finansowo-księgowych ze znaj. j. obcych</a:t>
            </a:r>
          </a:p>
          <a:p>
            <a:r>
              <a:rPr lang="pl-PL" sz="2000" b="1" dirty="0"/>
              <a:t>Pracownicy ds. rachunkowości i księgowości</a:t>
            </a:r>
          </a:p>
          <a:p>
            <a:r>
              <a:rPr lang="pl-PL" sz="2000" dirty="0"/>
              <a:t>Pracownicy fizyczni w produkcji i pracach prostych</a:t>
            </a:r>
          </a:p>
          <a:p>
            <a:r>
              <a:rPr lang="pl-PL" sz="2000" dirty="0"/>
              <a:t>Pracownicy ochrony fizycznej</a:t>
            </a:r>
          </a:p>
          <a:p>
            <a:r>
              <a:rPr lang="pl-PL" sz="2000" dirty="0"/>
              <a:t>Pracownicy socjalni</a:t>
            </a:r>
          </a:p>
          <a:p>
            <a:r>
              <a:rPr lang="pl-PL" sz="2000" dirty="0"/>
              <a:t>Projektanci i administratorzy baz danych, programiści</a:t>
            </a:r>
          </a:p>
          <a:p>
            <a:r>
              <a:rPr lang="pl-PL" sz="2000" dirty="0"/>
              <a:t>Przedstawiciele handlowi</a:t>
            </a:r>
          </a:p>
          <a:p>
            <a:r>
              <a:rPr lang="pl-PL" sz="2000" b="1" dirty="0"/>
              <a:t>Psycholodzy i psychoterapeuci </a:t>
            </a:r>
          </a:p>
          <a:p>
            <a:r>
              <a:rPr lang="pl-PL" sz="2000" dirty="0"/>
              <a:t>Recepcjoniści i rejestratorzy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3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ZAWODY O NAJWIĘKSZEJ SKALI DEFICYTU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5035468"/>
          </a:xfrm>
          <a:ln>
            <a:noFill/>
          </a:ln>
        </p:spPr>
        <p:txBody>
          <a:bodyPr/>
          <a:lstStyle/>
          <a:p>
            <a:r>
              <a:rPr lang="pl-PL" sz="2000" b="1" dirty="0"/>
              <a:t>Robotnicy budowlani</a:t>
            </a:r>
          </a:p>
          <a:p>
            <a:r>
              <a:rPr lang="pl-PL" sz="2000" b="1" dirty="0"/>
              <a:t>Robotnicy obróbki drewna i stolarze</a:t>
            </a:r>
          </a:p>
          <a:p>
            <a:r>
              <a:rPr lang="pl-PL" sz="2000" b="1" dirty="0"/>
              <a:t>Samodzielni księgowi</a:t>
            </a:r>
          </a:p>
          <a:p>
            <a:r>
              <a:rPr lang="pl-PL" sz="2000" dirty="0"/>
              <a:t>Spawacze</a:t>
            </a:r>
          </a:p>
          <a:p>
            <a:r>
              <a:rPr lang="pl-PL" sz="2000" dirty="0"/>
              <a:t>Specjaliści elektroniki, automatyki i robotyki</a:t>
            </a:r>
          </a:p>
          <a:p>
            <a:r>
              <a:rPr lang="pl-PL" sz="2000" b="1" dirty="0"/>
              <a:t>Sprzedawcy i kasjerzy</a:t>
            </a:r>
          </a:p>
          <a:p>
            <a:r>
              <a:rPr lang="pl-PL" sz="2000" dirty="0"/>
              <a:t>Spedytorzy i logistycy</a:t>
            </a:r>
          </a:p>
          <a:p>
            <a:r>
              <a:rPr lang="pl-PL" sz="2000" dirty="0"/>
              <a:t>Szefowie kuchni</a:t>
            </a:r>
          </a:p>
          <a:p>
            <a:r>
              <a:rPr lang="pl-PL" sz="2000" dirty="0"/>
              <a:t>Ślusarze</a:t>
            </a:r>
          </a:p>
          <a:p>
            <a:r>
              <a:rPr lang="pl-PL" sz="2000" dirty="0"/>
              <a:t>Tapicerzy</a:t>
            </a:r>
          </a:p>
          <a:p>
            <a:r>
              <a:rPr lang="pl-PL" sz="2000" dirty="0"/>
              <a:t>Zaopatrzeniowcy i dostawcy </a:t>
            </a:r>
          </a:p>
        </p:txBody>
      </p:sp>
    </p:spTree>
    <p:extLst>
      <p:ext uri="{BB962C8B-B14F-4D97-AF65-F5344CB8AC3E}">
        <p14:creationId xmlns:p14="http://schemas.microsoft.com/office/powerpoint/2010/main" val="20753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CFDBE-3015-4683-9295-4EF30ED4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ZAWODY WYBIERANE PRZEZ UCZNIÓW TECHNIKÓW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B7BF2A-6E5E-4E82-A4F0-32D643050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NAJCZĘŚCIEJ:</a:t>
            </a:r>
          </a:p>
          <a:p>
            <a:pPr lvl="1"/>
            <a:r>
              <a:rPr lang="pl-PL" dirty="0"/>
              <a:t>Technik informatyk (2038);</a:t>
            </a:r>
          </a:p>
          <a:p>
            <a:pPr lvl="1"/>
            <a:r>
              <a:rPr lang="pl-PL" dirty="0"/>
              <a:t>Technik logistyk (1908);</a:t>
            </a:r>
          </a:p>
          <a:p>
            <a:pPr lvl="1"/>
            <a:r>
              <a:rPr lang="pl-PL" dirty="0"/>
              <a:t>Technik żywienia i usług gastronomicznych (1159);</a:t>
            </a:r>
          </a:p>
          <a:p>
            <a:pPr lvl="1"/>
            <a:r>
              <a:rPr lang="pl-PL" dirty="0"/>
              <a:t>Technik ekonomista (1156);</a:t>
            </a:r>
          </a:p>
          <a:p>
            <a:pPr lvl="1"/>
            <a:r>
              <a:rPr lang="pl-PL" dirty="0"/>
              <a:t>Technik hotelarstwa (951);</a:t>
            </a:r>
          </a:p>
          <a:p>
            <a:pPr lvl="1"/>
            <a:r>
              <a:rPr lang="pl-PL" dirty="0"/>
              <a:t>Technik mechatronik (653);</a:t>
            </a:r>
          </a:p>
          <a:p>
            <a:pPr lvl="1"/>
            <a:r>
              <a:rPr lang="pl-PL" dirty="0"/>
              <a:t>Technik organizacji reklamy (568);</a:t>
            </a:r>
          </a:p>
          <a:p>
            <a:pPr lvl="1"/>
            <a:r>
              <a:rPr lang="pl-PL" dirty="0"/>
              <a:t>Technik pojazdów samochodowych (525).</a:t>
            </a:r>
          </a:p>
          <a:p>
            <a:pPr lvl="1"/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494087-8271-42DF-B4E0-9094B46BFD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NAJRZADZIEJ:</a:t>
            </a:r>
          </a:p>
          <a:p>
            <a:pPr lvl="1"/>
            <a:r>
              <a:rPr lang="pl-PL" dirty="0"/>
              <a:t>Technik budownictwa wodnego (68);</a:t>
            </a:r>
          </a:p>
          <a:p>
            <a:pPr lvl="1"/>
            <a:r>
              <a:rPr lang="pl-PL" dirty="0"/>
              <a:t>Technik weterynarii (66);</a:t>
            </a:r>
          </a:p>
          <a:p>
            <a:pPr lvl="1"/>
            <a:r>
              <a:rPr lang="pl-PL" dirty="0"/>
              <a:t>Technik cyfrowych procesów graficznych (62);</a:t>
            </a:r>
          </a:p>
          <a:p>
            <a:pPr lvl="1"/>
            <a:r>
              <a:rPr lang="pl-PL" dirty="0"/>
              <a:t>Fototechnik (42);</a:t>
            </a:r>
          </a:p>
          <a:p>
            <a:pPr lvl="1"/>
            <a:r>
              <a:rPr lang="pl-PL" dirty="0"/>
              <a:t>Technik Drogownictwa (40);</a:t>
            </a:r>
          </a:p>
          <a:p>
            <a:pPr lvl="1"/>
            <a:r>
              <a:rPr lang="pl-PL" dirty="0"/>
              <a:t>Technik energetyk (35);</a:t>
            </a:r>
          </a:p>
          <a:p>
            <a:pPr lvl="1"/>
            <a:r>
              <a:rPr lang="pl-PL" dirty="0"/>
              <a:t>Technik ogrodnik (10);</a:t>
            </a:r>
          </a:p>
          <a:p>
            <a:pPr lvl="1"/>
            <a:r>
              <a:rPr lang="pl-PL" dirty="0"/>
              <a:t>Technik technologii żywności (9);</a:t>
            </a:r>
          </a:p>
          <a:p>
            <a:pPr lvl="1"/>
            <a:r>
              <a:rPr lang="pl-PL" dirty="0"/>
              <a:t>Technik gazownictwa (9).</a:t>
            </a:r>
          </a:p>
        </p:txBody>
      </p:sp>
    </p:spTree>
    <p:extLst>
      <p:ext uri="{BB962C8B-B14F-4D97-AF65-F5344CB8AC3E}">
        <p14:creationId xmlns:p14="http://schemas.microsoft.com/office/powerpoint/2010/main" val="243116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7D944-5D14-434F-B8CF-521F24B3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ZAWODY WYBIERANE PRZEZ UCZNIÓW SZKÓŁ BRANŻOWYCH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9BF3A-6230-403A-9573-F81F17242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NAJCZĘŚCIEJ:</a:t>
            </a:r>
          </a:p>
          <a:p>
            <a:pPr lvl="1"/>
            <a:r>
              <a:rPr lang="pl-PL" dirty="0"/>
              <a:t>Mechanik pojazdów samochodowych (726);</a:t>
            </a:r>
          </a:p>
          <a:p>
            <a:pPr lvl="1"/>
            <a:r>
              <a:rPr lang="pl-PL" dirty="0"/>
              <a:t>Kucharz (608);</a:t>
            </a:r>
          </a:p>
          <a:p>
            <a:pPr lvl="1"/>
            <a:r>
              <a:rPr lang="pl-PL" dirty="0"/>
              <a:t>Fryzjer (549);</a:t>
            </a:r>
          </a:p>
          <a:p>
            <a:pPr lvl="1"/>
            <a:r>
              <a:rPr lang="pl-PL" dirty="0"/>
              <a:t>Monter zabudowy i robót wykończeniowych (276);</a:t>
            </a:r>
          </a:p>
          <a:p>
            <a:pPr lvl="1"/>
            <a:r>
              <a:rPr lang="pl-PL" dirty="0"/>
              <a:t>Ślusarz (258).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867BCF-6CB5-4C60-B543-CB7C0F2734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NAJRZADZIEJ:</a:t>
            </a:r>
          </a:p>
          <a:p>
            <a:pPr lvl="1"/>
            <a:r>
              <a:rPr lang="pl-PL" dirty="0"/>
              <a:t>Tapicer (35);</a:t>
            </a:r>
          </a:p>
          <a:p>
            <a:pPr lvl="1"/>
            <a:r>
              <a:rPr lang="pl-PL" dirty="0"/>
              <a:t>Pracownik pomocniczy obsługi hotelowej (35);</a:t>
            </a:r>
          </a:p>
          <a:p>
            <a:pPr lvl="1"/>
            <a:r>
              <a:rPr lang="pl-PL" dirty="0"/>
              <a:t>Monter instalacji i urządzeń sanitarnych (27);</a:t>
            </a:r>
          </a:p>
          <a:p>
            <a:pPr lvl="1"/>
            <a:r>
              <a:rPr lang="pl-PL" dirty="0"/>
              <a:t>Blacharz samochodowy (27);</a:t>
            </a:r>
          </a:p>
          <a:p>
            <a:pPr lvl="1"/>
            <a:r>
              <a:rPr lang="pl-PL" dirty="0"/>
              <a:t>Krawiec (13);</a:t>
            </a:r>
          </a:p>
          <a:p>
            <a:pPr lvl="1"/>
            <a:r>
              <a:rPr lang="pl-PL" dirty="0"/>
              <a:t>Rolnik (12);</a:t>
            </a:r>
          </a:p>
          <a:p>
            <a:pPr lvl="1"/>
            <a:r>
              <a:rPr lang="pl-PL" dirty="0"/>
              <a:t>Monter-elektronik (12).</a:t>
            </a:r>
          </a:p>
        </p:txBody>
      </p:sp>
    </p:spTree>
    <p:extLst>
      <p:ext uri="{BB962C8B-B14F-4D97-AF65-F5344CB8AC3E}">
        <p14:creationId xmlns:p14="http://schemas.microsoft.com/office/powerpoint/2010/main" val="635618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ajd końcowy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2663</TotalTime>
  <Words>805</Words>
  <Application>Microsoft Office PowerPoint</Application>
  <PresentationFormat>Niestandardowy</PresentationFormat>
  <Paragraphs>222</Paragraphs>
  <Slides>19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19</vt:i4>
      </vt:variant>
    </vt:vector>
  </HeadingPairs>
  <TitlesOfParts>
    <vt:vector size="31" baseType="lpstr">
      <vt:lpstr>Arial</vt:lpstr>
      <vt:lpstr>Avenir</vt:lpstr>
      <vt:lpstr>Calibri</vt:lpstr>
      <vt:lpstr>Courier New</vt:lpstr>
      <vt:lpstr>Helvetica</vt:lpstr>
      <vt:lpstr>Helvetica Neue</vt:lpstr>
      <vt:lpstr>Noto Sans Symbols</vt:lpstr>
      <vt:lpstr>Wingdings</vt:lpstr>
      <vt:lpstr>Motyw pakietu Office</vt:lpstr>
      <vt:lpstr>Projekt niestandardowy</vt:lpstr>
      <vt:lpstr>1_Projekt niestandardowy</vt:lpstr>
      <vt:lpstr>Slajd końcowy</vt:lpstr>
      <vt:lpstr>Prezentacja programu PowerPoint</vt:lpstr>
      <vt:lpstr>KOMPETENCJE I KWALIFIKACJE KLUCZEM DO ROZWOJU</vt:lpstr>
      <vt:lpstr>Prezentacja programu PowerPoint</vt:lpstr>
      <vt:lpstr>ZAWODY DEFICYTOWE I NADWYŻKOWE  – BAROMETR ZAWODÓW 2019  </vt:lpstr>
      <vt:lpstr>ZAWODY O NAJWIĘKSZEJ SKALI DEFICYTU W 2019R.</vt:lpstr>
      <vt:lpstr>ZAWODY O NAJWIĘKSZEJ SKALI DEFICYTU </vt:lpstr>
      <vt:lpstr>ZAWODY O NAJWIĘKSZEJ SKALI DEFICYTU </vt:lpstr>
      <vt:lpstr>ZAWODY WYBIERANE PRZEZ UCZNIÓW TECHNIKÓW</vt:lpstr>
      <vt:lpstr>ZAWODY WYBIERANE PRZEZ UCZNIÓW SZKÓŁ BRANŻOWYCH</vt:lpstr>
      <vt:lpstr>ZSK JAKO ODPOWIEDŹ NA POTRZEBY LOKALNEGO RYNKU</vt:lpstr>
      <vt:lpstr>NIWELOWANIE NIEDOPASOWANIA KOMPETENCYJNEGO/ KWALIFIKACYJNEGO NA LOKALNYM RYNKU PRACY </vt:lpstr>
      <vt:lpstr>NIWELOWANIE NIEDOPASOWANIA KOMPETENCYJNEGO/ KWALIFIKACYJNEGO NA LOKALNYM RYNKU PRACY </vt:lpstr>
      <vt:lpstr>Prezentacja programu PowerPoint</vt:lpstr>
      <vt:lpstr>Prezentacja programu PowerPoint</vt:lpstr>
      <vt:lpstr>Prezentacja programu PowerPoint</vt:lpstr>
      <vt:lpstr>Prezentacja programu PowerPoint</vt:lpstr>
      <vt:lpstr>INFORMACJE</vt:lpstr>
      <vt:lpstr>DORADCY REGIONALNI  DS. ZINTEGROWANEGO SYSTEMU KWALIFIKACJI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Aleksandra Wojtkowiak</cp:lastModifiedBy>
  <cp:revision>126</cp:revision>
  <dcterms:created xsi:type="dcterms:W3CDTF">2018-06-28T12:14:19Z</dcterms:created>
  <dcterms:modified xsi:type="dcterms:W3CDTF">2019-11-18T09:39:09Z</dcterms:modified>
</cp:coreProperties>
</file>