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57" r:id="rId2"/>
    <p:sldId id="621" r:id="rId3"/>
    <p:sldId id="602" r:id="rId4"/>
    <p:sldId id="624" r:id="rId5"/>
    <p:sldId id="626" r:id="rId6"/>
    <p:sldId id="627" r:id="rId7"/>
    <p:sldId id="628" r:id="rId8"/>
    <p:sldId id="629" r:id="rId9"/>
    <p:sldId id="643" r:id="rId10"/>
    <p:sldId id="630" r:id="rId11"/>
    <p:sldId id="631" r:id="rId12"/>
    <p:sldId id="633" r:id="rId13"/>
    <p:sldId id="635" r:id="rId14"/>
    <p:sldId id="636" r:id="rId15"/>
    <p:sldId id="648" r:id="rId16"/>
    <p:sldId id="634" r:id="rId17"/>
    <p:sldId id="638" r:id="rId18"/>
    <p:sldId id="639" r:id="rId19"/>
    <p:sldId id="640" r:id="rId20"/>
    <p:sldId id="641" r:id="rId21"/>
    <p:sldId id="647" r:id="rId22"/>
    <p:sldId id="381" r:id="rId23"/>
  </p:sldIdLst>
  <p:sldSz cx="9906000" cy="6858000" type="A4"/>
  <p:notesSz cx="6669088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0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067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A3"/>
    <a:srgbClr val="00FF00"/>
    <a:srgbClr val="000097"/>
    <a:srgbClr val="C0C0C0"/>
    <a:srgbClr val="000099"/>
    <a:srgbClr val="CCFFCC"/>
    <a:srgbClr val="660033"/>
    <a:srgbClr val="0033CC"/>
    <a:srgbClr val="FF9F8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5BE263C-DBD7-4A20-BB59-AAB30ACAA65A}">
  <a:tblStyle styleId="{69C7853C-536D-4A76-A0AE-DD22124D55A5}" styleName="Styl z motywem 1 — Ak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Styl pośredni 3 — Ak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 jasny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 jasny 1 — Ak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 jasny 1 — Ak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Styl jasny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Styl pośredni 3 — Ak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Styl jasny 1 — Ak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A488322-F2BA-4B5B-9748-0D474271808F}" styleName="Styl pośredni 3 — Ak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Styl pośredni 3 — Ak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Styl jasny 1 — Ak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7CE84F3-28C3-443E-9E96-99CF82512B78}" styleName="Styl ciemny 1 — Ak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B344D84-9AFB-497E-A393-DC336BA19D2E}" styleName="Styl pośredni 3 — Ak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Styl pośredni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4C1A8A3-306A-4EB7-A6B1-4F7E0EB9C5D6}" styleName="Styl pośredni 3 — Ak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1EBBBCC-DAD2-459C-BE2E-F6DE35CF9A28}" styleName="Styl ciemny 2 - Akcent 3/Ak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Styl ciemny 2 - Akcent 5/Ak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Styl ciemny 2 - Akcent 1/Ak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269D01E-BC32-4049-B463-5C60D7B0CCD2}" styleName="Styl z motywem 2 — Ak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Styl z motywem 1 — Ak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7292A2E-F333-43FB-9621-5CBBE7FDCDCB}" styleName="Styl jasny 2 — Ak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Styl jasny 2 — Ak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FECB4D8-DB02-4DC6-A0A2-4F2EBAE1DC90}" styleName="Styl pośredni 1 — Ak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16DA210-FB5B-4158-B5E0-FEB733F419BA}" styleName="Styl jasny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447" autoAdjust="0"/>
  </p:normalViewPr>
  <p:slideViewPr>
    <p:cSldViewPr showGuides="1">
      <p:cViewPr varScale="1">
        <p:scale>
          <a:sx n="75" d="100"/>
          <a:sy n="75" d="100"/>
        </p:scale>
        <p:origin x="948" y="66"/>
      </p:cViewPr>
      <p:guideLst>
        <p:guide orient="horz" pos="1706"/>
        <p:guide pos="312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>
        <p:scale>
          <a:sx n="154" d="100"/>
          <a:sy n="154" d="100"/>
        </p:scale>
        <p:origin x="-492" y="936"/>
      </p:cViewPr>
      <p:guideLst>
        <p:guide orient="horz" pos="2141"/>
        <p:guide pos="3067"/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Arkusz_programu_Microsoft_Excel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Arkusz_programu_Microsoft_Excel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% uczniów i słuchaczy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7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CA22-4ED6-8999-C6AEF5AC3EB1}"/>
              </c:ext>
            </c:extLst>
          </c:dPt>
          <c:dPt>
            <c:idx val="1"/>
            <c:bubble3D val="0"/>
            <c:spPr>
              <a:solidFill>
                <a:schemeClr val="accent1">
                  <a:tint val="77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CA22-4ED6-8999-C6AEF5AC3EB1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Arkusz1!$A$2:$A$3</c:f>
              <c:strCache>
                <c:ptCount val="2"/>
                <c:pt idx="0">
                  <c:v>licea ogólnokształcące</c:v>
                </c:pt>
                <c:pt idx="1">
                  <c:v>szkoły kształcące w zawodach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39</c:v>
                </c:pt>
                <c:pt idx="1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A22-4ED6-8999-C6AEF5AC3EB1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 dirty="0"/>
              <a:t>Udział młodzieży i dorosłych w kształceniu formalnym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roku szk. 2016/2017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pl-PL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Do 100 uczniów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  <a:scene3d>
              <a:camera prst="orthographicFront"/>
              <a:lightRig rig="threePt" dir="t"/>
            </a:scene3d>
            <a:sp3d prstMaterial="matte">
              <a:bevelT prst="angle"/>
            </a:sp3d>
          </c:spPr>
          <c:invertIfNegative val="0"/>
          <c:dPt>
            <c:idx val="8"/>
            <c:invertIfNegative val="0"/>
            <c:bubble3D val="0"/>
            <c:spPr>
              <a:solidFill>
                <a:schemeClr val="accent1">
                  <a:alpha val="85000"/>
                </a:scheme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/>
              </a:sp3d>
            </c:spPr>
            <c:extLst>
              <c:ext xmlns:c16="http://schemas.microsoft.com/office/drawing/2014/chart" uri="{C3380CC4-5D6E-409C-BE32-E72D297353CC}">
                <c16:uniqueId val="{00000001-8BC6-40E8-9C39-5639CAEFB99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Arkusz4!$A$8:$A$16</c:f>
              <c:strCache>
                <c:ptCount val="9"/>
                <c:pt idx="0">
                  <c:v>technik gazownictwa </c:v>
                </c:pt>
                <c:pt idx="1">
                  <c:v>technik technologii odzieży </c:v>
                </c:pt>
                <c:pt idx="2">
                  <c:v>technik ogrodnik </c:v>
                </c:pt>
                <c:pt idx="3">
                  <c:v>technik energetyk </c:v>
                </c:pt>
                <c:pt idx="4">
                  <c:v>technik drogownictwa </c:v>
                </c:pt>
                <c:pt idx="5">
                  <c:v>fototechnik </c:v>
                </c:pt>
                <c:pt idx="6">
                  <c:v>technik cyfrowych procesów graficznych </c:v>
                </c:pt>
                <c:pt idx="7">
                  <c:v>technik weterynarii </c:v>
                </c:pt>
                <c:pt idx="8">
                  <c:v>technik budownictwa wodnego </c:v>
                </c:pt>
              </c:strCache>
            </c:strRef>
          </c:cat>
          <c:val>
            <c:numRef>
              <c:f>Arkusz4!$B$8:$B$16</c:f>
              <c:numCache>
                <c:formatCode>General</c:formatCode>
                <c:ptCount val="9"/>
                <c:pt idx="0">
                  <c:v>7</c:v>
                </c:pt>
                <c:pt idx="1">
                  <c:v>9</c:v>
                </c:pt>
                <c:pt idx="2">
                  <c:v>10</c:v>
                </c:pt>
                <c:pt idx="3">
                  <c:v>35</c:v>
                </c:pt>
                <c:pt idx="4">
                  <c:v>40</c:v>
                </c:pt>
                <c:pt idx="5">
                  <c:v>42</c:v>
                </c:pt>
                <c:pt idx="6">
                  <c:v>62</c:v>
                </c:pt>
                <c:pt idx="7">
                  <c:v>66</c:v>
                </c:pt>
                <c:pt idx="8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BC6-40E8-9C39-5639CAEFB99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11838560"/>
        <c:axId val="311836600"/>
      </c:barChart>
      <c:catAx>
        <c:axId val="3118385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11836600"/>
        <c:crosses val="autoZero"/>
        <c:auto val="1"/>
        <c:lblAlgn val="ctr"/>
        <c:lblOffset val="100"/>
        <c:noMultiLvlLbl val="0"/>
      </c:catAx>
      <c:valAx>
        <c:axId val="311836600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11838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100 - 499 uczniów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  <a:scene3d>
              <a:camera prst="orthographicFront"/>
              <a:lightRig rig="threePt" dir="t"/>
            </a:scene3d>
            <a:sp3d prstMaterial="matte">
              <a:bevelT prst="angle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Arkusz4!$A$17:$A$30</c:f>
              <c:strCache>
                <c:ptCount val="14"/>
                <c:pt idx="0">
                  <c:v>technik analityk </c:v>
                </c:pt>
                <c:pt idx="1">
                  <c:v>technik teleinformatyk </c:v>
                </c:pt>
                <c:pt idx="2">
                  <c:v>technik handlowiec </c:v>
                </c:pt>
                <c:pt idx="3">
                  <c:v>technik geodeta </c:v>
                </c:pt>
                <c:pt idx="4">
                  <c:v>technik elektronik </c:v>
                </c:pt>
                <c:pt idx="5">
                  <c:v>technik ochrony środowiska </c:v>
                </c:pt>
                <c:pt idx="6">
                  <c:v>technik urządzeń i systemów energetyki odnawialnej </c:v>
                </c:pt>
                <c:pt idx="7">
                  <c:v>technik obsługi turystycznej </c:v>
                </c:pt>
                <c:pt idx="8">
                  <c:v>technik usług fryzjerskich </c:v>
                </c:pt>
                <c:pt idx="9">
                  <c:v>technik architektury krajobrazu </c:v>
                </c:pt>
                <c:pt idx="10">
                  <c:v>technik spedytor </c:v>
                </c:pt>
                <c:pt idx="11">
                  <c:v>technik elektryk </c:v>
                </c:pt>
                <c:pt idx="12">
                  <c:v>technik mechanik </c:v>
                </c:pt>
                <c:pt idx="13">
                  <c:v>technik budownictwa </c:v>
                </c:pt>
              </c:strCache>
            </c:strRef>
          </c:cat>
          <c:val>
            <c:numRef>
              <c:f>Arkusz4!$B$17:$B$30</c:f>
              <c:numCache>
                <c:formatCode>General</c:formatCode>
                <c:ptCount val="14"/>
                <c:pt idx="0">
                  <c:v>114</c:v>
                </c:pt>
                <c:pt idx="1">
                  <c:v>115</c:v>
                </c:pt>
                <c:pt idx="2">
                  <c:v>138</c:v>
                </c:pt>
                <c:pt idx="3">
                  <c:v>140</c:v>
                </c:pt>
                <c:pt idx="4">
                  <c:v>146</c:v>
                </c:pt>
                <c:pt idx="5">
                  <c:v>153</c:v>
                </c:pt>
                <c:pt idx="6">
                  <c:v>179</c:v>
                </c:pt>
                <c:pt idx="7">
                  <c:v>208</c:v>
                </c:pt>
                <c:pt idx="8">
                  <c:v>300</c:v>
                </c:pt>
                <c:pt idx="9">
                  <c:v>343</c:v>
                </c:pt>
                <c:pt idx="10">
                  <c:v>351</c:v>
                </c:pt>
                <c:pt idx="11">
                  <c:v>386</c:v>
                </c:pt>
                <c:pt idx="12">
                  <c:v>393</c:v>
                </c:pt>
                <c:pt idx="13">
                  <c:v>396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99-451B-B465-568360459BC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11832288"/>
        <c:axId val="311837384"/>
      </c:barChart>
      <c:catAx>
        <c:axId val="311832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11837384"/>
        <c:crosses val="autoZero"/>
        <c:auto val="1"/>
        <c:lblAlgn val="ctr"/>
        <c:lblOffset val="100"/>
        <c:noMultiLvlLbl val="0"/>
      </c:catAx>
      <c:valAx>
        <c:axId val="31183738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11832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400"/>
      </a:pPr>
      <a:endParaRPr lang="pl-PL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baseline="0"/>
              <a:t>500 - 2100 uczniów </a:t>
            </a:r>
            <a:endParaRPr lang="pl-PL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  <a:scene3d>
              <a:camera prst="orthographicFront"/>
              <a:lightRig rig="threePt" dir="t"/>
            </a:scene3d>
            <a:sp3d>
              <a:bevelT prst="angle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Arkusz4!$A$31:$A$38</c:f>
              <c:strCache>
                <c:ptCount val="8"/>
                <c:pt idx="0">
                  <c:v>technik pojazdów samochodowych </c:v>
                </c:pt>
                <c:pt idx="1">
                  <c:v>technik organizacji reklamy </c:v>
                </c:pt>
                <c:pt idx="2">
                  <c:v>technik mechatronik </c:v>
                </c:pt>
                <c:pt idx="3">
                  <c:v>technik hotelarstwa </c:v>
                </c:pt>
                <c:pt idx="4">
                  <c:v>technik ekonomista </c:v>
                </c:pt>
                <c:pt idx="5">
                  <c:v>technik żywienia i usług gastronomicznych </c:v>
                </c:pt>
                <c:pt idx="6">
                  <c:v>technik logistyk </c:v>
                </c:pt>
                <c:pt idx="7">
                  <c:v>technik informatyk </c:v>
                </c:pt>
              </c:strCache>
            </c:strRef>
          </c:cat>
          <c:val>
            <c:numRef>
              <c:f>Arkusz4!$B$31:$B$38</c:f>
              <c:numCache>
                <c:formatCode>General</c:formatCode>
                <c:ptCount val="8"/>
                <c:pt idx="0">
                  <c:v>525</c:v>
                </c:pt>
                <c:pt idx="1">
                  <c:v>568</c:v>
                </c:pt>
                <c:pt idx="2">
                  <c:v>653</c:v>
                </c:pt>
                <c:pt idx="3">
                  <c:v>951</c:v>
                </c:pt>
                <c:pt idx="4">
                  <c:v>1156</c:v>
                </c:pt>
                <c:pt idx="5">
                  <c:v>1159</c:v>
                </c:pt>
                <c:pt idx="6">
                  <c:v>1908</c:v>
                </c:pt>
                <c:pt idx="7">
                  <c:v>2038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90-414C-91BF-10F33CBE19D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11838952"/>
        <c:axId val="311831504"/>
      </c:barChart>
      <c:catAx>
        <c:axId val="3118389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11831504"/>
        <c:crosses val="autoZero"/>
        <c:auto val="1"/>
        <c:lblAlgn val="ctr"/>
        <c:lblOffset val="100"/>
        <c:noMultiLvlLbl val="0"/>
      </c:catAx>
      <c:valAx>
        <c:axId val="31183150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11838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Do</a:t>
            </a:r>
            <a:r>
              <a:rPr lang="pl-PL" baseline="0"/>
              <a:t> 50 uczniów/młodocianych pracowników</a:t>
            </a:r>
            <a:endParaRPr lang="pl-PL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45459800323504052"/>
          <c:y val="9.6086717452804449E-2"/>
          <c:w val="0.5308469190276125"/>
          <c:h val="0.8082705923187739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'zsz_zawody  (2)'!$B$5</c:f>
              <c:strCache>
                <c:ptCount val="1"/>
                <c:pt idx="0">
                  <c:v>Uczniowie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'zsz_zawody  (2)'!$A$6:$A$24</c:f>
              <c:strCache>
                <c:ptCount val="19"/>
                <c:pt idx="0">
                  <c:v>betoniarz-zbrojarz </c:v>
                </c:pt>
                <c:pt idx="1">
                  <c:v>kominiarz</c:v>
                </c:pt>
                <c:pt idx="2">
                  <c:v>operator urządzeń przemysłu chemicznego</c:v>
                </c:pt>
                <c:pt idx="3">
                  <c:v>zdun</c:v>
                </c:pt>
                <c:pt idx="4">
                  <c:v>drukarz </c:v>
                </c:pt>
                <c:pt idx="5">
                  <c:v>cieśla </c:v>
                </c:pt>
                <c:pt idx="6">
                  <c:v>introligator </c:v>
                </c:pt>
                <c:pt idx="7">
                  <c:v>dekarz </c:v>
                </c:pt>
                <c:pt idx="8">
                  <c:v>fotograf</c:v>
                </c:pt>
                <c:pt idx="9">
                  <c:v>mechanik-operator pojazdów i maszyn rolniczych </c:v>
                </c:pt>
                <c:pt idx="10">
                  <c:v>ogrodnik </c:v>
                </c:pt>
                <c:pt idx="11">
                  <c:v>wędliniarz </c:v>
                </c:pt>
                <c:pt idx="12">
                  <c:v>monter-elektronik </c:v>
                </c:pt>
                <c:pt idx="13">
                  <c:v>rolnik </c:v>
                </c:pt>
                <c:pt idx="14">
                  <c:v>krawiec </c:v>
                </c:pt>
                <c:pt idx="15">
                  <c:v>blacharz samochodowy </c:v>
                </c:pt>
                <c:pt idx="16">
                  <c:v>monter instalacji i urządzeń sanitarnych </c:v>
                </c:pt>
                <c:pt idx="17">
                  <c:v>pracownik pomocniczy obsługi hotelowej </c:v>
                </c:pt>
                <c:pt idx="18">
                  <c:v>tapicer </c:v>
                </c:pt>
              </c:strCache>
            </c:strRef>
          </c:cat>
          <c:val>
            <c:numRef>
              <c:f>'zsz_zawody  (2)'!$B$6:$B$24</c:f>
              <c:numCache>
                <c:formatCode>General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9</c:v>
                </c:pt>
                <c:pt idx="13">
                  <c:v>0</c:v>
                </c:pt>
                <c:pt idx="14">
                  <c:v>8</c:v>
                </c:pt>
                <c:pt idx="15">
                  <c:v>0</c:v>
                </c:pt>
                <c:pt idx="16">
                  <c:v>0</c:v>
                </c:pt>
                <c:pt idx="17">
                  <c:v>33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05-4B83-9641-9BC6BFBAEE95}"/>
            </c:ext>
          </c:extLst>
        </c:ser>
        <c:ser>
          <c:idx val="1"/>
          <c:order val="1"/>
          <c:tx>
            <c:strRef>
              <c:f>'zsz_zawody  (2)'!$C$5</c:f>
              <c:strCache>
                <c:ptCount val="1"/>
                <c:pt idx="0">
                  <c:v>Młodociani pracownicy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'zsz_zawody  (2)'!$A$6:$A$24</c:f>
              <c:strCache>
                <c:ptCount val="19"/>
                <c:pt idx="0">
                  <c:v>betoniarz-zbrojarz </c:v>
                </c:pt>
                <c:pt idx="1">
                  <c:v>kominiarz</c:v>
                </c:pt>
                <c:pt idx="2">
                  <c:v>operator urządzeń przemysłu chemicznego</c:v>
                </c:pt>
                <c:pt idx="3">
                  <c:v>zdun</c:v>
                </c:pt>
                <c:pt idx="4">
                  <c:v>drukarz </c:v>
                </c:pt>
                <c:pt idx="5">
                  <c:v>cieśla </c:v>
                </c:pt>
                <c:pt idx="6">
                  <c:v>introligator </c:v>
                </c:pt>
                <c:pt idx="7">
                  <c:v>dekarz </c:v>
                </c:pt>
                <c:pt idx="8">
                  <c:v>fotograf</c:v>
                </c:pt>
                <c:pt idx="9">
                  <c:v>mechanik-operator pojazdów i maszyn rolniczych </c:v>
                </c:pt>
                <c:pt idx="10">
                  <c:v>ogrodnik </c:v>
                </c:pt>
                <c:pt idx="11">
                  <c:v>wędliniarz </c:v>
                </c:pt>
                <c:pt idx="12">
                  <c:v>monter-elektronik </c:v>
                </c:pt>
                <c:pt idx="13">
                  <c:v>rolnik </c:v>
                </c:pt>
                <c:pt idx="14">
                  <c:v>krawiec </c:v>
                </c:pt>
                <c:pt idx="15">
                  <c:v>blacharz samochodowy </c:v>
                </c:pt>
                <c:pt idx="16">
                  <c:v>monter instalacji i urządzeń sanitarnych </c:v>
                </c:pt>
                <c:pt idx="17">
                  <c:v>pracownik pomocniczy obsługi hotelowej </c:v>
                </c:pt>
                <c:pt idx="18">
                  <c:v>tapicer </c:v>
                </c:pt>
              </c:strCache>
            </c:strRef>
          </c:cat>
          <c:val>
            <c:numRef>
              <c:f>'zsz_zawody  (2)'!$C$6:$C$24</c:f>
              <c:numCache>
                <c:formatCode>General</c:formatCode>
                <c:ptCount val="1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6</c:v>
                </c:pt>
                <c:pt idx="9">
                  <c:v>6</c:v>
                </c:pt>
                <c:pt idx="10">
                  <c:v>6</c:v>
                </c:pt>
                <c:pt idx="11">
                  <c:v>6</c:v>
                </c:pt>
                <c:pt idx="12">
                  <c:v>3</c:v>
                </c:pt>
                <c:pt idx="13">
                  <c:v>12</c:v>
                </c:pt>
                <c:pt idx="14">
                  <c:v>5</c:v>
                </c:pt>
                <c:pt idx="15">
                  <c:v>27</c:v>
                </c:pt>
                <c:pt idx="16">
                  <c:v>27</c:v>
                </c:pt>
                <c:pt idx="17">
                  <c:v>2</c:v>
                </c:pt>
                <c:pt idx="18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05-4B83-9641-9BC6BFBAEE9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11835816"/>
        <c:axId val="311831896"/>
      </c:barChart>
      <c:catAx>
        <c:axId val="3118358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11831896"/>
        <c:crosses val="autoZero"/>
        <c:auto val="1"/>
        <c:lblAlgn val="ctr"/>
        <c:lblOffset val="100"/>
        <c:noMultiLvlLbl val="0"/>
      </c:catAx>
      <c:valAx>
        <c:axId val="311831896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11835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51</a:t>
            </a:r>
            <a:r>
              <a:rPr lang="pl-PL" baseline="0"/>
              <a:t> - 800 uczniów/młodocianych pracowników</a:t>
            </a:r>
            <a:endParaRPr lang="pl-PL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'zsz_zawody  (2)'!$B$25</c:f>
              <c:strCache>
                <c:ptCount val="1"/>
                <c:pt idx="0">
                  <c:v>Uczniowie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'zsz_zawody  (2)'!$A$26:$A$41</c:f>
              <c:strCache>
                <c:ptCount val="16"/>
                <c:pt idx="0">
                  <c:v>piekarz </c:v>
                </c:pt>
                <c:pt idx="1">
                  <c:v>elektromechanik </c:v>
                </c:pt>
                <c:pt idx="2">
                  <c:v>operator obrabiarek skrawających </c:v>
                </c:pt>
                <c:pt idx="3">
                  <c:v>murarz-tynkarz </c:v>
                </c:pt>
                <c:pt idx="4">
                  <c:v>lakiernik </c:v>
                </c:pt>
                <c:pt idx="5">
                  <c:v>mechanik-monter maszyn i urządzeń </c:v>
                </c:pt>
                <c:pt idx="6">
                  <c:v>stolarz </c:v>
                </c:pt>
                <c:pt idx="7">
                  <c:v>elektromechanik pojazdów samochodowych </c:v>
                </c:pt>
                <c:pt idx="8">
                  <c:v>cukiernik </c:v>
                </c:pt>
                <c:pt idx="9">
                  <c:v>sprzedawca </c:v>
                </c:pt>
                <c:pt idx="10">
                  <c:v>elektryk </c:v>
                </c:pt>
                <c:pt idx="11">
                  <c:v>ślusarz </c:v>
                </c:pt>
                <c:pt idx="12">
                  <c:v>monter zabudowy i robót wykończeniowych w budownictwie </c:v>
                </c:pt>
                <c:pt idx="13">
                  <c:v>fryzjer </c:v>
                </c:pt>
                <c:pt idx="14">
                  <c:v>kucharz </c:v>
                </c:pt>
                <c:pt idx="15">
                  <c:v>mechanik pojazdów samochodowych </c:v>
                </c:pt>
              </c:strCache>
            </c:strRef>
          </c:cat>
          <c:val>
            <c:numRef>
              <c:f>'zsz_zawody  (2)'!$B$26:$B$41</c:f>
              <c:numCache>
                <c:formatCode>General</c:formatCode>
                <c:ptCount val="16"/>
                <c:pt idx="0">
                  <c:v>0</c:v>
                </c:pt>
                <c:pt idx="1">
                  <c:v>45</c:v>
                </c:pt>
                <c:pt idx="2">
                  <c:v>22</c:v>
                </c:pt>
                <c:pt idx="3">
                  <c:v>0</c:v>
                </c:pt>
                <c:pt idx="4">
                  <c:v>16</c:v>
                </c:pt>
                <c:pt idx="5">
                  <c:v>104</c:v>
                </c:pt>
                <c:pt idx="6">
                  <c:v>8</c:v>
                </c:pt>
                <c:pt idx="7">
                  <c:v>78</c:v>
                </c:pt>
                <c:pt idx="8">
                  <c:v>0</c:v>
                </c:pt>
                <c:pt idx="9">
                  <c:v>0</c:v>
                </c:pt>
                <c:pt idx="10">
                  <c:v>40</c:v>
                </c:pt>
                <c:pt idx="11">
                  <c:v>62</c:v>
                </c:pt>
                <c:pt idx="12">
                  <c:v>171</c:v>
                </c:pt>
                <c:pt idx="13">
                  <c:v>119</c:v>
                </c:pt>
                <c:pt idx="14">
                  <c:v>289</c:v>
                </c:pt>
                <c:pt idx="15">
                  <c:v>219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36-4E87-882B-0262CE5F2B58}"/>
            </c:ext>
          </c:extLst>
        </c:ser>
        <c:ser>
          <c:idx val="1"/>
          <c:order val="1"/>
          <c:tx>
            <c:strRef>
              <c:f>'zsz_zawody  (2)'!$C$25</c:f>
              <c:strCache>
                <c:ptCount val="1"/>
                <c:pt idx="0">
                  <c:v>Młodociani pracownicy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'zsz_zawody  (2)'!$A$26:$A$41</c:f>
              <c:strCache>
                <c:ptCount val="16"/>
                <c:pt idx="0">
                  <c:v>piekarz </c:v>
                </c:pt>
                <c:pt idx="1">
                  <c:v>elektromechanik </c:v>
                </c:pt>
                <c:pt idx="2">
                  <c:v>operator obrabiarek skrawających </c:v>
                </c:pt>
                <c:pt idx="3">
                  <c:v>murarz-tynkarz </c:v>
                </c:pt>
                <c:pt idx="4">
                  <c:v>lakiernik </c:v>
                </c:pt>
                <c:pt idx="5">
                  <c:v>mechanik-monter maszyn i urządzeń </c:v>
                </c:pt>
                <c:pt idx="6">
                  <c:v>stolarz </c:v>
                </c:pt>
                <c:pt idx="7">
                  <c:v>elektromechanik pojazdów samochodowych </c:v>
                </c:pt>
                <c:pt idx="8">
                  <c:v>cukiernik </c:v>
                </c:pt>
                <c:pt idx="9">
                  <c:v>sprzedawca </c:v>
                </c:pt>
                <c:pt idx="10">
                  <c:v>elektryk </c:v>
                </c:pt>
                <c:pt idx="11">
                  <c:v>ślusarz </c:v>
                </c:pt>
                <c:pt idx="12">
                  <c:v>monter zabudowy i robót wykończeniowych w budownictwie </c:v>
                </c:pt>
                <c:pt idx="13">
                  <c:v>fryzjer </c:v>
                </c:pt>
                <c:pt idx="14">
                  <c:v>kucharz </c:v>
                </c:pt>
                <c:pt idx="15">
                  <c:v>mechanik pojazdów samochodowych </c:v>
                </c:pt>
              </c:strCache>
            </c:strRef>
          </c:cat>
          <c:val>
            <c:numRef>
              <c:f>'zsz_zawody  (2)'!$C$26:$C$41</c:f>
              <c:numCache>
                <c:formatCode>General</c:formatCode>
                <c:ptCount val="16"/>
                <c:pt idx="0">
                  <c:v>58</c:v>
                </c:pt>
                <c:pt idx="1">
                  <c:v>17</c:v>
                </c:pt>
                <c:pt idx="2">
                  <c:v>54</c:v>
                </c:pt>
                <c:pt idx="3">
                  <c:v>80</c:v>
                </c:pt>
                <c:pt idx="4">
                  <c:v>74</c:v>
                </c:pt>
                <c:pt idx="5">
                  <c:v>2</c:v>
                </c:pt>
                <c:pt idx="6">
                  <c:v>100</c:v>
                </c:pt>
                <c:pt idx="7">
                  <c:v>38</c:v>
                </c:pt>
                <c:pt idx="8">
                  <c:v>132</c:v>
                </c:pt>
                <c:pt idx="9">
                  <c:v>132</c:v>
                </c:pt>
                <c:pt idx="10">
                  <c:v>134</c:v>
                </c:pt>
                <c:pt idx="11">
                  <c:v>196</c:v>
                </c:pt>
                <c:pt idx="12">
                  <c:v>105</c:v>
                </c:pt>
                <c:pt idx="13">
                  <c:v>430</c:v>
                </c:pt>
                <c:pt idx="14">
                  <c:v>319</c:v>
                </c:pt>
                <c:pt idx="15">
                  <c:v>507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36-4E87-882B-0262CE5F2B5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80594416"/>
        <c:axId val="380589320"/>
      </c:barChart>
      <c:catAx>
        <c:axId val="3805944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80589320"/>
        <c:crosses val="autoZero"/>
        <c:auto val="1"/>
        <c:lblAlgn val="ctr"/>
        <c:lblOffset val="100"/>
        <c:noMultiLvlLbl val="0"/>
      </c:catAx>
      <c:valAx>
        <c:axId val="380589320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80594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Wybieralność</a:t>
            </a:r>
            <a:r>
              <a:rPr lang="pl-PL" baseline="0"/>
              <a:t> zawodów w szkołach policealnych</a:t>
            </a:r>
            <a:endParaRPr lang="pl-PL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  <a:scene3d>
              <a:camera prst="orthographicFront"/>
              <a:lightRig rig="threePt" dir="t"/>
            </a:scene3d>
            <a:sp3d>
              <a:bevelT prst="angle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spol!$A$69:$A$79</c:f>
              <c:strCache>
                <c:ptCount val="11"/>
                <c:pt idx="0">
                  <c:v>technik dentystyczny </c:v>
                </c:pt>
                <c:pt idx="1">
                  <c:v>opiekunka dziecięca </c:v>
                </c:pt>
                <c:pt idx="2">
                  <c:v>terapeuta zajęciowy </c:v>
                </c:pt>
                <c:pt idx="3">
                  <c:v>higienistka stomatologiczna </c:v>
                </c:pt>
                <c:pt idx="4">
                  <c:v>opiekun medyczny </c:v>
                </c:pt>
                <c:pt idx="5">
                  <c:v>opiekun medyczny </c:v>
                </c:pt>
                <c:pt idx="6">
                  <c:v>technik weterynarii </c:v>
                </c:pt>
                <c:pt idx="7">
                  <c:v>technik elektroradiolog </c:v>
                </c:pt>
                <c:pt idx="8">
                  <c:v>technik masażysta </c:v>
                </c:pt>
                <c:pt idx="9">
                  <c:v>technik farmaceutyczny </c:v>
                </c:pt>
                <c:pt idx="10">
                  <c:v>technik usług kosmetycznych </c:v>
                </c:pt>
              </c:strCache>
            </c:strRef>
          </c:cat>
          <c:val>
            <c:numRef>
              <c:f>spol!$B$69:$B$79</c:f>
              <c:numCache>
                <c:formatCode>General</c:formatCode>
                <c:ptCount val="11"/>
                <c:pt idx="0">
                  <c:v>17</c:v>
                </c:pt>
                <c:pt idx="1">
                  <c:v>20</c:v>
                </c:pt>
                <c:pt idx="2">
                  <c:v>29</c:v>
                </c:pt>
                <c:pt idx="3">
                  <c:v>35</c:v>
                </c:pt>
                <c:pt idx="4">
                  <c:v>42</c:v>
                </c:pt>
                <c:pt idx="5">
                  <c:v>42</c:v>
                </c:pt>
                <c:pt idx="6">
                  <c:v>49</c:v>
                </c:pt>
                <c:pt idx="7">
                  <c:v>57</c:v>
                </c:pt>
                <c:pt idx="8">
                  <c:v>81</c:v>
                </c:pt>
                <c:pt idx="9">
                  <c:v>103</c:v>
                </c:pt>
                <c:pt idx="10">
                  <c:v>134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9B-4870-AC2F-A38B49F46DA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80594808"/>
        <c:axId val="380592848"/>
      </c:barChart>
      <c:catAx>
        <c:axId val="3805948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80592848"/>
        <c:crosses val="autoZero"/>
        <c:auto val="1"/>
        <c:lblAlgn val="ctr"/>
        <c:lblOffset val="100"/>
        <c:noMultiLvlLbl val="0"/>
      </c:catAx>
      <c:valAx>
        <c:axId val="38059284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805948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A7AD72-597A-4854-AD5F-4FA8A116363C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</dgm:pt>
    <dgm:pt modelId="{F9FB2328-97FA-40BA-ADD3-E2AAAD2A7CAE}">
      <dgm:prSet phldrT="[Tekst]" custT="1"/>
      <dgm:spPr/>
      <dgm:t>
        <a:bodyPr/>
        <a:lstStyle/>
        <a:p>
          <a:r>
            <a:rPr lang="pl-PL" sz="1400" b="1" dirty="0" smtClean="0"/>
            <a:t>Aktualizacja i rozwój oferty kształcenia</a:t>
          </a:r>
          <a:endParaRPr lang="pl-PL" sz="1400" b="1" dirty="0"/>
        </a:p>
      </dgm:t>
    </dgm:pt>
    <dgm:pt modelId="{2D9D54FF-F839-43B2-BE07-EBBD977BA874}" type="parTrans" cxnId="{9C84999C-437D-4587-9D98-6992FB5F23C7}">
      <dgm:prSet/>
      <dgm:spPr/>
      <dgm:t>
        <a:bodyPr/>
        <a:lstStyle/>
        <a:p>
          <a:endParaRPr lang="pl-PL"/>
        </a:p>
      </dgm:t>
    </dgm:pt>
    <dgm:pt modelId="{64C346B0-E229-4382-9171-539DDDA3C939}" type="sibTrans" cxnId="{9C84999C-437D-4587-9D98-6992FB5F23C7}">
      <dgm:prSet/>
      <dgm:spPr/>
      <dgm:t>
        <a:bodyPr/>
        <a:lstStyle/>
        <a:p>
          <a:endParaRPr lang="pl-PL"/>
        </a:p>
      </dgm:t>
    </dgm:pt>
    <dgm:pt modelId="{638EB1FD-93BC-442C-A8BD-9102B68216CA}">
      <dgm:prSet phldrT="[Tekst]" custT="1"/>
      <dgm:spPr/>
      <dgm:t>
        <a:bodyPr/>
        <a:lstStyle/>
        <a:p>
          <a:r>
            <a:rPr lang="pl-PL" sz="1400" b="1" dirty="0" smtClean="0"/>
            <a:t>Wzmocnienie kształcenia praktycznego</a:t>
          </a:r>
          <a:endParaRPr lang="pl-PL" sz="1400" b="1" dirty="0"/>
        </a:p>
      </dgm:t>
    </dgm:pt>
    <dgm:pt modelId="{53EAD8BA-D8EB-47E9-B4DC-1480BC3C9E61}" type="parTrans" cxnId="{A4A8903D-2130-4529-A95C-01B5B36E8A11}">
      <dgm:prSet/>
      <dgm:spPr/>
      <dgm:t>
        <a:bodyPr/>
        <a:lstStyle/>
        <a:p>
          <a:endParaRPr lang="pl-PL"/>
        </a:p>
      </dgm:t>
    </dgm:pt>
    <dgm:pt modelId="{A91EA7B0-7CF3-4308-A77A-0107C5633C06}" type="sibTrans" cxnId="{A4A8903D-2130-4529-A95C-01B5B36E8A11}">
      <dgm:prSet/>
      <dgm:spPr/>
      <dgm:t>
        <a:bodyPr/>
        <a:lstStyle/>
        <a:p>
          <a:endParaRPr lang="pl-PL"/>
        </a:p>
      </dgm:t>
    </dgm:pt>
    <dgm:pt modelId="{0511E728-837C-4A35-A198-35D5ACAD8307}">
      <dgm:prSet phldrT="[Tekst]" custT="1"/>
      <dgm:spPr/>
      <dgm:t>
        <a:bodyPr/>
        <a:lstStyle/>
        <a:p>
          <a:r>
            <a:rPr lang="pl-PL" sz="1400" b="1" dirty="0" smtClean="0"/>
            <a:t>Uprawnienia zawodowe dla uczniów</a:t>
          </a:r>
          <a:endParaRPr lang="pl-PL" sz="1400" b="1" dirty="0"/>
        </a:p>
      </dgm:t>
    </dgm:pt>
    <dgm:pt modelId="{615A3A51-2E4B-4D6B-8BDF-B3534C0C1052}" type="parTrans" cxnId="{778C7A70-69E9-4EAC-A24D-23B8227B5843}">
      <dgm:prSet/>
      <dgm:spPr/>
      <dgm:t>
        <a:bodyPr/>
        <a:lstStyle/>
        <a:p>
          <a:endParaRPr lang="pl-PL"/>
        </a:p>
      </dgm:t>
    </dgm:pt>
    <dgm:pt modelId="{116EAA84-90E6-401B-BF65-A0E62C2D9923}" type="sibTrans" cxnId="{778C7A70-69E9-4EAC-A24D-23B8227B5843}">
      <dgm:prSet/>
      <dgm:spPr/>
      <dgm:t>
        <a:bodyPr/>
        <a:lstStyle/>
        <a:p>
          <a:endParaRPr lang="pl-PL"/>
        </a:p>
      </dgm:t>
    </dgm:pt>
    <dgm:pt modelId="{5FC65A6F-EA38-4DA1-B55C-A4E61B876A89}">
      <dgm:prSet phldrT="[Tekst]" custT="1"/>
      <dgm:spPr/>
      <dgm:t>
        <a:bodyPr/>
        <a:lstStyle/>
        <a:p>
          <a:r>
            <a:rPr lang="pl-PL" sz="1400" b="1" dirty="0" smtClean="0"/>
            <a:t>Egzaminy zawodowe</a:t>
          </a:r>
          <a:endParaRPr lang="pl-PL" sz="1400" b="1" dirty="0"/>
        </a:p>
      </dgm:t>
    </dgm:pt>
    <dgm:pt modelId="{0A1B4EA6-EBE5-40A2-8752-6E829CBA43B2}" type="parTrans" cxnId="{2A692CCE-97AE-45DB-8839-56CA8982785E}">
      <dgm:prSet/>
      <dgm:spPr/>
      <dgm:t>
        <a:bodyPr/>
        <a:lstStyle/>
        <a:p>
          <a:endParaRPr lang="pl-PL"/>
        </a:p>
      </dgm:t>
    </dgm:pt>
    <dgm:pt modelId="{C7C7845E-1015-448A-B59B-3336EA2C025C}" type="sibTrans" cxnId="{2A692CCE-97AE-45DB-8839-56CA8982785E}">
      <dgm:prSet/>
      <dgm:spPr/>
      <dgm:t>
        <a:bodyPr/>
        <a:lstStyle/>
        <a:p>
          <a:endParaRPr lang="pl-PL"/>
        </a:p>
      </dgm:t>
    </dgm:pt>
    <dgm:pt modelId="{D77FA27E-744D-4277-A6A0-E032E795F083}">
      <dgm:prSet custT="1"/>
      <dgm:spPr/>
      <dgm:t>
        <a:bodyPr/>
        <a:lstStyle/>
        <a:p>
          <a:r>
            <a:rPr lang="pl-PL" sz="1200" b="1" dirty="0" smtClean="0"/>
            <a:t>Pozaszkolne formy kształcenia (kursy)</a:t>
          </a:r>
          <a:endParaRPr lang="pl-PL" sz="1200" b="1" dirty="0"/>
        </a:p>
      </dgm:t>
    </dgm:pt>
    <dgm:pt modelId="{1DE96740-BBCD-4A8B-92B0-5DE924B5C386}" type="parTrans" cxnId="{393E5A81-829C-4197-AD60-B3B8012CC526}">
      <dgm:prSet/>
      <dgm:spPr/>
      <dgm:t>
        <a:bodyPr/>
        <a:lstStyle/>
        <a:p>
          <a:endParaRPr lang="pl-PL"/>
        </a:p>
      </dgm:t>
    </dgm:pt>
    <dgm:pt modelId="{ED85287B-26AE-42DA-9F06-E885FA23E50F}" type="sibTrans" cxnId="{393E5A81-829C-4197-AD60-B3B8012CC526}">
      <dgm:prSet/>
      <dgm:spPr/>
      <dgm:t>
        <a:bodyPr/>
        <a:lstStyle/>
        <a:p>
          <a:endParaRPr lang="pl-PL"/>
        </a:p>
      </dgm:t>
    </dgm:pt>
    <dgm:pt modelId="{7A6CBF02-E4D5-49F0-AC87-EDAC8EAD4B62}">
      <dgm:prSet phldrT="[Tekst]" custT="1"/>
      <dgm:spPr/>
      <dgm:t>
        <a:bodyPr/>
        <a:lstStyle/>
        <a:p>
          <a:r>
            <a:rPr lang="pl-PL" sz="1400" b="1" dirty="0" smtClean="0"/>
            <a:t>Kadra dla szkolnictwa zawodowego</a:t>
          </a:r>
          <a:endParaRPr lang="pl-PL" sz="1400" b="1" dirty="0"/>
        </a:p>
      </dgm:t>
    </dgm:pt>
    <dgm:pt modelId="{7E5F8D14-0A0E-4278-9CE1-24A2CEF9F7A9}" type="parTrans" cxnId="{64D2F6ED-53D9-4C62-AB2A-4F062B698457}">
      <dgm:prSet/>
      <dgm:spPr/>
      <dgm:t>
        <a:bodyPr/>
        <a:lstStyle/>
        <a:p>
          <a:endParaRPr lang="pl-PL"/>
        </a:p>
      </dgm:t>
    </dgm:pt>
    <dgm:pt modelId="{24655EEF-3E93-4473-B620-5B4DB05AE008}" type="sibTrans" cxnId="{64D2F6ED-53D9-4C62-AB2A-4F062B698457}">
      <dgm:prSet/>
      <dgm:spPr/>
      <dgm:t>
        <a:bodyPr/>
        <a:lstStyle/>
        <a:p>
          <a:endParaRPr lang="pl-PL"/>
        </a:p>
      </dgm:t>
    </dgm:pt>
    <dgm:pt modelId="{1649BD53-9DA6-496C-828D-FE5F7C5517E3}">
      <dgm:prSet phldrT="[Tekst]" custT="1"/>
      <dgm:spPr/>
      <dgm:t>
        <a:bodyPr/>
        <a:lstStyle/>
        <a:p>
          <a:r>
            <a:rPr lang="pl-PL" sz="1400" b="1" dirty="0" smtClean="0"/>
            <a:t>Doradztwo zawodowe</a:t>
          </a:r>
          <a:endParaRPr lang="pl-PL" sz="1400" b="1" dirty="0"/>
        </a:p>
      </dgm:t>
    </dgm:pt>
    <dgm:pt modelId="{22632A98-DBFD-49A8-B339-9169AB6A9622}" type="parTrans" cxnId="{B3C039F9-4310-4765-8B69-0315FC5787A1}">
      <dgm:prSet/>
      <dgm:spPr/>
      <dgm:t>
        <a:bodyPr/>
        <a:lstStyle/>
        <a:p>
          <a:endParaRPr lang="pl-PL"/>
        </a:p>
      </dgm:t>
    </dgm:pt>
    <dgm:pt modelId="{7C478D76-5A58-4D5A-9393-85F4BB4B12DA}" type="sibTrans" cxnId="{B3C039F9-4310-4765-8B69-0315FC5787A1}">
      <dgm:prSet/>
      <dgm:spPr/>
      <dgm:t>
        <a:bodyPr/>
        <a:lstStyle/>
        <a:p>
          <a:endParaRPr lang="pl-PL"/>
        </a:p>
      </dgm:t>
    </dgm:pt>
    <dgm:pt modelId="{37CC4797-E9B8-48E3-BDE7-3303F83A2303}">
      <dgm:prSet phldrT="[Tekst]"/>
      <dgm:spPr/>
      <dgm:t>
        <a:bodyPr/>
        <a:lstStyle/>
        <a:p>
          <a:r>
            <a:rPr lang="pl-PL" b="1" dirty="0" smtClean="0"/>
            <a:t>Promocja szkolnictwa zawodowego wśród uczniów i rodziców</a:t>
          </a:r>
          <a:endParaRPr lang="pl-PL" b="1" dirty="0"/>
        </a:p>
      </dgm:t>
    </dgm:pt>
    <dgm:pt modelId="{EAB2A1FD-6D1C-4570-8DEC-60DA921CC717}" type="parTrans" cxnId="{06F5827F-4AD3-40DD-8164-08174CD4AF43}">
      <dgm:prSet/>
      <dgm:spPr/>
      <dgm:t>
        <a:bodyPr/>
        <a:lstStyle/>
        <a:p>
          <a:endParaRPr lang="pl-PL"/>
        </a:p>
      </dgm:t>
    </dgm:pt>
    <dgm:pt modelId="{6BE613AD-8314-42EC-84E3-5D309AECDD2F}" type="sibTrans" cxnId="{06F5827F-4AD3-40DD-8164-08174CD4AF43}">
      <dgm:prSet/>
      <dgm:spPr/>
      <dgm:t>
        <a:bodyPr/>
        <a:lstStyle/>
        <a:p>
          <a:endParaRPr lang="pl-PL"/>
        </a:p>
      </dgm:t>
    </dgm:pt>
    <dgm:pt modelId="{36A9EBDF-08CB-48AF-960C-583515397F5F}" type="pres">
      <dgm:prSet presAssocID="{56A7AD72-597A-4854-AD5F-4FA8A116363C}" presName="Name0" presStyleCnt="0">
        <dgm:presLayoutVars>
          <dgm:dir/>
          <dgm:resizeHandles val="exact"/>
        </dgm:presLayoutVars>
      </dgm:prSet>
      <dgm:spPr/>
    </dgm:pt>
    <dgm:pt modelId="{6CD9DB87-B701-4432-BF8A-19AA5C8E8991}" type="pres">
      <dgm:prSet presAssocID="{56A7AD72-597A-4854-AD5F-4FA8A116363C}" presName="cycle" presStyleCnt="0"/>
      <dgm:spPr/>
    </dgm:pt>
    <dgm:pt modelId="{2F08DA31-A3C4-49DD-8158-236062B14DBE}" type="pres">
      <dgm:prSet presAssocID="{F9FB2328-97FA-40BA-ADD3-E2AAAD2A7CAE}" presName="nodeFirstNode" presStyleLbl="node1" presStyleIdx="0" presStyleCnt="8" custScaleY="14489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375EEB2-C902-4F66-A55D-0B1AC527F383}" type="pres">
      <dgm:prSet presAssocID="{64C346B0-E229-4382-9171-539DDDA3C939}" presName="sibTransFirstNode" presStyleLbl="bgShp" presStyleIdx="0" presStyleCnt="1"/>
      <dgm:spPr/>
      <dgm:t>
        <a:bodyPr/>
        <a:lstStyle/>
        <a:p>
          <a:endParaRPr lang="pl-PL"/>
        </a:p>
      </dgm:t>
    </dgm:pt>
    <dgm:pt modelId="{F18FD849-E6EA-411A-B11F-C82FB1B6925F}" type="pres">
      <dgm:prSet presAssocID="{638EB1FD-93BC-442C-A8BD-9102B68216CA}" presName="nodeFollowingNodes" presStyleLbl="node1" presStyleIdx="1" presStyleCnt="8" custScaleX="144331" custRadScaleRad="106489" custRadScaleInc="2103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5B352B0-7FCD-408A-A217-A6CBB9D615CF}" type="pres">
      <dgm:prSet presAssocID="{0511E728-837C-4A35-A198-35D5ACAD8307}" presName="nodeFollowingNodes" presStyleLbl="node1" presStyleIdx="2" presStyleCnt="8" custScaleX="13636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300753A-28D5-433A-BE8A-3E6C1F77345C}" type="pres">
      <dgm:prSet presAssocID="{D77FA27E-744D-4277-A6A0-E032E795F083}" presName="nodeFollowingNodes" presStyleLbl="node1" presStyleIdx="3" presStyleCnt="8" custScaleX="143608" custRadScaleRad="108344" custRadScaleInc="-4017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9DC0ED1-3E60-4D82-8A6F-2912DBCE1BEC}" type="pres">
      <dgm:prSet presAssocID="{5FC65A6F-EA38-4DA1-B55C-A4E61B876A89}" presName="nodeFollowingNodes" presStyleLbl="node1" presStyleIdx="4" presStyleCnt="8" custScaleY="144136" custRadScaleRad="89194" custRadScaleInc="-891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CFF89A1-0B1E-4F2C-B790-956CB8C22F76}" type="pres">
      <dgm:prSet presAssocID="{7A6CBF02-E4D5-49F0-AC87-EDAC8EAD4B62}" presName="nodeFollowingNodes" presStyleLbl="node1" presStyleIdx="5" presStyleCnt="8" custScaleX="167765" custRadScaleRad="102930" custRadScaleInc="3597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AD2BCE3-0C6B-4811-AC87-15EC2C68C365}" type="pres">
      <dgm:prSet presAssocID="{1649BD53-9DA6-496C-828D-FE5F7C5517E3}" presName="nodeFollowingNodes" presStyleLbl="node1" presStyleIdx="6" presStyleCnt="8" custScaleX="148401" custRadScaleRad="98763" custRadScaleInc="1345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6FFA40C-1A0D-4C79-969C-469ADE25EBD2}" type="pres">
      <dgm:prSet presAssocID="{37CC4797-E9B8-48E3-BDE7-3303F83A2303}" presName="nodeFollowingNodes" presStyleLbl="node1" presStyleIdx="7" presStyleCnt="8" custScaleX="148403" custRadScaleRad="109013" custRadScaleInc="-2711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64D2F6ED-53D9-4C62-AB2A-4F062B698457}" srcId="{56A7AD72-597A-4854-AD5F-4FA8A116363C}" destId="{7A6CBF02-E4D5-49F0-AC87-EDAC8EAD4B62}" srcOrd="5" destOrd="0" parTransId="{7E5F8D14-0A0E-4278-9CE1-24A2CEF9F7A9}" sibTransId="{24655EEF-3E93-4473-B620-5B4DB05AE008}"/>
    <dgm:cxn modelId="{B4B8D86B-EF26-4070-BF42-07CD398DAC4E}" type="presOf" srcId="{0511E728-837C-4A35-A198-35D5ACAD8307}" destId="{B5B352B0-7FCD-408A-A217-A6CBB9D615CF}" srcOrd="0" destOrd="0" presId="urn:microsoft.com/office/officeart/2005/8/layout/cycle3"/>
    <dgm:cxn modelId="{C3A2BC92-93C6-47C1-A07B-35146BACFFB2}" type="presOf" srcId="{5FC65A6F-EA38-4DA1-B55C-A4E61B876A89}" destId="{39DC0ED1-3E60-4D82-8A6F-2912DBCE1BEC}" srcOrd="0" destOrd="0" presId="urn:microsoft.com/office/officeart/2005/8/layout/cycle3"/>
    <dgm:cxn modelId="{06F5827F-4AD3-40DD-8164-08174CD4AF43}" srcId="{56A7AD72-597A-4854-AD5F-4FA8A116363C}" destId="{37CC4797-E9B8-48E3-BDE7-3303F83A2303}" srcOrd="7" destOrd="0" parTransId="{EAB2A1FD-6D1C-4570-8DEC-60DA921CC717}" sibTransId="{6BE613AD-8314-42EC-84E3-5D309AECDD2F}"/>
    <dgm:cxn modelId="{F86DEE73-048B-4C50-84F8-8D5FC71F2111}" type="presOf" srcId="{638EB1FD-93BC-442C-A8BD-9102B68216CA}" destId="{F18FD849-E6EA-411A-B11F-C82FB1B6925F}" srcOrd="0" destOrd="0" presId="urn:microsoft.com/office/officeart/2005/8/layout/cycle3"/>
    <dgm:cxn modelId="{C04D7675-DF89-48C8-93EB-1C42C28F870C}" type="presOf" srcId="{1649BD53-9DA6-496C-828D-FE5F7C5517E3}" destId="{6AD2BCE3-0C6B-4811-AC87-15EC2C68C365}" srcOrd="0" destOrd="0" presId="urn:microsoft.com/office/officeart/2005/8/layout/cycle3"/>
    <dgm:cxn modelId="{2A692CCE-97AE-45DB-8839-56CA8982785E}" srcId="{56A7AD72-597A-4854-AD5F-4FA8A116363C}" destId="{5FC65A6F-EA38-4DA1-B55C-A4E61B876A89}" srcOrd="4" destOrd="0" parTransId="{0A1B4EA6-EBE5-40A2-8752-6E829CBA43B2}" sibTransId="{C7C7845E-1015-448A-B59B-3336EA2C025C}"/>
    <dgm:cxn modelId="{B3C039F9-4310-4765-8B69-0315FC5787A1}" srcId="{56A7AD72-597A-4854-AD5F-4FA8A116363C}" destId="{1649BD53-9DA6-496C-828D-FE5F7C5517E3}" srcOrd="6" destOrd="0" parTransId="{22632A98-DBFD-49A8-B339-9169AB6A9622}" sibTransId="{7C478D76-5A58-4D5A-9393-85F4BB4B12DA}"/>
    <dgm:cxn modelId="{9923B740-2E5D-4058-8568-0B3857002A6E}" type="presOf" srcId="{7A6CBF02-E4D5-49F0-AC87-EDAC8EAD4B62}" destId="{ECFF89A1-0B1E-4F2C-B790-956CB8C22F76}" srcOrd="0" destOrd="0" presId="urn:microsoft.com/office/officeart/2005/8/layout/cycle3"/>
    <dgm:cxn modelId="{9C84999C-437D-4587-9D98-6992FB5F23C7}" srcId="{56A7AD72-597A-4854-AD5F-4FA8A116363C}" destId="{F9FB2328-97FA-40BA-ADD3-E2AAAD2A7CAE}" srcOrd="0" destOrd="0" parTransId="{2D9D54FF-F839-43B2-BE07-EBBD977BA874}" sibTransId="{64C346B0-E229-4382-9171-539DDDA3C939}"/>
    <dgm:cxn modelId="{778C7A70-69E9-4EAC-A24D-23B8227B5843}" srcId="{56A7AD72-597A-4854-AD5F-4FA8A116363C}" destId="{0511E728-837C-4A35-A198-35D5ACAD8307}" srcOrd="2" destOrd="0" parTransId="{615A3A51-2E4B-4D6B-8BDF-B3534C0C1052}" sibTransId="{116EAA84-90E6-401B-BF65-A0E62C2D9923}"/>
    <dgm:cxn modelId="{A4A8903D-2130-4529-A95C-01B5B36E8A11}" srcId="{56A7AD72-597A-4854-AD5F-4FA8A116363C}" destId="{638EB1FD-93BC-442C-A8BD-9102B68216CA}" srcOrd="1" destOrd="0" parTransId="{53EAD8BA-D8EB-47E9-B4DC-1480BC3C9E61}" sibTransId="{A91EA7B0-7CF3-4308-A77A-0107C5633C06}"/>
    <dgm:cxn modelId="{680DE241-A41E-4068-AD3F-D173D2853F8C}" type="presOf" srcId="{F9FB2328-97FA-40BA-ADD3-E2AAAD2A7CAE}" destId="{2F08DA31-A3C4-49DD-8158-236062B14DBE}" srcOrd="0" destOrd="0" presId="urn:microsoft.com/office/officeart/2005/8/layout/cycle3"/>
    <dgm:cxn modelId="{AEEF9A5F-E773-4A78-8985-7D7AB25DE1EE}" type="presOf" srcId="{64C346B0-E229-4382-9171-539DDDA3C939}" destId="{1375EEB2-C902-4F66-A55D-0B1AC527F383}" srcOrd="0" destOrd="0" presId="urn:microsoft.com/office/officeart/2005/8/layout/cycle3"/>
    <dgm:cxn modelId="{6A110334-60E2-46C4-A49E-BAA8ACC08DFB}" type="presOf" srcId="{37CC4797-E9B8-48E3-BDE7-3303F83A2303}" destId="{16FFA40C-1A0D-4C79-969C-469ADE25EBD2}" srcOrd="0" destOrd="0" presId="urn:microsoft.com/office/officeart/2005/8/layout/cycle3"/>
    <dgm:cxn modelId="{393E5A81-829C-4197-AD60-B3B8012CC526}" srcId="{56A7AD72-597A-4854-AD5F-4FA8A116363C}" destId="{D77FA27E-744D-4277-A6A0-E032E795F083}" srcOrd="3" destOrd="0" parTransId="{1DE96740-BBCD-4A8B-92B0-5DE924B5C386}" sibTransId="{ED85287B-26AE-42DA-9F06-E885FA23E50F}"/>
    <dgm:cxn modelId="{50483B52-9FA0-4179-9A85-677378C8281F}" type="presOf" srcId="{56A7AD72-597A-4854-AD5F-4FA8A116363C}" destId="{36A9EBDF-08CB-48AF-960C-583515397F5F}" srcOrd="0" destOrd="0" presId="urn:microsoft.com/office/officeart/2005/8/layout/cycle3"/>
    <dgm:cxn modelId="{894EDE42-A362-4521-84BD-5A0B2464C907}" type="presOf" srcId="{D77FA27E-744D-4277-A6A0-E032E795F083}" destId="{C300753A-28D5-433A-BE8A-3E6C1F77345C}" srcOrd="0" destOrd="0" presId="urn:microsoft.com/office/officeart/2005/8/layout/cycle3"/>
    <dgm:cxn modelId="{DB8A143C-15D9-4981-82DB-DFFCA96B42C3}" type="presParOf" srcId="{36A9EBDF-08CB-48AF-960C-583515397F5F}" destId="{6CD9DB87-B701-4432-BF8A-19AA5C8E8991}" srcOrd="0" destOrd="0" presId="urn:microsoft.com/office/officeart/2005/8/layout/cycle3"/>
    <dgm:cxn modelId="{7C3CCB3D-6922-43F8-A5C9-2C2244ADFF32}" type="presParOf" srcId="{6CD9DB87-B701-4432-BF8A-19AA5C8E8991}" destId="{2F08DA31-A3C4-49DD-8158-236062B14DBE}" srcOrd="0" destOrd="0" presId="urn:microsoft.com/office/officeart/2005/8/layout/cycle3"/>
    <dgm:cxn modelId="{9F331DA8-247C-47E6-ACC1-9AE2D9337DD6}" type="presParOf" srcId="{6CD9DB87-B701-4432-BF8A-19AA5C8E8991}" destId="{1375EEB2-C902-4F66-A55D-0B1AC527F383}" srcOrd="1" destOrd="0" presId="urn:microsoft.com/office/officeart/2005/8/layout/cycle3"/>
    <dgm:cxn modelId="{F7F07B16-3C58-44E9-AC30-ABD79AF1062C}" type="presParOf" srcId="{6CD9DB87-B701-4432-BF8A-19AA5C8E8991}" destId="{F18FD849-E6EA-411A-B11F-C82FB1B6925F}" srcOrd="2" destOrd="0" presId="urn:microsoft.com/office/officeart/2005/8/layout/cycle3"/>
    <dgm:cxn modelId="{AB48EC7B-8266-4497-ADC1-BB4BD59E8D38}" type="presParOf" srcId="{6CD9DB87-B701-4432-BF8A-19AA5C8E8991}" destId="{B5B352B0-7FCD-408A-A217-A6CBB9D615CF}" srcOrd="3" destOrd="0" presId="urn:microsoft.com/office/officeart/2005/8/layout/cycle3"/>
    <dgm:cxn modelId="{752156BD-D589-46F2-AF32-74880B852CA5}" type="presParOf" srcId="{6CD9DB87-B701-4432-BF8A-19AA5C8E8991}" destId="{C300753A-28D5-433A-BE8A-3E6C1F77345C}" srcOrd="4" destOrd="0" presId="urn:microsoft.com/office/officeart/2005/8/layout/cycle3"/>
    <dgm:cxn modelId="{FF744244-F49D-427B-98E3-21FC2161EEC8}" type="presParOf" srcId="{6CD9DB87-B701-4432-BF8A-19AA5C8E8991}" destId="{39DC0ED1-3E60-4D82-8A6F-2912DBCE1BEC}" srcOrd="5" destOrd="0" presId="urn:microsoft.com/office/officeart/2005/8/layout/cycle3"/>
    <dgm:cxn modelId="{17E159E5-3B22-458E-8B91-E585CAA769F7}" type="presParOf" srcId="{6CD9DB87-B701-4432-BF8A-19AA5C8E8991}" destId="{ECFF89A1-0B1E-4F2C-B790-956CB8C22F76}" srcOrd="6" destOrd="0" presId="urn:microsoft.com/office/officeart/2005/8/layout/cycle3"/>
    <dgm:cxn modelId="{29921E7D-F36E-4457-A164-79FFF2248C24}" type="presParOf" srcId="{6CD9DB87-B701-4432-BF8A-19AA5C8E8991}" destId="{6AD2BCE3-0C6B-4811-AC87-15EC2C68C365}" srcOrd="7" destOrd="0" presId="urn:microsoft.com/office/officeart/2005/8/layout/cycle3"/>
    <dgm:cxn modelId="{6A148B57-C5AA-4139-A3AF-31B3DF7374AD}" type="presParOf" srcId="{6CD9DB87-B701-4432-BF8A-19AA5C8E8991}" destId="{16FFA40C-1A0D-4C79-969C-469ADE25EBD2}" srcOrd="8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75EEB2-C902-4F66-A55D-0B1AC527F383}">
      <dsp:nvSpPr>
        <dsp:cNvPr id="0" name=""/>
        <dsp:cNvSpPr/>
      </dsp:nvSpPr>
      <dsp:spPr>
        <a:xfrm>
          <a:off x="2088258" y="-41809"/>
          <a:ext cx="5202067" cy="5202067"/>
        </a:xfrm>
        <a:prstGeom prst="circularArrow">
          <a:avLst>
            <a:gd name="adj1" fmla="val 5544"/>
            <a:gd name="adj2" fmla="val 330680"/>
            <a:gd name="adj3" fmla="val 14629932"/>
            <a:gd name="adj4" fmla="val 16885194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08DA31-A3C4-49DD-8158-236062B14DBE}">
      <dsp:nvSpPr>
        <dsp:cNvPr id="0" name=""/>
        <dsp:cNvSpPr/>
      </dsp:nvSpPr>
      <dsp:spPr>
        <a:xfrm>
          <a:off x="3945443" y="-163560"/>
          <a:ext cx="1487696" cy="10777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/>
            <a:t>Aktualizacja i rozwój oferty kształcenia</a:t>
          </a:r>
          <a:endParaRPr lang="pl-PL" sz="1400" b="1" kern="1200" dirty="0"/>
        </a:p>
      </dsp:txBody>
      <dsp:txXfrm>
        <a:off x="3998056" y="-110947"/>
        <a:ext cx="1382470" cy="972550"/>
      </dsp:txXfrm>
    </dsp:sp>
    <dsp:sp modelId="{F18FD849-E6EA-411A-B11F-C82FB1B6925F}">
      <dsp:nvSpPr>
        <dsp:cNvPr id="0" name=""/>
        <dsp:cNvSpPr/>
      </dsp:nvSpPr>
      <dsp:spPr>
        <a:xfrm>
          <a:off x="5512579" y="813814"/>
          <a:ext cx="2147207" cy="743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/>
            <a:t>Wzmocnienie kształcenia praktycznego</a:t>
          </a:r>
          <a:endParaRPr lang="pl-PL" sz="1400" b="1" kern="1200" dirty="0"/>
        </a:p>
      </dsp:txBody>
      <dsp:txXfrm>
        <a:off x="5548891" y="850126"/>
        <a:ext cx="2074583" cy="671224"/>
      </dsp:txXfrm>
    </dsp:sp>
    <dsp:sp modelId="{B5B352B0-7FCD-408A-A217-A6CBB9D615CF}">
      <dsp:nvSpPr>
        <dsp:cNvPr id="0" name=""/>
        <dsp:cNvSpPr/>
      </dsp:nvSpPr>
      <dsp:spPr>
        <a:xfrm>
          <a:off x="5893331" y="2221769"/>
          <a:ext cx="2028652" cy="743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/>
            <a:t>Uprawnienia zawodowe dla uczniów</a:t>
          </a:r>
          <a:endParaRPr lang="pl-PL" sz="1400" b="1" kern="1200" dirty="0"/>
        </a:p>
      </dsp:txBody>
      <dsp:txXfrm>
        <a:off x="5929643" y="2258081"/>
        <a:ext cx="1956028" cy="671224"/>
      </dsp:txXfrm>
    </dsp:sp>
    <dsp:sp modelId="{C300753A-28D5-433A-BE8A-3E6C1F77345C}">
      <dsp:nvSpPr>
        <dsp:cNvPr id="0" name=""/>
        <dsp:cNvSpPr/>
      </dsp:nvSpPr>
      <dsp:spPr>
        <a:xfrm>
          <a:off x="5724631" y="3384380"/>
          <a:ext cx="2136451" cy="743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b="1" kern="1200" dirty="0" smtClean="0"/>
            <a:t>Pozaszkolne formy kształcenia (kursy)</a:t>
          </a:r>
          <a:endParaRPr lang="pl-PL" sz="1200" b="1" kern="1200" dirty="0"/>
        </a:p>
      </dsp:txBody>
      <dsp:txXfrm>
        <a:off x="5760943" y="3420692"/>
        <a:ext cx="2063827" cy="671224"/>
      </dsp:txXfrm>
    </dsp:sp>
    <dsp:sp modelId="{39DC0ED1-3E60-4D82-8A6F-2912DBCE1BEC}">
      <dsp:nvSpPr>
        <dsp:cNvPr id="0" name=""/>
        <dsp:cNvSpPr/>
      </dsp:nvSpPr>
      <dsp:spPr>
        <a:xfrm>
          <a:off x="4068443" y="4032439"/>
          <a:ext cx="1487696" cy="10721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/>
            <a:t>Egzaminy zawodowe</a:t>
          </a:r>
          <a:endParaRPr lang="pl-PL" sz="1400" b="1" kern="1200" dirty="0"/>
        </a:p>
      </dsp:txBody>
      <dsp:txXfrm>
        <a:off x="4120781" y="4084777"/>
        <a:ext cx="1383020" cy="967477"/>
      </dsp:txXfrm>
    </dsp:sp>
    <dsp:sp modelId="{ECFF89A1-0B1E-4F2C-B790-956CB8C22F76}">
      <dsp:nvSpPr>
        <dsp:cNvPr id="0" name=""/>
        <dsp:cNvSpPr/>
      </dsp:nvSpPr>
      <dsp:spPr>
        <a:xfrm>
          <a:off x="1476158" y="3384384"/>
          <a:ext cx="2495834" cy="743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/>
            <a:t>Kadra dla szkolnictwa zawodowego</a:t>
          </a:r>
          <a:endParaRPr lang="pl-PL" sz="1400" b="1" kern="1200" dirty="0"/>
        </a:p>
      </dsp:txBody>
      <dsp:txXfrm>
        <a:off x="1512470" y="3420696"/>
        <a:ext cx="2423210" cy="671224"/>
      </dsp:txXfrm>
    </dsp:sp>
    <dsp:sp modelId="{6AD2BCE3-0C6B-4811-AC87-15EC2C68C365}">
      <dsp:nvSpPr>
        <dsp:cNvPr id="0" name=""/>
        <dsp:cNvSpPr/>
      </dsp:nvSpPr>
      <dsp:spPr>
        <a:xfrm>
          <a:off x="1404152" y="2016225"/>
          <a:ext cx="2207756" cy="743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/>
            <a:t>Doradztwo zawodowe</a:t>
          </a:r>
          <a:endParaRPr lang="pl-PL" sz="1400" b="1" kern="1200" dirty="0"/>
        </a:p>
      </dsp:txBody>
      <dsp:txXfrm>
        <a:off x="1440464" y="2052537"/>
        <a:ext cx="2135132" cy="671224"/>
      </dsp:txXfrm>
    </dsp:sp>
    <dsp:sp modelId="{16FFA40C-1A0D-4C79-969C-469ADE25EBD2}">
      <dsp:nvSpPr>
        <dsp:cNvPr id="0" name=""/>
        <dsp:cNvSpPr/>
      </dsp:nvSpPr>
      <dsp:spPr>
        <a:xfrm>
          <a:off x="1584173" y="864085"/>
          <a:ext cx="2207786" cy="743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/>
            <a:t>Promocja szkolnictwa zawodowego wśród uczniów i rodziców</a:t>
          </a:r>
          <a:endParaRPr lang="pl-PL" sz="1400" b="1" kern="1200" dirty="0"/>
        </a:p>
      </dsp:txBody>
      <dsp:txXfrm>
        <a:off x="1620485" y="900397"/>
        <a:ext cx="2135162" cy="671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ymbol zastępczy numeru slajdu 10"/>
          <p:cNvSpPr>
            <a:spLocks noGrp="1"/>
          </p:cNvSpPr>
          <p:nvPr>
            <p:ph type="sldNum" sz="quarter" idx="3"/>
          </p:nvPr>
        </p:nvSpPr>
        <p:spPr>
          <a:xfrm>
            <a:off x="3777692" y="9428222"/>
            <a:ext cx="2890329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25AEF1-79CC-439D-B924-02BABF98C1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1684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777609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23B61D-30E4-4D09-A828-E4AB2519AB07}" type="datetimeFigureOut">
              <a:rPr lang="pl-PL" smtClean="0"/>
              <a:pPr/>
              <a:t>16.11.2018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46113" y="744538"/>
            <a:ext cx="537686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66909" y="4715154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777609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4FE29-769A-4DE0-9603-92A9D3E435A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7679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646113" y="744538"/>
            <a:ext cx="5376862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3F0C2-2071-480E-B7FD-5EB0F3E70FD3}" type="slidenum">
              <a:rPr lang="pl-PL" smtClean="0"/>
              <a:pPr>
                <a:defRPr/>
              </a:pPr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9531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646113" y="744538"/>
            <a:ext cx="5376862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3F0C2-2071-480E-B7FD-5EB0F3E70FD3}" type="slidenum">
              <a:rPr lang="pl-PL" smtClean="0"/>
              <a:pPr>
                <a:defRPr/>
              </a:pPr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0463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4FE29-769A-4DE0-9603-92A9D3E435A1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7977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4FE29-769A-4DE0-9603-92A9D3E435A1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5717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4FE29-769A-4DE0-9603-92A9D3E435A1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8807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4FE29-769A-4DE0-9603-92A9D3E435A1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30805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4FE29-769A-4DE0-9603-92A9D3E435A1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11099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646113" y="744538"/>
            <a:ext cx="5376862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02358-FB5A-46B0-A505-522F1A989312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58926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646113" y="744538"/>
            <a:ext cx="5376862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3F0C2-2071-480E-B7FD-5EB0F3E70FD3}" type="slidenum">
              <a:rPr lang="pl-PL" smtClean="0"/>
              <a:pPr>
                <a:defRPr/>
              </a:pPr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0670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42950" y="2130430"/>
            <a:ext cx="8420100" cy="147002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16E3-A5D3-42C7-824B-A16A7C07FD08}" type="datetimeFigureOut">
              <a:rPr lang="pl-PL" smtClean="0"/>
              <a:pPr/>
              <a:t>16.11.2018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4AA26-4708-407E-A4E7-B18892E0C12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16E3-A5D3-42C7-824B-A16A7C07FD08}" type="datetimeFigureOut">
              <a:rPr lang="pl-PL" smtClean="0"/>
              <a:pPr/>
              <a:t>16.11.2018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4AA26-4708-407E-A4E7-B18892E0C12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16E3-A5D3-42C7-824B-A16A7C07FD08}" type="datetimeFigureOut">
              <a:rPr lang="pl-PL" smtClean="0"/>
              <a:pPr/>
              <a:t>16.11.2018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4AA26-4708-407E-A4E7-B18892E0C12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16E3-A5D3-42C7-824B-A16A7C07FD08}" type="datetimeFigureOut">
              <a:rPr lang="pl-PL" smtClean="0"/>
              <a:pPr/>
              <a:t>16.11.2018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4AA26-4708-407E-A4E7-B18892E0C12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82506" y="440690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16E3-A5D3-42C7-824B-A16A7C07FD08}" type="datetimeFigureOut">
              <a:rPr lang="pl-PL" smtClean="0"/>
              <a:pPr/>
              <a:t>16.11.2018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4AA26-4708-407E-A4E7-B18892E0C12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95300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35550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16E3-A5D3-42C7-824B-A16A7C07FD08}" type="datetimeFigureOut">
              <a:rPr lang="pl-PL" smtClean="0"/>
              <a:pPr/>
              <a:t>16.11.2018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4AA26-4708-407E-A4E7-B18892E0C12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032113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032113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16E3-A5D3-42C7-824B-A16A7C07FD08}" type="datetimeFigureOut">
              <a:rPr lang="pl-PL" smtClean="0"/>
              <a:pPr/>
              <a:t>16.11.2018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4AA26-4708-407E-A4E7-B18892E0C12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16E3-A5D3-42C7-824B-A16A7C07FD08}" type="datetimeFigureOut">
              <a:rPr lang="pl-PL" smtClean="0"/>
              <a:pPr/>
              <a:t>16.11.2018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4AA26-4708-407E-A4E7-B18892E0C12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16E3-A5D3-42C7-824B-A16A7C07FD08}" type="datetimeFigureOut">
              <a:rPr lang="pl-PL" smtClean="0"/>
              <a:pPr/>
              <a:t>16.11.2018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4AA26-4708-407E-A4E7-B18892E0C12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16E3-A5D3-42C7-824B-A16A7C07FD08}" type="datetimeFigureOut">
              <a:rPr lang="pl-PL" smtClean="0"/>
              <a:pPr/>
              <a:t>16.11.2018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4AA26-4708-407E-A4E7-B18892E0C12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16E3-A5D3-42C7-824B-A16A7C07FD08}" type="datetimeFigureOut">
              <a:rPr lang="pl-PL" smtClean="0"/>
              <a:pPr/>
              <a:t>16.11.2018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4AA26-4708-407E-A4E7-B18892E0C12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1934744" y="142852"/>
            <a:ext cx="7816508" cy="9286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54750" y="1428737"/>
            <a:ext cx="9596505" cy="4286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616E3-A5D3-42C7-824B-A16A7C07FD08}" type="datetimeFigureOut">
              <a:rPr lang="pl-PL" smtClean="0"/>
              <a:pPr/>
              <a:t>16.11.2018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384550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4AA26-4708-407E-A4E7-B18892E0C127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/>
          <p:cNvSpPr>
            <a:spLocks noGrp="1"/>
          </p:cNvSpPr>
          <p:nvPr>
            <p:ph type="ctrTitle"/>
          </p:nvPr>
        </p:nvSpPr>
        <p:spPr bwMode="auto">
          <a:xfrm>
            <a:off x="776536" y="2132856"/>
            <a:ext cx="8420100" cy="2088232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4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400" dirty="0">
                <a:latin typeface="Times New Roman" pitchFamily="18" charset="0"/>
                <a:cs typeface="Times New Roman" pitchFamily="18" charset="0"/>
              </a:rPr>
            </a:br>
            <a:r>
              <a:rPr lang="pl-PL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4400" dirty="0" smtClean="0">
                <a:latin typeface="Times New Roman" pitchFamily="18" charset="0"/>
                <a:cs typeface="Times New Roman" pitchFamily="18" charset="0"/>
              </a:rPr>
              <a:t>Zmiany w systemie oświaty</a:t>
            </a:r>
            <a: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3100" i="0" dirty="0" smtClean="0">
                <a:solidFill>
                  <a:srgbClr val="1D0575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3100" i="0" dirty="0" smtClean="0">
                <a:solidFill>
                  <a:srgbClr val="1D0575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3100" i="0" dirty="0" smtClean="0">
                <a:solidFill>
                  <a:srgbClr val="1D0575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3100" i="0" dirty="0" smtClean="0">
                <a:solidFill>
                  <a:srgbClr val="1D0575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200" dirty="0" smtClean="0">
                <a:solidFill>
                  <a:srgbClr val="1D0575"/>
                </a:solidFill>
                <a:latin typeface="Times New Roman" pitchFamily="18" charset="0"/>
                <a:cs typeface="Times New Roman" pitchFamily="18" charset="0"/>
              </a:rPr>
              <a:t>15 listopada 2018 r. </a:t>
            </a:r>
            <a:br>
              <a:rPr lang="pl-PL" sz="2200" dirty="0" smtClean="0">
                <a:solidFill>
                  <a:srgbClr val="1D0575"/>
                </a:solidFill>
                <a:latin typeface="Times New Roman" pitchFamily="18" charset="0"/>
                <a:cs typeface="Times New Roman" pitchFamily="18" charset="0"/>
              </a:rPr>
            </a:br>
            <a:endParaRPr lang="pl-PL" sz="2200" i="0" dirty="0" smtClean="0">
              <a:solidFill>
                <a:srgbClr val="1D0575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743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Co przed nami?</a:t>
            </a:r>
            <a:endParaRPr lang="pl-PL" dirty="0"/>
          </a:p>
        </p:txBody>
      </p:sp>
      <p:sp>
        <p:nvSpPr>
          <p:cNvPr id="5" name="Podtytuł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pl-PL" sz="3600" dirty="0">
                <a:solidFill>
                  <a:schemeClr val="accent1">
                    <a:lumMod val="75000"/>
                  </a:schemeClr>
                </a:solidFill>
              </a:rPr>
              <a:t>Nowelizacja ustawy </a:t>
            </a:r>
            <a:br>
              <a:rPr lang="pl-PL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3600" dirty="0">
                <a:solidFill>
                  <a:schemeClr val="accent1">
                    <a:lumMod val="75000"/>
                  </a:schemeClr>
                </a:solidFill>
              </a:rPr>
              <a:t>Prawo oświatowe i ustawy </a:t>
            </a:r>
            <a:br>
              <a:rPr lang="pl-PL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3600" dirty="0">
                <a:solidFill>
                  <a:schemeClr val="accent1">
                    <a:lumMod val="75000"/>
                  </a:schemeClr>
                </a:solidFill>
              </a:rPr>
              <a:t>o systemie oświaty oraz innych ustaw</a:t>
            </a:r>
            <a:endParaRPr lang="sv-SE" sz="36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7054827"/>
      </p:ext>
    </p:extLst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Cele zmian</a:t>
            </a: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dirty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4750" y="1428736"/>
            <a:ext cx="9596505" cy="5024599"/>
          </a:xfrm>
        </p:spPr>
        <p:txBody>
          <a:bodyPr/>
          <a:lstStyle/>
          <a:p>
            <a:endParaRPr lang="pl-PL" dirty="0"/>
          </a:p>
          <a:p>
            <a:pPr marL="739775" indent="-457200" algn="just">
              <a:buFont typeface="Wingdings" panose="05000000000000000000" pitchFamily="2" charset="2"/>
              <a:buChar char="Ø"/>
            </a:pPr>
            <a:r>
              <a:rPr lang="pl-PL" sz="2800" dirty="0" smtClean="0"/>
              <a:t>Rozwój </a:t>
            </a:r>
            <a:r>
              <a:rPr lang="pl-PL" sz="2800" dirty="0"/>
              <a:t>szkolnictwa odpowiadającego potrzebom poszczególnych </a:t>
            </a:r>
            <a:r>
              <a:rPr lang="pl-PL" sz="2800" dirty="0" smtClean="0"/>
              <a:t>branż.</a:t>
            </a:r>
            <a:endParaRPr lang="pl-PL" sz="2800" dirty="0"/>
          </a:p>
          <a:p>
            <a:pPr marL="739775" indent="-457200" algn="just">
              <a:buFont typeface="Wingdings" panose="05000000000000000000" pitchFamily="2" charset="2"/>
              <a:buChar char="Ø"/>
            </a:pPr>
            <a:r>
              <a:rPr lang="pl-PL" sz="2800" dirty="0"/>
              <a:t>Z</a:t>
            </a:r>
            <a:r>
              <a:rPr lang="pl-PL" sz="2800" dirty="0" smtClean="0"/>
              <a:t>większenie </a:t>
            </a:r>
            <a:r>
              <a:rPr lang="pl-PL" sz="2800" dirty="0"/>
              <a:t>wpływu pracodawców, firm oraz organizacji zrzeszających przedsiębiorstwa </a:t>
            </a:r>
            <a:r>
              <a:rPr lang="pl-PL" sz="2800" dirty="0" smtClean="0"/>
              <a:t>na </a:t>
            </a:r>
            <a:r>
              <a:rPr lang="pl-PL" sz="2800" dirty="0"/>
              <a:t>funkcjonowanie kształcenia </a:t>
            </a:r>
            <a:r>
              <a:rPr lang="pl-PL" sz="2800" dirty="0" smtClean="0"/>
              <a:t>zawodowego.</a:t>
            </a:r>
            <a:endParaRPr lang="pl-PL" sz="2800" dirty="0"/>
          </a:p>
          <a:p>
            <a:pPr marL="739775" indent="-457200" algn="just">
              <a:buFont typeface="Wingdings" panose="05000000000000000000" pitchFamily="2" charset="2"/>
              <a:buChar char="Ø"/>
            </a:pPr>
            <a:r>
              <a:rPr lang="pl-PL" sz="2800" dirty="0"/>
              <a:t>P</a:t>
            </a:r>
            <a:r>
              <a:rPr lang="pl-PL" sz="2800" dirty="0" smtClean="0"/>
              <a:t>romocja </a:t>
            </a:r>
            <a:r>
              <a:rPr lang="pl-PL" sz="2800" dirty="0"/>
              <a:t>szkolnictwa branżowego wśród uczniów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i </a:t>
            </a:r>
            <a:r>
              <a:rPr lang="pl-PL" sz="2800" dirty="0"/>
              <a:t>ich </a:t>
            </a:r>
            <a:r>
              <a:rPr lang="pl-PL" sz="2800" dirty="0" smtClean="0"/>
              <a:t>rodziców.</a:t>
            </a:r>
            <a:endParaRPr lang="pl-PL" sz="2800" dirty="0"/>
          </a:p>
          <a:p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33323305"/>
      </p:ext>
    </p:extLst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Nowa organizacja </a:t>
            </a: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zkolnictwa </a:t>
            </a: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ranżowego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4750" y="1428736"/>
            <a:ext cx="9596505" cy="5096607"/>
          </a:xfrm>
        </p:spPr>
        <p:txBody>
          <a:bodyPr>
            <a:normAutofit lnSpcReduction="10000"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400" dirty="0"/>
              <a:t>U</a:t>
            </a:r>
            <a:r>
              <a:rPr lang="pl-PL" sz="2400" dirty="0" smtClean="0"/>
              <a:t>elastycznienie </a:t>
            </a:r>
            <a:r>
              <a:rPr lang="pl-PL" sz="2400" dirty="0"/>
              <a:t>branżowej szkoły II </a:t>
            </a:r>
            <a:r>
              <a:rPr lang="pl-PL" sz="2400" dirty="0" smtClean="0"/>
              <a:t>stopnia, </a:t>
            </a:r>
            <a:r>
              <a:rPr lang="pl-PL" sz="2400" dirty="0"/>
              <a:t>kształcenie w formie dziennej (5 dni w tygodniu),  w formie stacjonarnej (3-4 dni </a:t>
            </a:r>
            <a:r>
              <a:rPr lang="pl-PL" sz="2400" dirty="0" smtClean="0"/>
              <a:t>                                  w </a:t>
            </a:r>
            <a:r>
              <a:rPr lang="pl-PL" sz="2400" dirty="0"/>
              <a:t>tygodniu w dowolnych godzinach w ciągu dnia) lub w formie zaocznej (co 2 tygodnie przez 2 dni</a:t>
            </a:r>
            <a:r>
              <a:rPr lang="pl-PL" sz="2400" dirty="0" smtClean="0"/>
              <a:t>).</a:t>
            </a:r>
            <a:endParaRPr lang="pl-PL" sz="2400" dirty="0"/>
          </a:p>
          <a:p>
            <a:pPr algn="just"/>
            <a:endParaRPr lang="pl-PL" sz="24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400" dirty="0"/>
              <a:t>O</a:t>
            </a:r>
            <a:r>
              <a:rPr lang="pl-PL" sz="2400" dirty="0" smtClean="0"/>
              <a:t>dejście </a:t>
            </a:r>
            <a:r>
              <a:rPr lang="pl-PL" sz="2400" dirty="0"/>
              <a:t>od podziału szkół policealnych </a:t>
            </a:r>
            <a:r>
              <a:rPr lang="pl-PL" sz="2400" dirty="0" smtClean="0"/>
              <a:t>na </a:t>
            </a:r>
            <a:r>
              <a:rPr lang="pl-PL" sz="2400" dirty="0"/>
              <a:t>szkoły dla młodzieży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i </a:t>
            </a:r>
            <a:r>
              <a:rPr lang="pl-PL" sz="2400" dirty="0"/>
              <a:t>szkoły dla </a:t>
            </a:r>
            <a:r>
              <a:rPr lang="pl-PL" sz="2400" dirty="0" smtClean="0"/>
              <a:t>dorosłych. Formy kształcenia jw. Uczeń </a:t>
            </a:r>
            <a:r>
              <a:rPr lang="pl-PL" sz="2400" dirty="0"/>
              <a:t>absolwent szkoły policealnej, który zda egzamin zawodowy uzyska tytuł „dyplomowanego specjalisty</a:t>
            </a:r>
            <a:r>
              <a:rPr lang="pl-PL" sz="2400" dirty="0" smtClean="0"/>
              <a:t>” (</a:t>
            </a:r>
            <a:r>
              <a:rPr lang="pl-PL" sz="2400" b="1" dirty="0"/>
              <a:t>ZAWODY NA V POZIOMIE </a:t>
            </a:r>
            <a:r>
              <a:rPr lang="pl-PL" sz="2400" b="1" dirty="0" smtClean="0"/>
              <a:t>PRK).</a:t>
            </a:r>
            <a:endParaRPr lang="pl-PL" sz="2400" b="1" dirty="0"/>
          </a:p>
          <a:p>
            <a:pPr algn="just"/>
            <a:endParaRPr lang="pl-PL" sz="24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400" dirty="0"/>
              <a:t>W</a:t>
            </a:r>
            <a:r>
              <a:rPr lang="pl-PL" sz="2400" dirty="0" smtClean="0"/>
              <a:t> </a:t>
            </a:r>
            <a:r>
              <a:rPr lang="pl-PL" sz="2400" dirty="0"/>
              <a:t>systemie oświaty funkcjonują wyłącznie szkoły publiczne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oraz </a:t>
            </a:r>
            <a:r>
              <a:rPr lang="pl-PL" sz="2400" dirty="0"/>
              <a:t>szkoły </a:t>
            </a:r>
            <a:r>
              <a:rPr lang="pl-PL" sz="2400" dirty="0" smtClean="0"/>
              <a:t>niepubliczne z uprawnieniami szkół publicznych</a:t>
            </a:r>
            <a:br>
              <a:rPr lang="pl-PL" sz="2400" dirty="0" smtClean="0"/>
            </a:br>
            <a:r>
              <a:rPr lang="pl-PL" sz="2400" dirty="0" smtClean="0"/>
              <a:t> (</a:t>
            </a:r>
            <a:r>
              <a:rPr lang="pl-PL" sz="2400" dirty="0"/>
              <a:t>z wyjątkiem szkół artystycznych</a:t>
            </a:r>
            <a:r>
              <a:rPr lang="pl-PL" sz="2400" dirty="0" smtClean="0"/>
              <a:t>).</a:t>
            </a:r>
            <a:endParaRPr lang="pl-PL" sz="2400" dirty="0"/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341161911"/>
      </p:ext>
    </p:extLst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Nowa organizacja </a:t>
            </a: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zkolnictwa </a:t>
            </a: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ranżowego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4750" y="1428736"/>
            <a:ext cx="9596505" cy="5096607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sz="2800" dirty="0">
                <a:ea typeface="Calibri" panose="020F0502020204030204" pitchFamily="34" charset="0"/>
                <a:cs typeface="Times New Roman" panose="02020603050405020304" pitchFamily="18" charset="0"/>
              </a:rPr>
              <a:t>Dostosowanie struktury placówek umożliwiających uzyskanie i uzupełnienie wiedzy, umiejętności i kwalifikacji zawodowych do wprowadzanych zmian:</a:t>
            </a:r>
          </a:p>
          <a:p>
            <a:pPr marL="514350" indent="-51435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800" dirty="0">
                <a:ea typeface="Calibri" panose="020F0502020204030204" pitchFamily="34" charset="0"/>
                <a:cs typeface="Times New Roman" panose="02020603050405020304" pitchFamily="18" charset="0"/>
              </a:rPr>
              <a:t>funkcjonowanie dwóch rodzajów placówek umożliwiających uzyskanie i uzupełnienie wiedzy, umiejętności i kwalifikacji zawodowych: centrum kształcenia ustawicznego oraz centrum kształcenia </a:t>
            </a:r>
            <a:r>
              <a:rPr lang="pl-PL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zawodowego.</a:t>
            </a:r>
            <a:endParaRPr lang="pl-PL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633882"/>
      </p:ext>
    </p:extLst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ferta kształcenia adekwatna do potrzeb rynku</a:t>
            </a:r>
            <a:b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39775" indent="-457200" algn="just">
              <a:buFont typeface="Wingdings" panose="05000000000000000000" pitchFamily="2" charset="2"/>
              <a:buChar char="Ø"/>
            </a:pPr>
            <a:r>
              <a:rPr lang="pl-PL" sz="2800" dirty="0"/>
              <a:t>P</a:t>
            </a:r>
            <a:r>
              <a:rPr lang="pl-PL" sz="2800" dirty="0" smtClean="0"/>
              <a:t>rognoza </a:t>
            </a:r>
            <a:r>
              <a:rPr lang="pl-PL" sz="2800" dirty="0"/>
              <a:t>zapotrzebowania na pracowników </a:t>
            </a:r>
            <a:r>
              <a:rPr lang="pl-PL" sz="2800" dirty="0" smtClean="0"/>
              <a:t>w </a:t>
            </a:r>
            <a:r>
              <a:rPr lang="pl-PL" sz="2800" dirty="0"/>
              <a:t>zawodach szkolnictwa branżowego </a:t>
            </a:r>
            <a:r>
              <a:rPr lang="pl-PL" sz="2800" dirty="0" smtClean="0"/>
              <a:t>na </a:t>
            </a:r>
            <a:r>
              <a:rPr lang="pl-PL" sz="2800" dirty="0"/>
              <a:t>krajowym i wojewódzkim rynku </a:t>
            </a:r>
            <a:r>
              <a:rPr lang="pl-PL" sz="2800" dirty="0" smtClean="0"/>
              <a:t>pracy.</a:t>
            </a:r>
            <a:endParaRPr lang="pl-PL" sz="2800" dirty="0"/>
          </a:p>
          <a:p>
            <a:pPr marL="739775" indent="-457200" algn="just">
              <a:buFont typeface="Wingdings" panose="05000000000000000000" pitchFamily="2" charset="2"/>
              <a:buChar char="Ø"/>
            </a:pPr>
            <a:r>
              <a:rPr lang="pl-PL" sz="2800" dirty="0"/>
              <a:t>O</a:t>
            </a:r>
            <a:r>
              <a:rPr lang="pl-PL" sz="2800" dirty="0" smtClean="0"/>
              <a:t>bwieszczenie </a:t>
            </a:r>
            <a:r>
              <a:rPr lang="pl-PL" sz="2800" dirty="0"/>
              <a:t>MEN w sprawie prognozy co roku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do </a:t>
            </a:r>
            <a:r>
              <a:rPr lang="pl-PL" sz="2800" dirty="0"/>
              <a:t>1 lutego, </a:t>
            </a:r>
            <a:r>
              <a:rPr lang="pl-PL" sz="2800" dirty="0" smtClean="0"/>
              <a:t>w </a:t>
            </a:r>
            <a:r>
              <a:rPr lang="pl-PL" sz="2800" dirty="0"/>
              <a:t>2019 r. – do 31 </a:t>
            </a:r>
            <a:r>
              <a:rPr lang="pl-PL" sz="2800" dirty="0" smtClean="0"/>
              <a:t>marca.</a:t>
            </a:r>
            <a:endParaRPr lang="pl-PL" sz="2800" dirty="0"/>
          </a:p>
          <a:p>
            <a:pPr marL="739775" indent="-457200" algn="just">
              <a:buFont typeface="Wingdings" panose="05000000000000000000" pitchFamily="2" charset="2"/>
              <a:buChar char="Ø"/>
            </a:pPr>
            <a:r>
              <a:rPr lang="pl-PL" sz="2800" dirty="0"/>
              <a:t>O</a:t>
            </a:r>
            <a:r>
              <a:rPr lang="pl-PL" sz="2800" dirty="0" smtClean="0"/>
              <a:t>piniowanie </a:t>
            </a:r>
            <a:r>
              <a:rPr lang="pl-PL" sz="2800" dirty="0"/>
              <a:t>kierunków kształcenia przez wojewódzkie rady rynku </a:t>
            </a:r>
            <a:r>
              <a:rPr lang="pl-PL" sz="2800" dirty="0" smtClean="0"/>
              <a:t>pracy.</a:t>
            </a:r>
            <a:endParaRPr lang="pl-PL" sz="2800" dirty="0"/>
          </a:p>
          <a:p>
            <a:pPr marL="739775" indent="-457200" algn="just">
              <a:buFont typeface="Wingdings" panose="05000000000000000000" pitchFamily="2" charset="2"/>
              <a:buChar char="Ø"/>
            </a:pPr>
            <a:r>
              <a:rPr lang="pl-PL" sz="2800" dirty="0"/>
              <a:t>R</a:t>
            </a:r>
            <a:r>
              <a:rPr lang="pl-PL" sz="2800" dirty="0" smtClean="0"/>
              <a:t>ozporządzenie </a:t>
            </a:r>
            <a:r>
              <a:rPr lang="pl-PL" sz="2800" dirty="0"/>
              <a:t>w sprawie zawodów szkolnictwa </a:t>
            </a:r>
            <a:r>
              <a:rPr lang="pl-PL" sz="2800" dirty="0" smtClean="0"/>
              <a:t>branżowego.</a:t>
            </a:r>
          </a:p>
          <a:p>
            <a:pPr marL="739775" indent="-457200" algn="just">
              <a:buFont typeface="Wingdings" panose="05000000000000000000" pitchFamily="2" charset="2"/>
              <a:buChar char="Ø"/>
            </a:pPr>
            <a:endParaRPr lang="pl-PL" sz="28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79627261"/>
      </p:ext>
    </p:extLst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ferta kształcenia adekwatna do potrzeb rynku</a:t>
            </a:r>
            <a:b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4750" y="1428736"/>
            <a:ext cx="9596505" cy="5096607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lnSpc>
                <a:spcPct val="114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800" dirty="0"/>
              <a:t>Eksperyment </a:t>
            </a:r>
            <a:r>
              <a:rPr lang="pl-PL" sz="2800" dirty="0" smtClean="0"/>
              <a:t>pedagogiczny - określenie </a:t>
            </a:r>
            <a:r>
              <a:rPr lang="pl-PL" sz="2800" dirty="0"/>
              <a:t>wymagań, jakie musi spełnić publiczna szkoła lub placówka, aby móc realizować eksperyment pedagogiczny dotyczący zawodu nieumieszczonego w klasyfikacji zawodów szkolnictwa branżowego. Projektowane przepisy zakładają aktywne włączenie pracodawców w proces kształcenia praktycznego uczniów</a:t>
            </a:r>
            <a:r>
              <a:rPr lang="pl-PL" sz="2800" dirty="0" smtClean="0"/>
              <a:t>.</a:t>
            </a:r>
          </a:p>
          <a:p>
            <a:pPr marL="457200" indent="-4572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800" dirty="0"/>
              <a:t>Zmiany zasad udzielania akredytacji na kształcenie ustawiczne w formach </a:t>
            </a:r>
            <a:r>
              <a:rPr lang="pl-PL" sz="2800" dirty="0" smtClean="0"/>
              <a:t>pozaszkolnych - </a:t>
            </a:r>
            <a:r>
              <a:rPr lang="pl-PL" sz="2800" dirty="0" smtClean="0">
                <a:solidFill>
                  <a:srgbClr val="000000"/>
                </a:solidFill>
                <a:ea typeface="Calibri" panose="020F0502020204030204" pitchFamily="34" charset="0"/>
              </a:rPr>
              <a:t>akredytacja </a:t>
            </a:r>
            <a:r>
              <a:rPr lang="pl-PL" sz="2800" dirty="0">
                <a:solidFill>
                  <a:srgbClr val="000000"/>
                </a:solidFill>
                <a:ea typeface="Calibri" panose="020F0502020204030204" pitchFamily="34" charset="0"/>
              </a:rPr>
              <a:t>przyznawana na konkretną pozaszkolną formę kształcenia prowadzoną przez dany podmiot, </a:t>
            </a:r>
            <a:r>
              <a:rPr lang="pl-PL" sz="2800" dirty="0" smtClean="0">
                <a:solidFill>
                  <a:srgbClr val="000000"/>
                </a:solidFill>
                <a:ea typeface="Calibri" panose="020F0502020204030204" pitchFamily="34" charset="0"/>
              </a:rPr>
              <a:t>na okres 5 lat.</a:t>
            </a:r>
            <a:endParaRPr lang="pl-PL" sz="28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457200" indent="-457200" algn="just">
              <a:lnSpc>
                <a:spcPct val="114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pl-PL" sz="2800" dirty="0"/>
          </a:p>
          <a:p>
            <a:pPr marL="739775" indent="-457200" algn="just">
              <a:buFont typeface="Wingdings" panose="05000000000000000000" pitchFamily="2" charset="2"/>
              <a:buChar char="Ø"/>
            </a:pPr>
            <a:endParaRPr lang="pl-PL" sz="28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5246009"/>
      </p:ext>
    </p:extLst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Treści nauczania opracowane we współpracy </a:t>
            </a:r>
            <a:b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z pracodawcami</a:t>
            </a:r>
            <a:r>
              <a:rPr lang="pl-PL" dirty="0">
                <a:solidFill>
                  <a:prstClr val="white"/>
                </a:solidFill>
              </a:rPr>
              <a:t/>
            </a:r>
            <a:br>
              <a:rPr lang="pl-PL" dirty="0">
                <a:solidFill>
                  <a:prstClr val="white"/>
                </a:solidFill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800" dirty="0" smtClean="0"/>
              <a:t>Podstawy </a:t>
            </a:r>
            <a:r>
              <a:rPr lang="pl-PL" sz="2800" dirty="0"/>
              <a:t>programowe odpowiadające potrzebom poszczególnych </a:t>
            </a:r>
            <a:r>
              <a:rPr lang="pl-PL" sz="2800" dirty="0" smtClean="0"/>
              <a:t>branż,</a:t>
            </a:r>
            <a:endParaRPr lang="pl-PL" sz="28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800" dirty="0" smtClean="0"/>
              <a:t>przygotowanie </a:t>
            </a:r>
            <a:r>
              <a:rPr lang="pl-PL" sz="2800" dirty="0"/>
              <a:t>do nabywania uprawnień </a:t>
            </a:r>
            <a:r>
              <a:rPr lang="pl-PL" sz="2800" dirty="0" smtClean="0"/>
              <a:t>branżowych,</a:t>
            </a:r>
            <a:endParaRPr lang="pl-PL" sz="28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800" dirty="0"/>
              <a:t>możliwość zdobywania przez uczniów dodatkowych </a:t>
            </a:r>
            <a:r>
              <a:rPr lang="pl-PL" sz="2800" dirty="0" smtClean="0"/>
              <a:t>umiejętności,</a:t>
            </a:r>
            <a:endParaRPr lang="pl-PL" sz="28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800" dirty="0"/>
              <a:t>zastąpienie tradycyjnych podręczników materiałami edukacyjnymi, w tym </a:t>
            </a:r>
            <a:r>
              <a:rPr lang="pl-PL" sz="2800" dirty="0" smtClean="0"/>
              <a:t>e-materiałami.</a:t>
            </a:r>
            <a:endParaRPr lang="pl-PL" sz="28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65733511"/>
      </p:ext>
    </p:extLst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Szkoła współpracująca z pracodawcą</a:t>
            </a:r>
            <a:b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4750" y="1428736"/>
            <a:ext cx="9596505" cy="5240623"/>
          </a:xfrm>
        </p:spPr>
        <p:txBody>
          <a:bodyPr>
            <a:noAutofit/>
          </a:bodyPr>
          <a:lstStyle/>
          <a:p>
            <a:pPr algn="just"/>
            <a:r>
              <a:rPr lang="pl-PL" sz="2800" dirty="0" smtClean="0"/>
              <a:t>Obowiązkowa </a:t>
            </a:r>
            <a:r>
              <a:rPr lang="pl-PL" sz="2800" dirty="0"/>
              <a:t>współpraca z pracodawcą w danym zawodzie (porozumienie, umowa):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800" dirty="0"/>
              <a:t>tworzenie klas </a:t>
            </a:r>
            <a:r>
              <a:rPr lang="pl-PL" sz="2800" dirty="0" smtClean="0"/>
              <a:t>patronackich,</a:t>
            </a:r>
            <a:endParaRPr lang="pl-PL" sz="28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800" dirty="0"/>
              <a:t>współpraca przy programie </a:t>
            </a:r>
            <a:r>
              <a:rPr lang="pl-PL" sz="2800" dirty="0" smtClean="0"/>
              <a:t>nauczania,</a:t>
            </a:r>
            <a:endParaRPr lang="pl-PL" sz="28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800" dirty="0"/>
              <a:t>realizacja praktycznej nauki </a:t>
            </a:r>
            <a:r>
              <a:rPr lang="pl-PL" sz="2800" dirty="0" smtClean="0"/>
              <a:t>zawodu,</a:t>
            </a:r>
            <a:endParaRPr lang="pl-PL" sz="28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800" dirty="0"/>
              <a:t>wyposażenie warsztatów lub </a:t>
            </a:r>
            <a:r>
              <a:rPr lang="pl-PL" sz="2800" dirty="0" smtClean="0"/>
              <a:t>pracowni,</a:t>
            </a:r>
            <a:endParaRPr lang="pl-PL" sz="28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800" dirty="0"/>
              <a:t>organizacja egzaminów </a:t>
            </a:r>
            <a:r>
              <a:rPr lang="pl-PL" sz="2800" dirty="0" smtClean="0"/>
              <a:t>zawodowych, </a:t>
            </a:r>
            <a:endParaRPr lang="pl-PL" sz="28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800" dirty="0"/>
              <a:t>doskonalenie </a:t>
            </a:r>
            <a:r>
              <a:rPr lang="pl-PL" sz="2800" dirty="0" smtClean="0"/>
              <a:t>nauczycieli,</a:t>
            </a:r>
            <a:endParaRPr lang="pl-PL" sz="28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800" dirty="0"/>
              <a:t>realizacja doradztwa zawodowego i promocja kształcenia </a:t>
            </a:r>
            <a:r>
              <a:rPr lang="pl-PL" sz="2800" dirty="0" smtClean="0"/>
              <a:t>zawodowego.</a:t>
            </a:r>
            <a:endParaRPr lang="pl-PL" sz="2800" dirty="0"/>
          </a:p>
          <a:p>
            <a:pPr algn="just"/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627791085"/>
      </p:ext>
    </p:extLst>
  </p:cSld>
  <p:clrMapOvr>
    <a:masterClrMapping/>
  </p:clrMapOvr>
  <p:transition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Kształcenie w rzeczywistych warunkach</a:t>
            </a:r>
            <a:b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800" dirty="0"/>
              <a:t>U</a:t>
            </a:r>
            <a:r>
              <a:rPr lang="pl-PL" sz="2800" dirty="0" smtClean="0"/>
              <a:t>mowy </a:t>
            </a:r>
            <a:r>
              <a:rPr lang="pl-PL" sz="2800" dirty="0"/>
              <a:t>stażowe dla uczniów </a:t>
            </a:r>
            <a:r>
              <a:rPr lang="pl-PL" sz="2800" dirty="0" smtClean="0"/>
              <a:t>technikum, z </a:t>
            </a:r>
            <a:r>
              <a:rPr lang="pl-PL" sz="2800" dirty="0"/>
              <a:t>możliwością wynagrodzenia i stażem </a:t>
            </a:r>
            <a:r>
              <a:rPr lang="pl-PL" sz="2800" dirty="0" smtClean="0"/>
              <a:t>pracy</a:t>
            </a:r>
            <a:r>
              <a:rPr lang="pl-PL" sz="2800" dirty="0"/>
              <a:t> </a:t>
            </a:r>
            <a:r>
              <a:rPr lang="pl-PL" sz="2800" dirty="0" smtClean="0"/>
              <a:t>(koszty świadczeń pieniężnych zostaną wliczone pracodawcy w koszty </a:t>
            </a:r>
            <a:r>
              <a:rPr lang="pl-PL" sz="2800" smtClean="0"/>
              <a:t>uzyskania </a:t>
            </a:r>
            <a:r>
              <a:rPr lang="pl-PL" sz="2800" smtClean="0"/>
              <a:t>przychodu. </a:t>
            </a:r>
            <a:r>
              <a:rPr lang="pl-PL" sz="2800" dirty="0" smtClean="0"/>
              <a:t>Staż jest zaliczany uczniowi do okresu zatrudnienia).</a:t>
            </a:r>
            <a:endParaRPr lang="pl-PL" sz="28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800" dirty="0" smtClean="0"/>
              <a:t>Zwiększenie </a:t>
            </a:r>
            <a:r>
              <a:rPr lang="pl-PL" sz="2800" dirty="0"/>
              <a:t>wynagrodzenia uczniów-młodocianych </a:t>
            </a:r>
            <a:r>
              <a:rPr lang="pl-PL" sz="2800" dirty="0" smtClean="0"/>
              <a:t>pracowników.</a:t>
            </a:r>
            <a:endParaRPr lang="pl-PL" sz="28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800" dirty="0" smtClean="0"/>
              <a:t>Określenie </a:t>
            </a:r>
            <a:r>
              <a:rPr lang="pl-PL" sz="2800" dirty="0"/>
              <a:t>standardów kursów dla instruktorów praktycznej nauki </a:t>
            </a:r>
            <a:r>
              <a:rPr lang="pl-PL" sz="2800" dirty="0" smtClean="0"/>
              <a:t>zawodu.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979094248"/>
      </p:ext>
    </p:extLst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Wzmocnienie potencjału szkół </a:t>
            </a:r>
            <a:b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i inwestycja w rozwój zawodowy nauczycieli</a:t>
            </a:r>
            <a:b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4750" y="1428736"/>
            <a:ext cx="9596505" cy="5240623"/>
          </a:xfrm>
        </p:spPr>
        <p:txBody>
          <a:bodyPr>
            <a:normAutofit fontScale="92500" lnSpcReduction="20000"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800" dirty="0"/>
              <a:t>M</a:t>
            </a:r>
            <a:r>
              <a:rPr lang="pl-PL" sz="2800" dirty="0" smtClean="0"/>
              <a:t>ożliwość </a:t>
            </a:r>
            <a:r>
              <a:rPr lang="pl-PL" sz="2800" dirty="0"/>
              <a:t>prowadzenia turnusów dokształcania teoretycznego młodocianych oraz kursów umiejętności </a:t>
            </a:r>
            <a:r>
              <a:rPr lang="pl-PL" sz="2800" dirty="0" smtClean="0"/>
              <a:t>zawodowych.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800" dirty="0"/>
              <a:t>P</a:t>
            </a:r>
            <a:r>
              <a:rPr lang="pl-PL" sz="2800" dirty="0" smtClean="0"/>
              <a:t>rzyjmowanie </a:t>
            </a:r>
            <a:r>
              <a:rPr lang="pl-PL" sz="2800" dirty="0"/>
              <a:t>do klasy I publicznej branżowej szkoły I stopnia młodocianych pracowników na podstawie umowy z pracodawcą na realizację programu nauczania w zawodzie dopuszczonego do użytku w szkole. Wzmocnienie nadzoru dyrektora szkoły nad jakością kształcenia prowadzonego u </a:t>
            </a:r>
            <a:r>
              <a:rPr lang="pl-PL" sz="2800" dirty="0" smtClean="0"/>
              <a:t>pracodawców</a:t>
            </a:r>
            <a:r>
              <a:rPr lang="pl-PL" sz="2800" dirty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800" dirty="0"/>
              <a:t>G</a:t>
            </a:r>
            <a:r>
              <a:rPr lang="pl-PL" sz="2800" dirty="0" smtClean="0"/>
              <a:t>romadzenie </a:t>
            </a:r>
            <a:r>
              <a:rPr lang="pl-PL" sz="2800" dirty="0"/>
              <a:t>na rachunku wydzielonym środków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z </a:t>
            </a:r>
            <a:r>
              <a:rPr lang="pl-PL" sz="2800" dirty="0"/>
              <a:t>tytułu usług świadczonych przez szkoły </a:t>
            </a:r>
            <a:r>
              <a:rPr lang="pl-PL" sz="2800" dirty="0" smtClean="0"/>
              <a:t>w </a:t>
            </a:r>
            <a:r>
              <a:rPr lang="pl-PL" sz="2800" dirty="0"/>
              <a:t>ramach kształcenia </a:t>
            </a:r>
            <a:r>
              <a:rPr lang="pl-PL" sz="2800" dirty="0" smtClean="0"/>
              <a:t>zawodowego.</a:t>
            </a:r>
            <a:endParaRPr lang="pl-PL" sz="28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800" dirty="0" smtClean="0"/>
              <a:t>Wprowadzenie </a:t>
            </a:r>
            <a:r>
              <a:rPr lang="pl-PL" sz="2800" dirty="0"/>
              <a:t>obowiązkowych szkoleń branżowych </a:t>
            </a:r>
            <a:r>
              <a:rPr lang="pl-PL" sz="2800" dirty="0" smtClean="0"/>
              <a:t>                                dla </a:t>
            </a:r>
            <a:r>
              <a:rPr lang="pl-PL" sz="2800" dirty="0"/>
              <a:t>nauczycieli kształcenia zawodowego (40h przez trzy lata</a:t>
            </a:r>
            <a:r>
              <a:rPr lang="pl-PL" sz="2800" dirty="0" smtClean="0"/>
              <a:t>).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800" dirty="0" smtClean="0"/>
              <a:t>Ujednolicenie pensum nauczycieli praktycznej nauki zawodu - 20 h. </a:t>
            </a:r>
            <a:endParaRPr lang="pl-PL" sz="2800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28702006"/>
      </p:ext>
    </p:extLst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Udział młodzieży i dorosłych w kształceniu formalnym</a:t>
            </a:r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Symbol zastępczy zawartości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7340584"/>
              </p:ext>
            </p:extLst>
          </p:nvPr>
        </p:nvGraphicFramePr>
        <p:xfrm>
          <a:off x="153988" y="1428750"/>
          <a:ext cx="9598025" cy="5096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5305854"/>
      </p:ext>
    </p:extLst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4750" y="1428736"/>
            <a:ext cx="9596505" cy="5240623"/>
          </a:xfrm>
        </p:spPr>
        <p:txBody>
          <a:bodyPr>
            <a:normAutofit fontScale="92500"/>
          </a:bodyPr>
          <a:lstStyle/>
          <a:p>
            <a:pPr algn="just"/>
            <a:r>
              <a:rPr lang="pl-PL" sz="2800" dirty="0"/>
              <a:t>EFEKTYWNOŚĆ KSZTAŁCENIA ZAWODOWEGO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800" dirty="0"/>
              <a:t>wprowadzenie obowiązku przystąpienia </a:t>
            </a:r>
            <a:r>
              <a:rPr lang="pl-PL" sz="2800" dirty="0" smtClean="0"/>
              <a:t>do egzaminu. </a:t>
            </a:r>
            <a:endParaRPr lang="pl-PL" sz="2800" dirty="0"/>
          </a:p>
          <a:p>
            <a:pPr algn="just"/>
            <a:endParaRPr lang="pl-PL" sz="2800" dirty="0"/>
          </a:p>
          <a:p>
            <a:pPr algn="just"/>
            <a:r>
              <a:rPr lang="pl-PL" sz="2800" dirty="0"/>
              <a:t>NOWE ZASADY FINANSOWANIA KSZTAŁCENIA ZAWODOWEGO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800" dirty="0"/>
              <a:t>zróżnicowanie subwencji ze względu na deficytowość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oraz </a:t>
            </a:r>
            <a:r>
              <a:rPr lang="pl-PL" sz="2800" dirty="0"/>
              <a:t>kosztochłonność </a:t>
            </a:r>
            <a:r>
              <a:rPr lang="pl-PL" sz="2800" dirty="0" smtClean="0"/>
              <a:t>zawodów,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800" dirty="0"/>
              <a:t>w</a:t>
            </a:r>
            <a:r>
              <a:rPr lang="pl-PL" sz="2800" dirty="0" smtClean="0"/>
              <a:t>yższe dofinansowanie kosztów kształcenia młodocianego pracownika w zawodach deficytowych,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800" dirty="0"/>
              <a:t>zmiany w przepisach podatkowych - preferencje podatkowe dla przedsiębiorców przekazujących darowizny dla publicznych szkół i placówek prowadzących kształcenie </a:t>
            </a:r>
            <a:r>
              <a:rPr lang="pl-PL" sz="2800" dirty="0" smtClean="0"/>
              <a:t>zawodowe.</a:t>
            </a:r>
            <a:endParaRPr lang="pl-PL" sz="20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l-PL" sz="2800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l-PL" sz="2800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81916068"/>
      </p:ext>
    </p:extLst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rgbClr val="0070C0"/>
                </a:solidFill>
              </a:rPr>
              <a:t>Pracodawca w kształceniu zawodowym</a:t>
            </a:r>
            <a:endParaRPr lang="pl-PL" dirty="0">
              <a:solidFill>
                <a:srgbClr val="0070C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4750" y="1428736"/>
            <a:ext cx="9596505" cy="5024599"/>
          </a:xfrm>
        </p:spPr>
        <p:txBody>
          <a:bodyPr>
            <a:normAutofit/>
          </a:bodyPr>
          <a:lstStyle/>
          <a:p>
            <a:endParaRPr lang="pl-PL" dirty="0"/>
          </a:p>
          <a:p>
            <a:endParaRPr lang="pl-PL" dirty="0"/>
          </a:p>
          <a:p>
            <a:endParaRPr lang="pl-PL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l-PL" dirty="0"/>
          </a:p>
          <a:p>
            <a:endParaRPr lang="pl-PL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454300904"/>
              </p:ext>
            </p:extLst>
          </p:nvPr>
        </p:nvGraphicFramePr>
        <p:xfrm>
          <a:off x="128464" y="1484784"/>
          <a:ext cx="9289032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2376267"/>
      </p:ext>
    </p:extLst>
  </p:cSld>
  <p:clrMapOvr>
    <a:masterClrMapping/>
  </p:clrMapOvr>
  <p:transition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/>
          <p:cNvSpPr>
            <a:spLocks noGrp="1"/>
          </p:cNvSpPr>
          <p:nvPr>
            <p:ph type="ctrTitle"/>
          </p:nvPr>
        </p:nvSpPr>
        <p:spPr bwMode="auto">
          <a:xfrm>
            <a:off x="116462" y="2276877"/>
            <a:ext cx="9555163" cy="3960435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4400" i="0" dirty="0" smtClean="0"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DZIĘKUJĘ</a:t>
            </a:r>
            <a:br>
              <a:rPr lang="pl-PL" sz="4400" i="0" dirty="0" smtClean="0"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4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1800" b="0" dirty="0" smtClean="0">
                <a:latin typeface="Times New Roman" pitchFamily="18" charset="0"/>
                <a:cs typeface="Times New Roman" pitchFamily="18" charset="0"/>
              </a:rPr>
              <a:t>Opracowano  na podstawie materiałów informacyjnych Ministerstwa Edukacji Narodowej oraz Ośrodka Rozwoju Edukacji w Warszawie</a:t>
            </a:r>
            <a:r>
              <a:rPr lang="pl-PL" sz="4400" i="0" dirty="0" smtClean="0"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400" i="0" dirty="0" smtClean="0"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6700" i="0" dirty="0" smtClean="0"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6700" i="0" dirty="0" smtClean="0"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pl-PL" sz="6700" i="0" dirty="0" smtClean="0"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ytuł 1"/>
          <p:cNvSpPr txBox="1">
            <a:spLocks/>
          </p:cNvSpPr>
          <p:nvPr/>
        </p:nvSpPr>
        <p:spPr bwMode="auto">
          <a:xfrm>
            <a:off x="0" y="5356946"/>
            <a:ext cx="9906000" cy="1501054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0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endParaRPr lang="pl-PL" sz="3100" i="0" dirty="0" smtClean="0">
              <a:solidFill>
                <a:srgbClr val="1D0575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53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 txBox="1">
            <a:spLocks/>
          </p:cNvSpPr>
          <p:nvPr/>
        </p:nvSpPr>
        <p:spPr bwMode="auto">
          <a:xfrm>
            <a:off x="0" y="5356946"/>
            <a:ext cx="9906000" cy="1501054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0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endParaRPr lang="pl-PL" sz="3100" i="0" dirty="0" smtClean="0">
              <a:solidFill>
                <a:srgbClr val="1D0575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6" name="Tytuł 1"/>
          <p:cNvSpPr>
            <a:spLocks noGrp="1"/>
          </p:cNvSpPr>
          <p:nvPr>
            <p:ph type="title"/>
          </p:nvPr>
        </p:nvSpPr>
        <p:spPr bwMode="auto">
          <a:xfrm>
            <a:off x="2222697" y="188640"/>
            <a:ext cx="6826444" cy="928688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pl-PL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Wybieralność zawodów w technikach</a:t>
            </a:r>
            <a:endParaRPr lang="pl-PL" sz="2400" dirty="0" smtClean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C78BF8-F6AA-4F0E-994C-AC86945A3D87}" type="slidenum">
              <a:rPr lang="pl-PL" smtClean="0"/>
              <a:pPr>
                <a:defRPr/>
              </a:pPr>
              <a:t>3</a:t>
            </a:fld>
            <a:endParaRPr lang="pl-PL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4460446"/>
              </p:ext>
            </p:extLst>
          </p:nvPr>
        </p:nvGraphicFramePr>
        <p:xfrm>
          <a:off x="93000" y="1413815"/>
          <a:ext cx="9720000" cy="529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Wykres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1121667"/>
              </p:ext>
            </p:extLst>
          </p:nvPr>
        </p:nvGraphicFramePr>
        <p:xfrm>
          <a:off x="488504" y="1556793"/>
          <a:ext cx="8856984" cy="4799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60635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Wybieralność zawodów w technikach</a:t>
            </a:r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399445"/>
              </p:ext>
            </p:extLst>
          </p:nvPr>
        </p:nvGraphicFramePr>
        <p:xfrm>
          <a:off x="153227" y="1484784"/>
          <a:ext cx="9598025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89533211"/>
      </p:ext>
    </p:extLst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Wybieralność zawodów w technikach</a:t>
            </a:r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7982490"/>
              </p:ext>
            </p:extLst>
          </p:nvPr>
        </p:nvGraphicFramePr>
        <p:xfrm>
          <a:off x="153988" y="1428750"/>
          <a:ext cx="9598025" cy="5168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30665131"/>
      </p:ext>
    </p:extLst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Wybieralność zawodów </a:t>
            </a:r>
            <a:b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w branżowych szkołach I stopnia</a:t>
            </a:r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5532473"/>
              </p:ext>
            </p:extLst>
          </p:nvPr>
        </p:nvGraphicFramePr>
        <p:xfrm>
          <a:off x="153988" y="1428750"/>
          <a:ext cx="9598025" cy="5168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21499802"/>
      </p:ext>
    </p:extLst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Wybieralność zawodów </a:t>
            </a:r>
            <a:b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w branżowych szkołach I stopnia</a:t>
            </a:r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3842248"/>
              </p:ext>
            </p:extLst>
          </p:nvPr>
        </p:nvGraphicFramePr>
        <p:xfrm>
          <a:off x="153227" y="1412776"/>
          <a:ext cx="9598025" cy="5312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20564976"/>
      </p:ext>
    </p:extLst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chemeClr val="bg2">
                    <a:lumMod val="50000"/>
                  </a:schemeClr>
                </a:solidFill>
              </a:rPr>
              <a:t>Szkoły policealne</a:t>
            </a:r>
            <a:endParaRPr lang="pl-PL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6605654"/>
              </p:ext>
            </p:extLst>
          </p:nvPr>
        </p:nvGraphicFramePr>
        <p:xfrm>
          <a:off x="153988" y="1428750"/>
          <a:ext cx="9598025" cy="5024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85850332"/>
      </p:ext>
    </p:extLst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lvl="0" indent="-457200" algn="ctr"/>
            <a:r>
              <a:rPr lang="pl-PL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Typy szkół w latach  2018/2019 – 2023/24</a:t>
            </a:r>
            <a:endParaRPr lang="pl-PL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0" y="1484785"/>
            <a:ext cx="9789537" cy="157889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  <a:buSzPct val="100000"/>
            </a:pPr>
            <a:endParaRPr lang="pl-PL" sz="1600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ct val="100000"/>
              <a:buAutoNum type="arabicPeriod" startAt="3"/>
            </a:pPr>
            <a:endParaRPr lang="pl-PL" sz="1600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200"/>
              <a:buAutoNum type="arabicPeriod" startAt="3"/>
            </a:pPr>
            <a:endParaRPr lang="pl-PL" sz="1600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buSzPts val="1200"/>
            </a:pPr>
            <a:r>
              <a:rPr lang="pl-PL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"/>
            </a:pPr>
            <a:endParaRPr lang="pl-PL" sz="20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5" name="Tytuł 1"/>
          <p:cNvSpPr txBox="1">
            <a:spLocks/>
          </p:cNvSpPr>
          <p:nvPr/>
        </p:nvSpPr>
        <p:spPr bwMode="auto">
          <a:xfrm>
            <a:off x="0" y="5517232"/>
            <a:ext cx="9906000" cy="1340768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5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400" i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endParaRPr lang="pl-PL" sz="3100" i="0" dirty="0" smtClean="0">
              <a:solidFill>
                <a:srgbClr val="1D0575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904064"/>
              </p:ext>
            </p:extLst>
          </p:nvPr>
        </p:nvGraphicFramePr>
        <p:xfrm>
          <a:off x="128466" y="1124744"/>
          <a:ext cx="9031856" cy="5583461"/>
        </p:xfrm>
        <a:graphic>
          <a:graphicData uri="http://schemas.openxmlformats.org/drawingml/2006/table">
            <a:tbl>
              <a:tblPr firstRow="1" firstCol="1" bandRow="1"/>
              <a:tblGrid>
                <a:gridCol w="1708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05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0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05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05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05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05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34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Rok</a:t>
                      </a:r>
                      <a:r>
                        <a:rPr lang="pl-PL" sz="1200" b="1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szkolny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850" marR="588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2018/2019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850" marR="588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2019/2020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850" marR="588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2020/2021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850" marR="588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2021/2022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850" marR="588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2022/2023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850" marR="588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2023/2024</a:t>
                      </a:r>
                      <a:endParaRPr lang="pl-PL" sz="12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850" marR="588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Przedszkole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850" marR="588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7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Szkoła Podstawowa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850" marR="588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Klasy                    I - VIII</a:t>
                      </a:r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Klasy                    I - VIII</a:t>
                      </a:r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Klasy                    I - VIII</a:t>
                      </a:r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Klasy                    I - VIII</a:t>
                      </a:r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Klasy</a:t>
                      </a:r>
                    </a:p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I -VIII</a:t>
                      </a:r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Klasy</a:t>
                      </a:r>
                    </a:p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I - VIII</a:t>
                      </a:r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Oddziały Gimnazjum w SP</a:t>
                      </a:r>
                      <a:endParaRPr lang="pl-PL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50" marR="588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Klasa III</a:t>
                      </a:r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638"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Liceum Ogólnokształcące</a:t>
                      </a:r>
                    </a:p>
                  </a:txBody>
                  <a:tcPr marL="58850" marR="588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LO 3 L.</a:t>
                      </a:r>
                    </a:p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ab. G</a:t>
                      </a:r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LO 3 L</a:t>
                      </a:r>
                    </a:p>
                    <a:p>
                      <a:r>
                        <a:rPr lang="pl-PL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I -</a:t>
                      </a:r>
                      <a:r>
                        <a:rPr lang="pl-PL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III</a:t>
                      </a:r>
                      <a:endParaRPr lang="pl-PL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LO 3 L</a:t>
                      </a:r>
                    </a:p>
                    <a:p>
                      <a:r>
                        <a:rPr lang="pl-PL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Kl. II-III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LO 3 L</a:t>
                      </a:r>
                    </a:p>
                    <a:p>
                      <a:r>
                        <a:rPr lang="pl-PL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Kl. III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l-PL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LO  4 L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Klasy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I -IV</a:t>
                      </a:r>
                    </a:p>
                    <a:p>
                      <a:endParaRPr lang="pl-PL" sz="12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LO  4</a:t>
                      </a:r>
                      <a:r>
                        <a:rPr lang="pl-PL" sz="1200" b="1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L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Klasy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I –IV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5480"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850" marR="588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LO 4 L</a:t>
                      </a:r>
                    </a:p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Kl. I </a:t>
                      </a:r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LO 4 L</a:t>
                      </a:r>
                    </a:p>
                    <a:p>
                      <a:r>
                        <a:rPr lang="pl-PL" sz="1200" dirty="0" smtClean="0"/>
                        <a:t>Kl. I</a:t>
                      </a:r>
                      <a:r>
                        <a:rPr lang="pl-PL" sz="1200" baseline="0" dirty="0" smtClean="0"/>
                        <a:t> - II</a:t>
                      </a:r>
                      <a:endParaRPr lang="pl-PL" sz="12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LO 4 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Kl. I – III</a:t>
                      </a:r>
                    </a:p>
                    <a:p>
                      <a:endParaRPr lang="pl-PL" sz="12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 sz="12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69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Branżowa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Szkoła I Stop.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850" marR="588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Klasy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pl-PL" sz="12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– III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2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Klasy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pl-PL" sz="12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– III</a:t>
                      </a:r>
                      <a:endParaRPr lang="pl-PL" sz="1200" baseline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2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Klasy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pl-PL" sz="12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- III</a:t>
                      </a:r>
                      <a:endParaRPr lang="pl-PL" sz="12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Klasy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pl-PL" sz="12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- III</a:t>
                      </a:r>
                      <a:endParaRPr lang="pl-PL" sz="12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Klasy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pl-PL" sz="12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- III</a:t>
                      </a:r>
                      <a:endParaRPr lang="pl-PL" sz="12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Klasy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 –III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2592">
                <a:tc>
                  <a:txBody>
                    <a:bodyPr/>
                    <a:lstStyle/>
                    <a:p>
                      <a:pPr algn="ctr"/>
                      <a:r>
                        <a:rPr lang="pl-PL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Oddziały ZSZ</a:t>
                      </a:r>
                      <a:endParaRPr lang="pl-PL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50" marR="588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Klasa</a:t>
                      </a:r>
                      <a:r>
                        <a:rPr lang="pl-PL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III</a:t>
                      </a:r>
                      <a:endParaRPr lang="pl-PL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13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Branżowa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Szkoła I </a:t>
                      </a:r>
                      <a:r>
                        <a:rPr lang="pl-PL" sz="1200" b="1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pl-PL" sz="12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Stop.</a:t>
                      </a:r>
                    </a:p>
                  </a:txBody>
                  <a:tcPr marL="58850" marR="588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Klasa</a:t>
                      </a:r>
                    </a:p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   I  </a:t>
                      </a:r>
                    </a:p>
                    <a:p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Klasy</a:t>
                      </a:r>
                    </a:p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I - II</a:t>
                      </a:r>
                    </a:p>
                    <a:p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Klasy</a:t>
                      </a:r>
                    </a:p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I - II</a:t>
                      </a:r>
                    </a:p>
                    <a:p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Klasy</a:t>
                      </a:r>
                    </a:p>
                    <a:p>
                      <a:r>
                        <a:rPr lang="pl-PL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pl-PL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II</a:t>
                      </a:r>
                    </a:p>
                    <a:p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9165"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Technikum</a:t>
                      </a:r>
                      <a:endParaRPr lang="pl-PL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50" marR="588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T  4 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klasy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 - IV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850" marR="588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T  4 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kl. I - IV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850" marR="588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T  4 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kl. II - III</a:t>
                      </a:r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T  4 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kl. III - IV</a:t>
                      </a:r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T  4 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kl.  IV</a:t>
                      </a:r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  5L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kl.</a:t>
                      </a:r>
                      <a:r>
                        <a:rPr lang="pl-PL" sz="12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I - V</a:t>
                      </a:r>
                      <a:endParaRPr lang="pl-PL" sz="12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916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  5L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kl.</a:t>
                      </a:r>
                      <a:r>
                        <a:rPr lang="pl-PL" sz="12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2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850" marR="588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  5L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kl.</a:t>
                      </a:r>
                      <a:r>
                        <a:rPr lang="pl-PL" sz="12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I -II</a:t>
                      </a:r>
                      <a:endParaRPr lang="pl-PL" sz="12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  5L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kl.</a:t>
                      </a:r>
                      <a:r>
                        <a:rPr lang="pl-PL" sz="12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I - III</a:t>
                      </a:r>
                      <a:endParaRPr lang="pl-PL" sz="12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  5L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kl.</a:t>
                      </a:r>
                      <a:r>
                        <a:rPr lang="pl-PL" sz="12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I - IV</a:t>
                      </a:r>
                      <a:endParaRPr lang="pl-PL" sz="12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7128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uratorium2010_ver2">
  <a:themeElements>
    <a:clrScheme name="Aerodynamiczny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Kuratrorium 2010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13847</TotalTime>
  <Words>753</Words>
  <Application>Microsoft Office PowerPoint</Application>
  <PresentationFormat>Papier A4 (210x297 mm)</PresentationFormat>
  <Paragraphs>200</Paragraphs>
  <Slides>22</Slides>
  <Notes>9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9" baseType="lpstr">
      <vt:lpstr>Arial</vt:lpstr>
      <vt:lpstr>Calibri</vt:lpstr>
      <vt:lpstr>Cambria</vt:lpstr>
      <vt:lpstr>Symbol</vt:lpstr>
      <vt:lpstr>Times New Roman</vt:lpstr>
      <vt:lpstr>Wingdings</vt:lpstr>
      <vt:lpstr>kuratorium2010_ver2</vt:lpstr>
      <vt:lpstr>   Zmiany w systemie oświaty   15 listopada 2018 r.  </vt:lpstr>
      <vt:lpstr>Udział młodzieży i dorosłych w kształceniu formalnym</vt:lpstr>
      <vt:lpstr>Wybieralność zawodów w technikach</vt:lpstr>
      <vt:lpstr>Wybieralność zawodów w technikach</vt:lpstr>
      <vt:lpstr>Wybieralność zawodów w technikach</vt:lpstr>
      <vt:lpstr>Wybieralność zawodów  w branżowych szkołach I stopnia</vt:lpstr>
      <vt:lpstr>Wybieralność zawodów  w branżowych szkołach I stopnia</vt:lpstr>
      <vt:lpstr>Szkoły policealne</vt:lpstr>
      <vt:lpstr>Typy szkół w latach  2018/2019 – 2023/24</vt:lpstr>
      <vt:lpstr>Co przed nami?</vt:lpstr>
      <vt:lpstr>Cele zmian </vt:lpstr>
      <vt:lpstr>Nowa organizacja szkolnictwa branżowego </vt:lpstr>
      <vt:lpstr>Nowa organizacja szkolnictwa branżowego </vt:lpstr>
      <vt:lpstr>Oferta kształcenia adekwatna do potrzeb rynku </vt:lpstr>
      <vt:lpstr>Oferta kształcenia adekwatna do potrzeb rynku </vt:lpstr>
      <vt:lpstr>Treści nauczania opracowane we współpracy  z pracodawcami </vt:lpstr>
      <vt:lpstr>Szkoła współpracująca z pracodawcą </vt:lpstr>
      <vt:lpstr>Kształcenie w rzeczywistych warunkach </vt:lpstr>
      <vt:lpstr>Wzmocnienie potencjału szkół  i inwestycja w rozwój zawodowy nauczycieli </vt:lpstr>
      <vt:lpstr>Prezentacja programu PowerPoint</vt:lpstr>
      <vt:lpstr>Pracodawca w kształceniu zawodowym</vt:lpstr>
      <vt:lpstr>   DZIĘKUJĘ  Opracowano  na podstawie materiałów informacyjnych Ministerstwa Edukacji Narodowej oraz Ośrodka Rozwoju Edukacji w Warszawie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User</dc:creator>
  <cp:lastModifiedBy>Iwona Małolepsza</cp:lastModifiedBy>
  <cp:revision>705</cp:revision>
  <cp:lastPrinted>2018-11-16T13:00:38Z</cp:lastPrinted>
  <dcterms:created xsi:type="dcterms:W3CDTF">2010-04-15T09:51:31Z</dcterms:created>
  <dcterms:modified xsi:type="dcterms:W3CDTF">2018-11-16T13:01:06Z</dcterms:modified>
</cp:coreProperties>
</file>