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9" r:id="rId3"/>
    <p:sldId id="276" r:id="rId4"/>
    <p:sldId id="280" r:id="rId5"/>
    <p:sldId id="279" r:id="rId6"/>
    <p:sldId id="277" r:id="rId7"/>
    <p:sldId id="278" r:id="rId8"/>
    <p:sldId id="264" r:id="rId9"/>
  </p:sldIdLst>
  <p:sldSz cx="9144000" cy="6858000" type="screen4x3"/>
  <p:notesSz cx="6858000" cy="96504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25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825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1689D-6EDE-4A9C-B788-D718E6F34992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166217"/>
            <a:ext cx="2971800" cy="4825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4" y="9166217"/>
            <a:ext cx="2971800" cy="4825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A96BE-2E52-43BD-8760-B3E94EEDB5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9922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8604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47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008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7409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960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3054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0098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698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085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393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233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42FCD-1C0E-40B0-9E41-F8030313FCB6}" type="datetimeFigureOut">
              <a:rPr lang="pl-PL" smtClean="0"/>
              <a:t>14.11.2018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07A19-2E1A-4EE0-8074-A641E557E3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561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"/>
            <a:ext cx="68103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1494331" y="1810707"/>
            <a:ext cx="626011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3600" b="1" dirty="0" smtClean="0"/>
              <a:t>Planowane zmiany </a:t>
            </a:r>
            <a:br>
              <a:rPr lang="pl-PL" sz="3600" b="1" dirty="0" smtClean="0"/>
            </a:br>
            <a:r>
              <a:rPr lang="pl-PL" sz="3600" b="1" dirty="0" smtClean="0"/>
              <a:t>w zakresie </a:t>
            </a:r>
            <a:br>
              <a:rPr lang="pl-PL" sz="3600" b="1" dirty="0" smtClean="0"/>
            </a:br>
            <a:r>
              <a:rPr lang="pl-PL" sz="3600" b="1" dirty="0" smtClean="0"/>
              <a:t>opiniowania przez </a:t>
            </a:r>
            <a:br>
              <a:rPr lang="pl-PL" sz="3600" b="1" dirty="0" smtClean="0"/>
            </a:br>
            <a:r>
              <a:rPr lang="pl-PL" sz="3600" b="1" dirty="0" smtClean="0"/>
              <a:t>Wojewódzką Radę Rynku Pracy </a:t>
            </a:r>
          </a:p>
          <a:p>
            <a:pPr algn="ctr"/>
            <a:r>
              <a:rPr lang="pl-PL" sz="3600" b="1" dirty="0" smtClean="0"/>
              <a:t>nowych </a:t>
            </a:r>
            <a:r>
              <a:rPr lang="pl-PL" sz="3600" b="1" dirty="0"/>
              <a:t>kierunków kształcenia </a:t>
            </a:r>
            <a:endParaRPr lang="pl-PL" sz="3600" b="1" dirty="0" smtClean="0"/>
          </a:p>
        </p:txBody>
      </p:sp>
      <p:sp>
        <p:nvSpPr>
          <p:cNvPr id="6" name="pole tekstowe 5"/>
          <p:cNvSpPr txBox="1"/>
          <p:nvPr/>
        </p:nvSpPr>
        <p:spPr>
          <a:xfrm>
            <a:off x="2940367" y="6037610"/>
            <a:ext cx="3621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Zielona Góra, 15 listopada 2018 roku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278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871327" y="3573016"/>
            <a:ext cx="75608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/>
              <a:t>Zgodnie z art. </a:t>
            </a:r>
            <a:r>
              <a:rPr lang="pl-PL" sz="2000" dirty="0" smtClean="0"/>
              <a:t>68 </a:t>
            </a:r>
            <a:r>
              <a:rPr lang="pl-PL" sz="2000" dirty="0"/>
              <a:t>ust. </a:t>
            </a:r>
            <a:r>
              <a:rPr lang="pl-PL" sz="2000" dirty="0" smtClean="0"/>
              <a:t>7 </a:t>
            </a:r>
            <a:r>
              <a:rPr lang="pl-PL" sz="2000" dirty="0"/>
              <a:t>ustawy z </a:t>
            </a:r>
            <a:r>
              <a:rPr lang="pl-PL" sz="2000" dirty="0" smtClean="0"/>
              <a:t>14 </a:t>
            </a:r>
            <a:r>
              <a:rPr lang="pl-PL" sz="2000" dirty="0"/>
              <a:t>grudnia </a:t>
            </a:r>
            <a:r>
              <a:rPr lang="pl-PL" sz="2000" dirty="0" smtClean="0"/>
              <a:t>2016 roku Prawo oświatowe </a:t>
            </a:r>
            <a:r>
              <a:rPr lang="pl-PL" sz="2000" b="1" dirty="0"/>
              <a:t>dyrektor szkoły</a:t>
            </a:r>
            <a:r>
              <a:rPr lang="pl-PL" sz="2000" dirty="0"/>
              <a:t> prowadzącej kształcenie zawodowe, z wyjątkiem szkoły artystycznej, </a:t>
            </a:r>
            <a:r>
              <a:rPr lang="pl-PL" sz="2000" u="sng" dirty="0"/>
              <a:t>w porozumieniu z organem prowadzącym szkołę</a:t>
            </a:r>
            <a:r>
              <a:rPr lang="pl-PL" sz="2000" dirty="0"/>
              <a:t> </a:t>
            </a:r>
            <a:r>
              <a:rPr lang="pl-PL" sz="2000" b="1" dirty="0"/>
              <a:t>ustala zawody</a:t>
            </a:r>
            <a:r>
              <a:rPr lang="pl-PL" sz="2000" dirty="0"/>
              <a:t>, w których kształci szkoła, </a:t>
            </a:r>
            <a:r>
              <a:rPr lang="pl-PL" sz="2000" b="1" dirty="0"/>
              <a:t>po zasięgnięciu opinii</a:t>
            </a:r>
            <a:r>
              <a:rPr lang="pl-PL" sz="2000" dirty="0"/>
              <a:t> powiatowej i </a:t>
            </a:r>
            <a:r>
              <a:rPr lang="pl-PL" sz="2000" b="1" dirty="0"/>
              <a:t>wojewódzkiej rady rynku pracy </a:t>
            </a:r>
            <a:r>
              <a:rPr lang="pl-PL" sz="2000" u="sng" dirty="0"/>
              <a:t>co do zgodności z potrzebami rynku pracy</a:t>
            </a:r>
            <a:r>
              <a:rPr lang="pl-PL" sz="2000" dirty="0" smtClean="0"/>
              <a:t>.</a:t>
            </a:r>
            <a:endParaRPr lang="pl-PL" sz="2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64792" y="1988840"/>
            <a:ext cx="7560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 smtClean="0"/>
              <a:t>Zgodnie z art</a:t>
            </a:r>
            <a:r>
              <a:rPr lang="pl-PL" sz="2000" dirty="0"/>
              <a:t>. 22 ust. 5 pkt 5 ustawy </a:t>
            </a:r>
            <a:r>
              <a:rPr lang="pl-PL" sz="2000" dirty="0" smtClean="0"/>
              <a:t>o </a:t>
            </a:r>
            <a:r>
              <a:rPr lang="pl-PL" sz="2000" dirty="0"/>
              <a:t>promocji </a:t>
            </a:r>
            <a:r>
              <a:rPr lang="pl-PL" sz="2000" dirty="0" smtClean="0"/>
              <a:t>zatrudnienia </a:t>
            </a:r>
            <a:r>
              <a:rPr lang="pl-PL" sz="2000" dirty="0"/>
              <a:t>do zakresu zadań </a:t>
            </a:r>
            <a:r>
              <a:rPr lang="pl-PL" sz="2000" dirty="0" smtClean="0"/>
              <a:t>Wojewódzkiej </a:t>
            </a:r>
            <a:r>
              <a:rPr lang="pl-PL" sz="2000" dirty="0"/>
              <a:t>R</a:t>
            </a:r>
            <a:r>
              <a:rPr lang="pl-PL" sz="2000" dirty="0" smtClean="0"/>
              <a:t>ady </a:t>
            </a:r>
            <a:r>
              <a:rPr lang="pl-PL" sz="2000" dirty="0"/>
              <a:t>R</a:t>
            </a:r>
            <a:r>
              <a:rPr lang="pl-PL" sz="2000" dirty="0" smtClean="0"/>
              <a:t>ynku </a:t>
            </a:r>
            <a:r>
              <a:rPr lang="pl-PL" sz="2000" dirty="0"/>
              <a:t>P</a:t>
            </a:r>
            <a:r>
              <a:rPr lang="pl-PL" sz="2000" dirty="0" smtClean="0"/>
              <a:t>racy </a:t>
            </a:r>
            <a:r>
              <a:rPr lang="pl-PL" sz="2000" b="1" dirty="0" smtClean="0"/>
              <a:t>(WRRP)</a:t>
            </a:r>
            <a:r>
              <a:rPr lang="pl-PL" sz="2000" dirty="0" smtClean="0"/>
              <a:t> należy </a:t>
            </a:r>
            <a:r>
              <a:rPr lang="pl-PL" sz="2000" dirty="0"/>
              <a:t>m.in. wydawanie opinii w sprawach dotyczących kierunków </a:t>
            </a:r>
            <a:r>
              <a:rPr lang="pl-PL" sz="2000" dirty="0" smtClean="0"/>
              <a:t>kształcenia.</a:t>
            </a:r>
            <a:endParaRPr lang="pl-PL" sz="20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915816" y="980728"/>
            <a:ext cx="3240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Uwarunkowania prawne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20466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854497" y="2383062"/>
            <a:ext cx="7560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/>
              <a:t>5a. </a:t>
            </a:r>
            <a:r>
              <a:rPr lang="pl-PL" sz="2000" b="1" dirty="0"/>
              <a:t>Przed wydaniem opinii </a:t>
            </a:r>
            <a:r>
              <a:rPr lang="pl-PL" sz="2000" dirty="0"/>
              <a:t>o zasadności kształcenia w danym zawodzie zgodnie z potrzebami rynku pracy, o której mowa w ust. 5 pkt 5, </a:t>
            </a:r>
            <a:r>
              <a:rPr lang="pl-PL" sz="2000" b="1" dirty="0"/>
              <a:t>wojewódzka rada rynku pracy </a:t>
            </a:r>
            <a:r>
              <a:rPr lang="pl-PL" sz="2000" u="sng" dirty="0"/>
              <a:t>może zasięgnąć opinii powiatowej rady rynku </a:t>
            </a:r>
            <a:r>
              <a:rPr lang="pl-PL" sz="2000" u="sng" dirty="0" smtClean="0"/>
              <a:t>pracy</a:t>
            </a:r>
            <a:r>
              <a:rPr lang="pl-PL" sz="2000" dirty="0" smtClean="0"/>
              <a:t>.</a:t>
            </a:r>
            <a:endParaRPr lang="pl-PL" sz="2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54497" y="1806998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 smtClean="0"/>
              <a:t>Doprecyzowanie zapisów, dotyczących wydawania opinii przez WRRP: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1718593" y="317271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/>
              <a:t>Planowane zmiany w ustawie o promocji zatrudnienia</a:t>
            </a:r>
            <a:endParaRPr lang="pl-PL" sz="2000" b="1" dirty="0"/>
          </a:p>
        </p:txBody>
      </p:sp>
      <p:sp>
        <p:nvSpPr>
          <p:cNvPr id="7" name="pole tekstowe 6"/>
          <p:cNvSpPr txBox="1"/>
          <p:nvPr/>
        </p:nvSpPr>
        <p:spPr>
          <a:xfrm>
            <a:off x="854497" y="3861048"/>
            <a:ext cx="75608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/>
              <a:t>5b. </a:t>
            </a:r>
            <a:r>
              <a:rPr lang="pl-PL" sz="2000" b="1" dirty="0" smtClean="0"/>
              <a:t>Wojewódzka rada rynku pracy </a:t>
            </a:r>
            <a:r>
              <a:rPr lang="pl-PL" sz="2000" u="sng" dirty="0" smtClean="0"/>
              <a:t>wydaje opinię </a:t>
            </a:r>
            <a:r>
              <a:rPr lang="pl-PL" sz="2000" b="1" dirty="0" smtClean="0"/>
              <a:t>o </a:t>
            </a:r>
            <a:r>
              <a:rPr lang="pl-PL" sz="2000" b="1" u="sng" dirty="0" smtClean="0"/>
              <a:t>zasadności kształcenia</a:t>
            </a:r>
            <a:r>
              <a:rPr lang="pl-PL" sz="2000" b="1" dirty="0" smtClean="0"/>
              <a:t> </a:t>
            </a:r>
            <a:r>
              <a:rPr lang="pl-PL" sz="2000" b="1" u="sng" dirty="0" smtClean="0"/>
              <a:t>w danym zawodzie </a:t>
            </a:r>
            <a:r>
              <a:rPr lang="pl-PL" sz="2000" dirty="0" smtClean="0"/>
              <a:t>zgodnie </a:t>
            </a:r>
            <a:r>
              <a:rPr lang="pl-PL" sz="2000" dirty="0"/>
              <a:t>z </a:t>
            </a:r>
            <a:r>
              <a:rPr lang="pl-PL" sz="2000" dirty="0" smtClean="0"/>
              <a:t>potrzebami </a:t>
            </a:r>
            <a:r>
              <a:rPr lang="pl-PL" sz="2000" dirty="0"/>
              <a:t>rynku pracy, o której mowa w ust. 5 pkt 5, </a:t>
            </a:r>
            <a:r>
              <a:rPr lang="pl-PL" sz="2000" u="sng" dirty="0"/>
              <a:t>po zapoznaniu się </a:t>
            </a:r>
            <a:r>
              <a:rPr lang="pl-PL" sz="2000" b="1" dirty="0"/>
              <a:t>z prognozą zapotrzebowania na pracowników w zawodach szkolnictwa branżowego na krajowym i wojewódzkim rynku pracy</a:t>
            </a:r>
            <a:r>
              <a:rPr lang="pl-PL" sz="2000" dirty="0"/>
              <a:t>, o której mowa w art. 46b ustawy z dnia 14 grudnia 2016 r. – Prawo oświatowe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827584" y="928429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i="1" dirty="0" smtClean="0"/>
              <a:t>W oparciu o tekst projektu ustawy po komisjach sejmowych – druk 2951</a:t>
            </a:r>
          </a:p>
        </p:txBody>
      </p:sp>
    </p:spTree>
    <p:extLst>
      <p:ext uri="{BB962C8B-B14F-4D97-AF65-F5344CB8AC3E}">
        <p14:creationId xmlns:p14="http://schemas.microsoft.com/office/powerpoint/2010/main" val="220715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854497" y="908720"/>
            <a:ext cx="75608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>
                <a:solidFill>
                  <a:srgbClr val="0070C0"/>
                </a:solidFill>
              </a:rPr>
              <a:t>Art. 46b. 1. </a:t>
            </a:r>
            <a:r>
              <a:rPr lang="pl-PL" sz="2000" b="1" dirty="0">
                <a:solidFill>
                  <a:srgbClr val="0070C0"/>
                </a:solidFill>
              </a:rPr>
              <a:t>Minister właściwy do spraw oświaty i wychowania </a:t>
            </a:r>
            <a:r>
              <a:rPr lang="pl-PL" sz="2000" b="1" u="sng" dirty="0">
                <a:solidFill>
                  <a:srgbClr val="0070C0"/>
                </a:solidFill>
              </a:rPr>
              <a:t>ustala </a:t>
            </a:r>
            <a:r>
              <a:rPr lang="pl-PL" sz="2000" b="1" dirty="0">
                <a:solidFill>
                  <a:srgbClr val="0070C0"/>
                </a:solidFill>
              </a:rPr>
              <a:t>prognozę zapotrzebowania na pracowników w zawodach szkolnictwa branżowego na krajowym i wojewódzkim rynku pracy</a:t>
            </a:r>
            <a:r>
              <a:rPr lang="pl-PL" sz="2000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pl-PL" sz="2000" dirty="0">
                <a:solidFill>
                  <a:srgbClr val="0070C0"/>
                </a:solidFill>
              </a:rPr>
              <a:t>2. Prognoza, o której mowa w ust. 1, jest ustalana w oparciu o dane Instytutu Badań Edukacyjnych w Warszawie opracowane w szczególności na podstawie statystyki publicznej, w tym na podstawie badania dotyczącego zapotrzebowania rynku pracy na absolwentów szkół prowadzących kształcenie w zawodach szkolnictwa branżowego prowadzonego przez Główny Urząd Statystyczny, oraz danych z Zakładu Ubezpieczeń Społecznych w zakresie ubezpieczeń społecznych i danych systemu informacji oświatowej, o którym mowa w ustawie z dnia 15 kwietnia 2011 r. o systemie informacji oświatowej (Dz. U. z 2017 r. poz. 2159 i 2203 oraz z 2018 r. poz. 1544), oraz po zasięgnięciu opinii sektorowych rad do spraw kompetencji i Rady Programowej do spraw kompetencji, a także ministrów właściwych dla zawodów szkolnictwa branżowego</a:t>
            </a:r>
            <a:r>
              <a:rPr lang="pl-PL" sz="2000" dirty="0" smtClean="0">
                <a:solidFill>
                  <a:srgbClr val="0070C0"/>
                </a:solidFill>
              </a:rPr>
              <a:t>.</a:t>
            </a:r>
            <a:endParaRPr lang="pl-PL" sz="2000" dirty="0">
              <a:solidFill>
                <a:srgbClr val="0070C0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843808" y="270639"/>
            <a:ext cx="3240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rgbClr val="0070C0"/>
                </a:solidFill>
              </a:rPr>
              <a:t>Prognoza MEN</a:t>
            </a:r>
            <a:endParaRPr lang="pl-PL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32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899319" y="1628800"/>
            <a:ext cx="756084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>
                <a:solidFill>
                  <a:srgbClr val="0070C0"/>
                </a:solidFill>
              </a:rPr>
              <a:t>Art. 46b. </a:t>
            </a:r>
            <a:r>
              <a:rPr lang="pl-PL" sz="2000" dirty="0" smtClean="0">
                <a:solidFill>
                  <a:srgbClr val="0070C0"/>
                </a:solidFill>
              </a:rPr>
              <a:t>3</a:t>
            </a:r>
            <a:r>
              <a:rPr lang="pl-PL" sz="2000" dirty="0">
                <a:solidFill>
                  <a:srgbClr val="0070C0"/>
                </a:solidFill>
              </a:rPr>
              <a:t>. </a:t>
            </a:r>
            <a:r>
              <a:rPr lang="pl-PL" sz="2000" b="1" dirty="0">
                <a:solidFill>
                  <a:srgbClr val="0070C0"/>
                </a:solidFill>
              </a:rPr>
              <a:t>Prognozę</a:t>
            </a:r>
            <a:r>
              <a:rPr lang="pl-PL" sz="2000" dirty="0">
                <a:solidFill>
                  <a:srgbClr val="0070C0"/>
                </a:solidFill>
              </a:rPr>
              <a:t>, o której mowa w ust. 1, </a:t>
            </a:r>
            <a:r>
              <a:rPr lang="pl-PL" sz="2000" b="1" dirty="0">
                <a:solidFill>
                  <a:srgbClr val="0070C0"/>
                </a:solidFill>
              </a:rPr>
              <a:t>minister właściwy do spraw oświaty i wychowania </a:t>
            </a:r>
            <a:r>
              <a:rPr lang="pl-PL" sz="2000" u="sng" dirty="0">
                <a:solidFill>
                  <a:srgbClr val="0070C0"/>
                </a:solidFill>
              </a:rPr>
              <a:t>ogłasza</a:t>
            </a:r>
            <a:r>
              <a:rPr lang="pl-PL" sz="2000" dirty="0">
                <a:solidFill>
                  <a:srgbClr val="0070C0"/>
                </a:solidFill>
              </a:rPr>
              <a:t>, </a:t>
            </a:r>
            <a:r>
              <a:rPr lang="pl-PL" sz="2000" b="1" dirty="0">
                <a:solidFill>
                  <a:srgbClr val="0070C0"/>
                </a:solidFill>
              </a:rPr>
              <a:t>w drodze obwieszczenia</a:t>
            </a:r>
            <a:r>
              <a:rPr lang="pl-PL" sz="2000" dirty="0">
                <a:solidFill>
                  <a:srgbClr val="0070C0"/>
                </a:solidFill>
              </a:rPr>
              <a:t>, </a:t>
            </a:r>
            <a:r>
              <a:rPr lang="pl-PL" sz="2000" b="1" dirty="0">
                <a:solidFill>
                  <a:srgbClr val="0070C0"/>
                </a:solidFill>
              </a:rPr>
              <a:t>w</a:t>
            </a:r>
            <a:r>
              <a:rPr lang="pl-PL" sz="2000" dirty="0">
                <a:solidFill>
                  <a:srgbClr val="0070C0"/>
                </a:solidFill>
              </a:rPr>
              <a:t> </a:t>
            </a:r>
            <a:r>
              <a:rPr lang="pl-PL" sz="2000" b="1" dirty="0">
                <a:solidFill>
                  <a:srgbClr val="0070C0"/>
                </a:solidFill>
              </a:rPr>
              <a:t>Dzienniku Urzędowym Rzeczypospolitej Polskiej „Monitor Polski”</a:t>
            </a:r>
            <a:r>
              <a:rPr lang="pl-PL" sz="2000" dirty="0">
                <a:solidFill>
                  <a:srgbClr val="0070C0"/>
                </a:solidFill>
              </a:rPr>
              <a:t>, </a:t>
            </a:r>
            <a:r>
              <a:rPr lang="pl-PL" sz="2000" b="1" dirty="0">
                <a:solidFill>
                  <a:srgbClr val="0070C0"/>
                </a:solidFill>
              </a:rPr>
              <a:t>w terminie </a:t>
            </a:r>
            <a:r>
              <a:rPr lang="pl-PL" sz="2000" b="1" u="sng" dirty="0">
                <a:solidFill>
                  <a:srgbClr val="0070C0"/>
                </a:solidFill>
              </a:rPr>
              <a:t>do dnia 1 lutego danego roku</a:t>
            </a:r>
            <a:r>
              <a:rPr lang="pl-PL" sz="2000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pl-PL" sz="2000" dirty="0">
                <a:solidFill>
                  <a:srgbClr val="0070C0"/>
                </a:solidFill>
              </a:rPr>
              <a:t>4. Minister właściwy do spraw oświaty i wychowania w porozumieniu z ministrem właściwym do spraw kultury i ochrony dziedzictwa narodowego ustala wykaz zawodów szkolnictwa branżowego o szczególnym znaczeniu dla kultury i dziedzictwa narodowego. Wykaz zawodów podlega ogłoszeniu, w drodze obwieszczenia, w Dzienniku Urzędowym Rzeczypospolitej Polskiej „Monitor Polski</a:t>
            </a:r>
            <a:r>
              <a:rPr lang="pl-PL" sz="2000" dirty="0" smtClean="0">
                <a:solidFill>
                  <a:srgbClr val="0070C0"/>
                </a:solidFill>
              </a:rPr>
              <a:t>”.</a:t>
            </a:r>
            <a:endParaRPr lang="pl-PL" sz="2000" dirty="0">
              <a:solidFill>
                <a:srgbClr val="0070C0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915816" y="270639"/>
            <a:ext cx="3240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70C0"/>
                </a:solidFill>
              </a:rPr>
              <a:t>Prognoza MEN</a:t>
            </a:r>
          </a:p>
        </p:txBody>
      </p:sp>
    </p:spTree>
    <p:extLst>
      <p:ext uri="{BB962C8B-B14F-4D97-AF65-F5344CB8AC3E}">
        <p14:creationId xmlns:p14="http://schemas.microsoft.com/office/powerpoint/2010/main" val="237289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854497" y="1628800"/>
            <a:ext cx="7560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/>
              <a:t>5c. </a:t>
            </a:r>
            <a:r>
              <a:rPr lang="pl-PL" sz="2000" b="1" dirty="0"/>
              <a:t>Opinia</a:t>
            </a:r>
            <a:r>
              <a:rPr lang="pl-PL" sz="2000" dirty="0"/>
              <a:t> o zasadności kształcenia w danym zawodzie zgodnie z potrzebami rynku pracy, o której mowa w ust. 5 pkt 5, </a:t>
            </a:r>
            <a:r>
              <a:rPr lang="pl-PL" sz="2000" b="1" dirty="0"/>
              <a:t>jest wydawana na okres 5 lat</a:t>
            </a:r>
            <a:r>
              <a:rPr lang="pl-PL" sz="2000" dirty="0"/>
              <a:t>, z zastrzeżeniem art. 68 ust. 7b ustawy z dnia 14 grudnia 2016 r. – Prawo </a:t>
            </a:r>
            <a:r>
              <a:rPr lang="pl-PL" sz="2000" dirty="0" smtClean="0"/>
              <a:t>oświatowe.</a:t>
            </a:r>
            <a:endParaRPr lang="pl-PL" sz="2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54497" y="1052736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 smtClean="0"/>
              <a:t>Doprecyzowanie zapisów, dotyczących wydawania opinii przez WRRP: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915816" y="270639"/>
            <a:ext cx="3240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Planowane zmiany – c.d.</a:t>
            </a:r>
            <a:endParaRPr lang="pl-PL" sz="20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854497" y="3861048"/>
            <a:ext cx="75608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i="1" dirty="0"/>
              <a:t>art. 68 ust. 7b </a:t>
            </a:r>
            <a:r>
              <a:rPr lang="pl-PL" sz="2000" b="1" i="1" dirty="0"/>
              <a:t>Uzyskanie ponownej opinii </a:t>
            </a:r>
            <a:r>
              <a:rPr lang="pl-PL" sz="2000" i="1" dirty="0"/>
              <a:t>wojewódzkiej rady rynku pracy o zasadności kształcenia w danym zawodzie, o której mowa w ust. 7 pkt 1, </a:t>
            </a:r>
            <a:r>
              <a:rPr lang="pl-PL" sz="2000" b="1" i="1" dirty="0"/>
              <a:t>jest wymagane </a:t>
            </a:r>
            <a:r>
              <a:rPr lang="pl-PL" sz="2000" i="1" u="sng" dirty="0"/>
              <a:t>w przypadku gdy zawód ten </a:t>
            </a:r>
            <a:r>
              <a:rPr lang="pl-PL" sz="2000" b="1" i="1" dirty="0"/>
              <a:t>nie jest </a:t>
            </a:r>
            <a:r>
              <a:rPr lang="pl-PL" sz="2000" i="1" u="sng" dirty="0"/>
              <a:t>wskazany przez ministra właściwego do spraw oświaty i wychowania w prognozie</a:t>
            </a:r>
            <a:r>
              <a:rPr lang="pl-PL" sz="2000" i="1" dirty="0"/>
              <a:t>, o której mowa w art. 46b ust. 1.</a:t>
            </a:r>
          </a:p>
        </p:txBody>
      </p:sp>
      <p:sp>
        <p:nvSpPr>
          <p:cNvPr id="8" name="Prostokąt 7"/>
          <p:cNvSpPr/>
          <p:nvPr/>
        </p:nvSpPr>
        <p:spPr>
          <a:xfrm>
            <a:off x="4139952" y="2290519"/>
            <a:ext cx="1584176" cy="34639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0" name="Łącznik prosty ze strzałką 9"/>
          <p:cNvCxnSpPr>
            <a:endCxn id="7" idx="0"/>
          </p:cNvCxnSpPr>
          <p:nvPr/>
        </p:nvCxnSpPr>
        <p:spPr>
          <a:xfrm flipH="1">
            <a:off x="4634917" y="2636912"/>
            <a:ext cx="297123" cy="1224136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246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8913"/>
            <a:ext cx="9175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az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3986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864791" y="1412776"/>
            <a:ext cx="7560840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900" dirty="0"/>
              <a:t>5d. </a:t>
            </a:r>
            <a:r>
              <a:rPr lang="pl-PL" sz="1900" b="1" dirty="0"/>
              <a:t>W przypadku wydawania opinii </a:t>
            </a:r>
            <a:r>
              <a:rPr lang="pl-PL" sz="1900" dirty="0"/>
              <a:t>o zasadności kształcenia w danym zawodzie zgodnie z potrzebami rynku pracy, o której mowa w ust. 5 pkt 5, </a:t>
            </a:r>
            <a:r>
              <a:rPr lang="pl-PL" sz="1900" b="1" dirty="0"/>
              <a:t>marszałek województwa </a:t>
            </a:r>
            <a:r>
              <a:rPr lang="pl-PL" sz="1900" u="sng" dirty="0"/>
              <a:t>zaprasza do udziału w posiedzeniu wojewódzkiej rady rynku pracy</a:t>
            </a:r>
            <a:r>
              <a:rPr lang="pl-PL" sz="1900" dirty="0"/>
              <a:t>:</a:t>
            </a:r>
          </a:p>
          <a:p>
            <a:pPr algn="just"/>
            <a:r>
              <a:rPr lang="pl-PL" sz="1900" dirty="0"/>
              <a:t>1) </a:t>
            </a:r>
            <a:r>
              <a:rPr lang="pl-PL" sz="1900" b="1" dirty="0"/>
              <a:t>przedstawiciela pracodawców</a:t>
            </a:r>
            <a:r>
              <a:rPr lang="pl-PL" sz="1900" dirty="0"/>
              <a:t>, organizacji pracodawców, samorządu gospodarczego, innej organizacji gospodarczej, stowarzyszenia lub samorządu zawodowego, lub sektorowej rady do spraw kompetencji, właściwych dla opiniowanego zawodu, oraz</a:t>
            </a:r>
          </a:p>
          <a:p>
            <a:pPr algn="just"/>
            <a:r>
              <a:rPr lang="pl-PL" sz="1900" dirty="0"/>
              <a:t>2) </a:t>
            </a:r>
            <a:r>
              <a:rPr lang="pl-PL" sz="1900" b="1" dirty="0"/>
              <a:t>dyrektora szkoły </a:t>
            </a:r>
            <a:r>
              <a:rPr lang="pl-PL" sz="1900" dirty="0"/>
              <a:t>występującego o wydanie opinii o zasadności kształcenia w danym zawodzie zgodnie z potrzebami rynku pracy, oraz</a:t>
            </a:r>
          </a:p>
          <a:p>
            <a:pPr algn="just"/>
            <a:r>
              <a:rPr lang="pl-PL" sz="1900" dirty="0"/>
              <a:t>3) </a:t>
            </a:r>
            <a:r>
              <a:rPr lang="pl-PL" sz="1900" b="1" dirty="0"/>
              <a:t>przedstawiciela organu prowadzącego szkołę</a:t>
            </a:r>
            <a:r>
              <a:rPr lang="pl-PL" sz="1900" dirty="0"/>
              <a:t>, której dyrektor wystąpił o wydanie opinii o zasadności kształcenia w danym zawodzie zgodnie z potrzebami rynku pracy, </a:t>
            </a:r>
            <a:r>
              <a:rPr lang="pl-PL" sz="1900" dirty="0" smtClean="0"/>
              <a:t>oraz</a:t>
            </a:r>
          </a:p>
          <a:p>
            <a:pPr algn="just"/>
            <a:r>
              <a:rPr lang="pl-PL" sz="1900" dirty="0"/>
              <a:t>4) </a:t>
            </a:r>
            <a:r>
              <a:rPr lang="pl-PL" sz="1900" b="1" dirty="0"/>
              <a:t>przedstawiciela kuratora oświaty</a:t>
            </a:r>
            <a:r>
              <a:rPr lang="pl-PL" sz="1900" dirty="0"/>
              <a:t>, oraz</a:t>
            </a:r>
          </a:p>
          <a:p>
            <a:pPr algn="just"/>
            <a:r>
              <a:rPr lang="pl-PL" sz="1900" dirty="0"/>
              <a:t>5) </a:t>
            </a:r>
            <a:r>
              <a:rPr lang="pl-PL" sz="1900" b="1" dirty="0"/>
              <a:t>przedstawiciela właściwej miejscowo powiatowej rady rynku pracy </a:t>
            </a:r>
            <a:r>
              <a:rPr lang="pl-PL" sz="1900" dirty="0"/>
              <a:t>ze względu na siedzibę szkoły, która wystąpiła o wydanie opinii o zasadności kształcenia w danym zawodzie zgodnie z potrzebami rynku pracy</a:t>
            </a:r>
            <a:r>
              <a:rPr lang="pl-PL" sz="1900" dirty="0" smtClean="0"/>
              <a:t>.</a:t>
            </a:r>
            <a:endParaRPr lang="pl-PL" sz="19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54497" y="879474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dirty="0" smtClean="0"/>
              <a:t>Doprecyzowanie zapisów, dotyczących wydawania opinii: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915816" y="270639"/>
            <a:ext cx="3240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 smtClean="0"/>
              <a:t>Planowane zmiany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87248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"/>
            <a:ext cx="68103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6228184" y="5614796"/>
            <a:ext cx="22679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i="1" dirty="0" smtClean="0"/>
              <a:t>Dziękuję za uwagę…</a:t>
            </a:r>
            <a:endParaRPr lang="pl-PL" sz="2000" i="1" dirty="0"/>
          </a:p>
        </p:txBody>
      </p:sp>
      <p:sp>
        <p:nvSpPr>
          <p:cNvPr id="5" name="pole tekstowe 4"/>
          <p:cNvSpPr txBox="1"/>
          <p:nvPr/>
        </p:nvSpPr>
        <p:spPr>
          <a:xfrm>
            <a:off x="1494330" y="1810707"/>
            <a:ext cx="626011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3600" b="1" dirty="0" smtClean="0"/>
              <a:t>Planowane zmiany </a:t>
            </a:r>
            <a:br>
              <a:rPr lang="pl-PL" sz="3600" b="1" dirty="0" smtClean="0"/>
            </a:br>
            <a:r>
              <a:rPr lang="pl-PL" sz="3600" b="1" dirty="0" smtClean="0"/>
              <a:t>w zakresie </a:t>
            </a:r>
            <a:br>
              <a:rPr lang="pl-PL" sz="3600" b="1" dirty="0" smtClean="0"/>
            </a:br>
            <a:r>
              <a:rPr lang="pl-PL" sz="3600" b="1" dirty="0" smtClean="0"/>
              <a:t>opiniowania przez </a:t>
            </a:r>
            <a:br>
              <a:rPr lang="pl-PL" sz="3600" b="1" dirty="0" smtClean="0"/>
            </a:br>
            <a:r>
              <a:rPr lang="pl-PL" sz="3600" b="1" dirty="0" smtClean="0"/>
              <a:t>Wojewódzką Radę Rynku Pracy </a:t>
            </a:r>
          </a:p>
          <a:p>
            <a:pPr algn="ctr"/>
            <a:r>
              <a:rPr lang="pl-PL" sz="3600" b="1" dirty="0" smtClean="0"/>
              <a:t>nowych </a:t>
            </a:r>
            <a:r>
              <a:rPr lang="pl-PL" sz="3600" b="1" dirty="0"/>
              <a:t>kierunków </a:t>
            </a:r>
            <a:r>
              <a:rPr lang="pl-PL" sz="3600" b="1"/>
              <a:t>kształcenia </a:t>
            </a:r>
            <a:endParaRPr lang="pl-PL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40277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808</Words>
  <Application>Microsoft Office PowerPoint</Application>
  <PresentationFormat>Pokaz na ekranie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1" baseType="lpstr">
      <vt:lpstr>Arial</vt:lpstr>
      <vt:lpstr>Calibri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EdwinGie</dc:creator>
  <cp:lastModifiedBy>Iwona Małolepsza</cp:lastModifiedBy>
  <cp:revision>72</cp:revision>
  <cp:lastPrinted>2018-11-08T13:49:06Z</cp:lastPrinted>
  <dcterms:created xsi:type="dcterms:W3CDTF">2013-05-10T08:31:42Z</dcterms:created>
  <dcterms:modified xsi:type="dcterms:W3CDTF">2018-11-14T12:12:39Z</dcterms:modified>
</cp:coreProperties>
</file>