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78" r:id="rId3"/>
    <p:sldId id="277" r:id="rId4"/>
    <p:sldId id="269" r:id="rId5"/>
    <p:sldId id="296" r:id="rId6"/>
    <p:sldId id="279" r:id="rId7"/>
    <p:sldId id="280" r:id="rId8"/>
    <p:sldId id="281" r:id="rId9"/>
    <p:sldId id="302" r:id="rId10"/>
    <p:sldId id="303" r:id="rId11"/>
    <p:sldId id="282" r:id="rId12"/>
    <p:sldId id="285" r:id="rId13"/>
    <p:sldId id="286" r:id="rId14"/>
    <p:sldId id="287" r:id="rId15"/>
    <p:sldId id="300" r:id="rId16"/>
    <p:sldId id="301" r:id="rId17"/>
    <p:sldId id="290" r:id="rId18"/>
    <p:sldId id="291" r:id="rId19"/>
    <p:sldId id="292" r:id="rId20"/>
    <p:sldId id="293" r:id="rId21"/>
    <p:sldId id="294" r:id="rId22"/>
    <p:sldId id="304" r:id="rId23"/>
    <p:sldId id="299" r:id="rId24"/>
    <p:sldId id="305" r:id="rId25"/>
    <p:sldId id="266" r:id="rId26"/>
  </p:sldIdLst>
  <p:sldSz cx="12192000" cy="6858000"/>
  <p:notesSz cx="6769100" cy="9906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E1FA"/>
    <a:srgbClr val="A7C539"/>
    <a:srgbClr val="B5CBE7"/>
    <a:srgbClr val="147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Styl jasny 3 — Ak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vmfzgr01\analizudzial$\LOBR\Le&#347;niarek\2018\szkolnictwo%20wy&#380;sze_korekta%20dla%20marsza&#322;kowskiego\szkolnictwo%20wy&#380;sze%20-%20US%20Z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'3'!$B$5</c:f>
              <c:strCache>
                <c:ptCount val="1"/>
                <c:pt idx="0">
                  <c:v>Studenci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'3'!$C$4:$M$4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'3'!$C$5:$M$5</c:f>
              <c:numCache>
                <c:formatCode>#,##0</c:formatCode>
                <c:ptCount val="11"/>
                <c:pt idx="0">
                  <c:v>36392</c:v>
                </c:pt>
                <c:pt idx="1">
                  <c:v>34249</c:v>
                </c:pt>
                <c:pt idx="2">
                  <c:v>29763</c:v>
                </c:pt>
                <c:pt idx="3">
                  <c:v>28210</c:v>
                </c:pt>
                <c:pt idx="4">
                  <c:v>26370</c:v>
                </c:pt>
                <c:pt idx="5">
                  <c:v>23853</c:v>
                </c:pt>
                <c:pt idx="6">
                  <c:v>21284</c:v>
                </c:pt>
                <c:pt idx="7">
                  <c:v>19000</c:v>
                </c:pt>
                <c:pt idx="8">
                  <c:v>17968</c:v>
                </c:pt>
                <c:pt idx="9">
                  <c:v>16533</c:v>
                </c:pt>
                <c:pt idx="10">
                  <c:v>14984</c:v>
                </c:pt>
              </c:numCache>
            </c:numRef>
          </c:val>
        </c:ser>
        <c:ser>
          <c:idx val="1"/>
          <c:order val="1"/>
          <c:tx>
            <c:strRef>
              <c:f>'3'!$B$6</c:f>
              <c:strCache>
                <c:ptCount val="1"/>
                <c:pt idx="0">
                  <c:v>Absolwenci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'3'!$C$4:$M$4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'3'!$C$6:$M$6</c:f>
              <c:numCache>
                <c:formatCode>#,##0</c:formatCode>
                <c:ptCount val="11"/>
                <c:pt idx="0">
                  <c:v>9029</c:v>
                </c:pt>
                <c:pt idx="1">
                  <c:v>9292</c:v>
                </c:pt>
                <c:pt idx="2">
                  <c:v>7599</c:v>
                </c:pt>
                <c:pt idx="3">
                  <c:v>7656</c:v>
                </c:pt>
                <c:pt idx="4">
                  <c:v>7520</c:v>
                </c:pt>
                <c:pt idx="5">
                  <c:v>6896</c:v>
                </c:pt>
                <c:pt idx="6">
                  <c:v>6691</c:v>
                </c:pt>
                <c:pt idx="7">
                  <c:v>5996</c:v>
                </c:pt>
                <c:pt idx="8">
                  <c:v>5198</c:v>
                </c:pt>
                <c:pt idx="9">
                  <c:v>4821</c:v>
                </c:pt>
                <c:pt idx="10">
                  <c:v>4252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61761096"/>
        <c:axId val="461761488"/>
      </c:barChart>
      <c:catAx>
        <c:axId val="461761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61761488"/>
        <c:crosses val="autoZero"/>
        <c:auto val="1"/>
        <c:lblAlgn val="ctr"/>
        <c:lblOffset val="100"/>
        <c:noMultiLvlLbl val="0"/>
      </c:catAx>
      <c:valAx>
        <c:axId val="46176148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461761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ayout>
        <c:manualLayout>
          <c:xMode val="edge"/>
          <c:yMode val="edge"/>
          <c:x val="0.26758243152347821"/>
          <c:y val="0.90007816281848008"/>
          <c:w val="0.3491920905385219"/>
          <c:h val="6.95522303777675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48493317582555"/>
          <c:y val="0.16017212697295888"/>
          <c:w val="0.52241165338914131"/>
          <c:h val="0.62332428551555896"/>
        </c:manualLayout>
      </c:layout>
      <c:pieChart>
        <c:varyColors val="1"/>
        <c:ser>
          <c:idx val="0"/>
          <c:order val="0"/>
          <c:spPr>
            <a:ln w="9525"/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9525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9525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9525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9525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 w="9525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bg1">
                  <a:lumMod val="95000"/>
                </a:schemeClr>
              </a:solidFill>
              <a:ln w="9525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1.281347245103423E-2"/>
                  <c:y val="-1.1680537304716018E-2"/>
                </c:manualLayout>
              </c:layout>
              <c:tx>
                <c:rich>
                  <a:bodyPr/>
                  <a:lstStyle/>
                  <a:p>
                    <a:fld id="{4F801AD3-CDAB-479A-A8BC-29F05B1BD441}" type="VALUE">
                      <a:rPr lang="en-US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5.9672730365048377E-3"/>
                  <c:y val="7.0083223828296098E-2"/>
                </c:manualLayout>
              </c:layout>
              <c:tx>
                <c:rich>
                  <a:bodyPr/>
                  <a:lstStyle/>
                  <a:p>
                    <a:fld id="{4BD690F0-EE84-421E-8A7A-203A2A91E6CC}" type="VALUE">
                      <a:rPr lang="en-US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3.3330018261720648E-2"/>
                  <c:y val="8.030357900400415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6FB0134-A0F6-43B8-924C-95A30B6FCDA1}" type="VALUE">
                      <a:rPr lang="en-US" sz="1000" b="1"/>
                      <a:pPr>
                        <a:defRPr sz="1000" b="1"/>
                      </a:pPr>
                      <a:t>[WARTOŚĆ]</a:t>
                    </a:fld>
                    <a:r>
                      <a:rPr lang="en-US" sz="1000" b="1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015898343103588"/>
                      <c:h val="6.1279133800784744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6.2236866190737657E-2"/>
                  <c:y val="4.3802014892684954E-2"/>
                </c:manualLayout>
              </c:layout>
              <c:tx>
                <c:rich>
                  <a:bodyPr/>
                  <a:lstStyle/>
                  <a:p>
                    <a:fld id="{06E5D814-38D3-49AB-BBF5-6C9CB18A26D9}" type="VALUE">
                      <a:rPr lang="en-US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5.308438586857038E-2"/>
                  <c:y val="0"/>
                </c:manualLayout>
              </c:layout>
              <c:tx>
                <c:rich>
                  <a:bodyPr/>
                  <a:lstStyle/>
                  <a:p>
                    <a:fld id="{F8360AFC-0077-46D1-B578-362803671A6C}" type="VALUE">
                      <a:rPr lang="en-US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4.7592897675269995E-2"/>
                  <c:y val="-1.7520805957074025E-2"/>
                </c:manualLayout>
              </c:layout>
              <c:tx>
                <c:rich>
                  <a:bodyPr/>
                  <a:lstStyle/>
                  <a:p>
                    <a:fld id="{A8D704F8-7837-4B97-B672-5052D8344422}" type="VALUE">
                      <a:rPr lang="en-US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3.3620591495255842E-2"/>
                  <c:y val="-4.7713155435071273E-3"/>
                </c:manualLayout>
              </c:layout>
              <c:tx>
                <c:rich>
                  <a:bodyPr/>
                  <a:lstStyle/>
                  <a:p>
                    <a:fld id="{899F1556-BA04-489E-8D2D-98AD45F2AE67}" type="VALUE">
                      <a:rPr lang="en-US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2.3796448837634997E-2"/>
                  <c:y val="-2.044094028325303E-2"/>
                </c:manualLayout>
              </c:layout>
              <c:tx>
                <c:rich>
                  <a:bodyPr/>
                  <a:lstStyle/>
                  <a:p>
                    <a:fld id="{FF63E9DA-54BB-460E-9470-F325A8D4C613}" type="VALUE">
                      <a:rPr lang="en-US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1.8304960644334614E-3"/>
                  <c:y val="-2.9201343261790056E-2"/>
                </c:manualLayout>
              </c:layout>
              <c:tx>
                <c:rich>
                  <a:bodyPr/>
                  <a:lstStyle/>
                  <a:p>
                    <a:fld id="{46D72098-1F01-40F3-AB98-A14EF615BFF3}" type="VALUE">
                      <a:rPr lang="en-US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6.6059143760242425E-2"/>
                  <c:y val="-2.9201343261790042E-2"/>
                </c:manualLayout>
              </c:layout>
              <c:tx>
                <c:rich>
                  <a:bodyPr/>
                  <a:lstStyle/>
                  <a:p>
                    <a:fld id="{D25E59CF-AEDA-46EE-BCFC-8B5260C63077}" type="VALUE">
                      <a:rPr lang="en-US"/>
                      <a:pPr/>
                      <a:t>[WARTOŚĆ]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'11'!$G$5:$G$14</c:f>
              <c:strCache>
                <c:ptCount val="10"/>
                <c:pt idx="0">
                  <c:v>Biznes, administracja i prawo</c:v>
                </c:pt>
                <c:pt idx="1">
                  <c:v>Technika, przemysł, budownictwo</c:v>
                </c:pt>
                <c:pt idx="2">
                  <c:v>Kształcenie</c:v>
                </c:pt>
                <c:pt idx="3">
                  <c:v>Nauki społeczne, dziennikarstwo i informacja</c:v>
                </c:pt>
                <c:pt idx="4">
                  <c:v>Nauki humanistyczne i sztuka</c:v>
                </c:pt>
                <c:pt idx="5">
                  <c:v>Technologie teleinformacyjne</c:v>
                </c:pt>
                <c:pt idx="6">
                  <c:v>Zdrowie i opieka społeczna</c:v>
                </c:pt>
                <c:pt idx="7">
                  <c:v>Usługi </c:v>
                </c:pt>
                <c:pt idx="8">
                  <c:v>Nauki przyrodnicze, matematyka i statystyka</c:v>
                </c:pt>
                <c:pt idx="9">
                  <c:v>Rolnictwo</c:v>
                </c:pt>
              </c:strCache>
            </c:strRef>
          </c:cat>
          <c:val>
            <c:numRef>
              <c:f>'11'!$H$5:$H$14</c:f>
              <c:numCache>
                <c:formatCode>0.0</c:formatCode>
                <c:ptCount val="10"/>
                <c:pt idx="0">
                  <c:v>22.4</c:v>
                </c:pt>
                <c:pt idx="1">
                  <c:v>19.8</c:v>
                </c:pt>
                <c:pt idx="2">
                  <c:v>14.1</c:v>
                </c:pt>
                <c:pt idx="3">
                  <c:v>13.1</c:v>
                </c:pt>
                <c:pt idx="4">
                  <c:v>11.9</c:v>
                </c:pt>
                <c:pt idx="5">
                  <c:v>6.2</c:v>
                </c:pt>
                <c:pt idx="6">
                  <c:v>5.8</c:v>
                </c:pt>
                <c:pt idx="7">
                  <c:v>4.4000000000000004</c:v>
                </c:pt>
                <c:pt idx="8">
                  <c:v>2</c:v>
                </c:pt>
                <c:pt idx="9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49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623579789065844"/>
          <c:y val="5.9558553866706214E-2"/>
          <c:w val="0.3433094190460903"/>
          <c:h val="0.880882662334750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A72EF4-BCB7-4F27-A490-E72DD608A02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2BC0593-0E6C-43D4-9FE6-8D8E8821EFCA}">
      <dgm:prSet phldrT="[Tekst]"/>
      <dgm:spPr>
        <a:solidFill>
          <a:srgbClr val="147CC1"/>
        </a:solidFill>
        <a:ln>
          <a:noFill/>
        </a:ln>
      </dgm:spPr>
      <dgm:t>
        <a:bodyPr/>
        <a:lstStyle/>
        <a:p>
          <a:r>
            <a:rPr lang="pl-PL" b="1" dirty="0" smtClean="0"/>
            <a:t>Październik </a:t>
          </a:r>
          <a:br>
            <a:rPr lang="pl-PL" b="1" dirty="0" smtClean="0"/>
          </a:br>
          <a:r>
            <a:rPr lang="pl-PL" b="1" dirty="0" smtClean="0"/>
            <a:t>2016 r.</a:t>
          </a:r>
          <a:endParaRPr lang="pl-PL" b="1" dirty="0"/>
        </a:p>
      </dgm:t>
    </dgm:pt>
    <dgm:pt modelId="{00A7937B-94F4-4EBD-BCA3-E5E2E93C272A}" type="parTrans" cxnId="{68D7B506-8D10-42DC-9532-989800642054}">
      <dgm:prSet/>
      <dgm:spPr/>
      <dgm:t>
        <a:bodyPr/>
        <a:lstStyle/>
        <a:p>
          <a:endParaRPr lang="pl-PL"/>
        </a:p>
      </dgm:t>
    </dgm:pt>
    <dgm:pt modelId="{2CA49D7C-2230-4EFE-B717-791B40C3A905}" type="sibTrans" cxnId="{68D7B506-8D10-42DC-9532-989800642054}">
      <dgm:prSet/>
      <dgm:spPr/>
      <dgm:t>
        <a:bodyPr/>
        <a:lstStyle/>
        <a:p>
          <a:endParaRPr lang="pl-PL"/>
        </a:p>
      </dgm:t>
    </dgm:pt>
    <dgm:pt modelId="{6846EA8E-4A61-43A6-8FAC-4CFC702B0092}">
      <dgm:prSet phldrT="[Tekst]" custT="1"/>
      <dgm:spPr>
        <a:ln>
          <a:solidFill>
            <a:srgbClr val="147CC1"/>
          </a:solidFill>
        </a:ln>
      </dgm:spPr>
      <dgm:t>
        <a:bodyPr/>
        <a:lstStyle/>
        <a:p>
          <a:r>
            <a:rPr lang="pl-PL" sz="1200" b="1" dirty="0" smtClean="0">
              <a:ea typeface="Verdana" panose="020B0604030504040204" pitchFamily="34" charset="0"/>
              <a:cs typeface="Verdana" panose="020B0604030504040204" pitchFamily="34" charset="0"/>
            </a:rPr>
            <a:t>Posiedzenie Rady ds. Rozwoju Województwa Lubuskiego</a:t>
          </a:r>
          <a:br>
            <a:rPr lang="pl-PL" sz="1200" b="1" dirty="0" smtClean="0"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pl-PL" sz="1200" b="0" dirty="0" smtClean="0">
              <a:ea typeface="Verdana" panose="020B0604030504040204" pitchFamily="34" charset="0"/>
              <a:cs typeface="Verdana" panose="020B0604030504040204" pitchFamily="34" charset="0"/>
            </a:rPr>
            <a:t>Z</a:t>
          </a:r>
          <a:r>
            <a:rPr lang="pl-PL" sz="1200" dirty="0" smtClean="0">
              <a:ea typeface="Verdana" panose="020B0604030504040204" pitchFamily="34" charset="0"/>
              <a:cs typeface="Verdana" panose="020B0604030504040204" pitchFamily="34" charset="0"/>
            </a:rPr>
            <a:t>e względu na niepokojące sygnały dotyczące obecnego i przyszłego funkcjonowania uczelni </a:t>
          </a:r>
          <a:br>
            <a:rPr lang="pl-PL" sz="1200" dirty="0" smtClean="0"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pl-PL" sz="1200" dirty="0" smtClean="0">
              <a:ea typeface="Verdana" panose="020B0604030504040204" pitchFamily="34" charset="0"/>
              <a:cs typeface="Verdana" panose="020B0604030504040204" pitchFamily="34" charset="0"/>
            </a:rPr>
            <a:t>ustalono konieczność podjęcia działań. </a:t>
          </a:r>
          <a:endParaRPr lang="pl-PL" sz="1200" dirty="0"/>
        </a:p>
      </dgm:t>
    </dgm:pt>
    <dgm:pt modelId="{F3A409BF-1615-4BA2-96DE-8199472D95B2}" type="parTrans" cxnId="{430A3322-6919-4B14-903D-C97C37941042}">
      <dgm:prSet/>
      <dgm:spPr/>
      <dgm:t>
        <a:bodyPr/>
        <a:lstStyle/>
        <a:p>
          <a:endParaRPr lang="pl-PL"/>
        </a:p>
      </dgm:t>
    </dgm:pt>
    <dgm:pt modelId="{9A2F891D-2D99-4F3C-A5C2-C27EAD4B3A7C}" type="sibTrans" cxnId="{430A3322-6919-4B14-903D-C97C37941042}">
      <dgm:prSet/>
      <dgm:spPr/>
      <dgm:t>
        <a:bodyPr/>
        <a:lstStyle/>
        <a:p>
          <a:endParaRPr lang="pl-PL"/>
        </a:p>
      </dgm:t>
    </dgm:pt>
    <dgm:pt modelId="{A5C957ED-9A17-41CB-A54C-DF1AD83CD3C4}">
      <dgm:prSet phldrT="[Tekst]"/>
      <dgm:spPr>
        <a:solidFill>
          <a:srgbClr val="AAE1FA"/>
        </a:solidFill>
        <a:ln>
          <a:noFill/>
        </a:ln>
      </dgm:spPr>
      <dgm:t>
        <a:bodyPr/>
        <a:lstStyle/>
        <a:p>
          <a:r>
            <a:rPr lang="pl-PL" b="1" dirty="0" smtClean="0"/>
            <a:t>styczeń </a:t>
          </a:r>
          <a:br>
            <a:rPr lang="pl-PL" b="1" dirty="0" smtClean="0"/>
          </a:br>
          <a:r>
            <a:rPr lang="pl-PL" b="1" dirty="0" smtClean="0"/>
            <a:t>2017 r.</a:t>
          </a:r>
          <a:endParaRPr lang="pl-PL" b="1" dirty="0"/>
        </a:p>
      </dgm:t>
    </dgm:pt>
    <dgm:pt modelId="{9CEA4CC3-948D-49DE-B3EF-70A006BFC977}" type="parTrans" cxnId="{8FFD7B99-A043-485B-9164-DE2F4A90AEA3}">
      <dgm:prSet/>
      <dgm:spPr/>
      <dgm:t>
        <a:bodyPr/>
        <a:lstStyle/>
        <a:p>
          <a:endParaRPr lang="pl-PL"/>
        </a:p>
      </dgm:t>
    </dgm:pt>
    <dgm:pt modelId="{6D577D82-C9C1-4B6F-8C86-05A501937EFA}" type="sibTrans" cxnId="{8FFD7B99-A043-485B-9164-DE2F4A90AEA3}">
      <dgm:prSet/>
      <dgm:spPr/>
      <dgm:t>
        <a:bodyPr/>
        <a:lstStyle/>
        <a:p>
          <a:endParaRPr lang="pl-PL"/>
        </a:p>
      </dgm:t>
    </dgm:pt>
    <dgm:pt modelId="{D0130584-BFD5-4CBD-9933-46E37D8F228A}">
      <dgm:prSet phldrT="[Tekst]" custT="1"/>
      <dgm:spPr>
        <a:ln>
          <a:solidFill>
            <a:srgbClr val="AAE1FA"/>
          </a:solidFill>
        </a:ln>
      </dgm:spPr>
      <dgm:t>
        <a:bodyPr/>
        <a:lstStyle/>
        <a:p>
          <a:r>
            <a:rPr lang="pl-PL" sz="1200" b="1" dirty="0" smtClean="0">
              <a:ea typeface="Verdana" panose="020B0604030504040204" pitchFamily="34" charset="0"/>
              <a:cs typeface="Verdana" panose="020B0604030504040204" pitchFamily="34" charset="0"/>
            </a:rPr>
            <a:t>Pierwsze spotkanie Grupy Roboczej ds. opracowania kierunków rozwoju szkolnictwa wyższego</a:t>
          </a:r>
          <a:br>
            <a:rPr lang="pl-PL" sz="1200" b="1" dirty="0" smtClean="0"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pl-PL" sz="1200" b="1" dirty="0" smtClean="0">
              <a:ea typeface="Verdana" panose="020B0604030504040204" pitchFamily="34" charset="0"/>
              <a:cs typeface="Verdana" panose="020B0604030504040204" pitchFamily="34" charset="0"/>
            </a:rPr>
            <a:t>w województwie lubuskim</a:t>
          </a:r>
          <a:br>
            <a:rPr lang="pl-PL" sz="1200" b="1" dirty="0" smtClean="0"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pl-PL" sz="1200" dirty="0" smtClean="0">
              <a:ea typeface="Verdana" panose="020B0604030504040204" pitchFamily="34" charset="0"/>
              <a:cs typeface="Verdana" panose="020B0604030504040204" pitchFamily="34" charset="0"/>
            </a:rPr>
            <a:t>Skład: przedstawiciele UMWL, uczelni wyższych, statystyki publicznej, samorządu miast akademickich oraz otoczenia społeczno-gospodarczego, lubuscy radni.</a:t>
          </a:r>
          <a:endParaRPr lang="pl-PL" sz="1200" dirty="0"/>
        </a:p>
      </dgm:t>
    </dgm:pt>
    <dgm:pt modelId="{F514C93A-95B9-48D7-8606-932D582676F9}" type="parTrans" cxnId="{2EEC7E7B-3D1B-41D2-BB6E-3A0F26FE39DB}">
      <dgm:prSet/>
      <dgm:spPr/>
      <dgm:t>
        <a:bodyPr/>
        <a:lstStyle/>
        <a:p>
          <a:endParaRPr lang="pl-PL"/>
        </a:p>
      </dgm:t>
    </dgm:pt>
    <dgm:pt modelId="{A774B19F-1B17-44AF-9741-4280DA709420}" type="sibTrans" cxnId="{2EEC7E7B-3D1B-41D2-BB6E-3A0F26FE39DB}">
      <dgm:prSet/>
      <dgm:spPr/>
      <dgm:t>
        <a:bodyPr/>
        <a:lstStyle/>
        <a:p>
          <a:endParaRPr lang="pl-PL"/>
        </a:p>
      </dgm:t>
    </dgm:pt>
    <dgm:pt modelId="{DA2FD2D6-29EA-47B9-BCD3-3C9F0A3FA098}">
      <dgm:prSet phldrT="[Tekst]"/>
      <dgm:spPr>
        <a:solidFill>
          <a:srgbClr val="A7C539"/>
        </a:solidFill>
        <a:ln>
          <a:noFill/>
        </a:ln>
      </dgm:spPr>
      <dgm:t>
        <a:bodyPr/>
        <a:lstStyle/>
        <a:p>
          <a:r>
            <a:rPr lang="pl-PL" b="1" dirty="0" smtClean="0"/>
            <a:t>Styczeń 2017 r. – lipiec 2018 r.</a:t>
          </a:r>
          <a:endParaRPr lang="pl-PL" b="1" dirty="0"/>
        </a:p>
      </dgm:t>
    </dgm:pt>
    <dgm:pt modelId="{2720D98C-A333-411C-933E-0C51213C1763}" type="parTrans" cxnId="{41DB8E2C-4C59-4926-9971-0B4AD81033C3}">
      <dgm:prSet/>
      <dgm:spPr/>
      <dgm:t>
        <a:bodyPr/>
        <a:lstStyle/>
        <a:p>
          <a:endParaRPr lang="pl-PL"/>
        </a:p>
      </dgm:t>
    </dgm:pt>
    <dgm:pt modelId="{81DE8BAC-DA31-4859-A178-EA9E7A83090E}" type="sibTrans" cxnId="{41DB8E2C-4C59-4926-9971-0B4AD81033C3}">
      <dgm:prSet/>
      <dgm:spPr/>
      <dgm:t>
        <a:bodyPr/>
        <a:lstStyle/>
        <a:p>
          <a:endParaRPr lang="pl-PL"/>
        </a:p>
      </dgm:t>
    </dgm:pt>
    <dgm:pt modelId="{F5462DAE-2DE7-4BEF-B708-F28F8FA15647}">
      <dgm:prSet phldrT="[Tekst]" custT="1"/>
      <dgm:spPr>
        <a:ln>
          <a:solidFill>
            <a:srgbClr val="A7C539"/>
          </a:solidFill>
        </a:ln>
      </dgm:spPr>
      <dgm:t>
        <a:bodyPr/>
        <a:lstStyle/>
        <a:p>
          <a:pPr marL="90488" indent="-90488">
            <a:tabLst/>
          </a:pPr>
          <a:r>
            <a:rPr lang="pl-PL" sz="1200" b="1" dirty="0" smtClean="0">
              <a:ea typeface="Verdana" panose="020B0604030504040204" pitchFamily="34" charset="0"/>
              <a:cs typeface="Verdana" panose="020B0604030504040204" pitchFamily="34" charset="0"/>
            </a:rPr>
            <a:t>Prace nad dokumentem kierunkowym</a:t>
          </a:r>
          <a:br>
            <a:rPr lang="pl-PL" sz="1200" b="1" dirty="0" smtClean="0"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pl-PL" sz="1200" b="0" dirty="0" smtClean="0">
              <a:ea typeface="Verdana" panose="020B0604030504040204" pitchFamily="34" charset="0"/>
              <a:cs typeface="Verdana" panose="020B0604030504040204" pitchFamily="34" charset="0"/>
            </a:rPr>
            <a:t>-</a:t>
          </a:r>
          <a:r>
            <a:rPr lang="pl-PL" sz="1200" b="1" dirty="0" smtClean="0"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pl-PL" sz="1200" dirty="0" smtClean="0"/>
            <a:t>Diagnoza szkolnictwa wyższego w województwie lubuskim (lipiec 2017 r.).</a:t>
          </a:r>
          <a:br>
            <a:rPr lang="pl-PL" sz="1200" dirty="0" smtClean="0"/>
          </a:br>
          <a:r>
            <a:rPr lang="pl-PL" sz="1200" dirty="0" smtClean="0"/>
            <a:t>- Potencjalne scenariusze rozwoju szkolnictwa wyższego w województwie lubuskim (wrzesień 2017 r.).</a:t>
          </a:r>
          <a:br>
            <a:rPr lang="pl-PL" sz="1200" dirty="0" smtClean="0"/>
          </a:br>
          <a:r>
            <a:rPr lang="pl-PL" sz="1200" dirty="0" smtClean="0"/>
            <a:t>- Kierunki i perspektywy zmian szkolnictwa wyższego w województwie lubuskim </a:t>
          </a:r>
          <a:br>
            <a:rPr lang="pl-PL" sz="1200" dirty="0" smtClean="0"/>
          </a:br>
          <a:r>
            <a:rPr lang="pl-PL" sz="1200" dirty="0" smtClean="0"/>
            <a:t>   (ekspertyza, październik - grudzień 2017 r.).</a:t>
          </a:r>
          <a:br>
            <a:rPr lang="pl-PL" sz="1200" dirty="0" smtClean="0"/>
          </a:br>
          <a:r>
            <a:rPr lang="pl-PL" sz="1200" dirty="0" smtClean="0"/>
            <a:t>- Kierunki rozwoju szkolnictwa wyższego w województwie lubuskim do roku 2030. </a:t>
          </a:r>
          <a:br>
            <a:rPr lang="pl-PL" sz="1200" dirty="0" smtClean="0"/>
          </a:br>
          <a:r>
            <a:rPr lang="pl-PL" sz="1200" dirty="0" smtClean="0"/>
            <a:t>   (prace Grupy: styczeń - maj 2018 r., projekt dokumentu przyjęty przez Zarząd WL 5 czerwca br.).</a:t>
          </a:r>
          <a:br>
            <a:rPr lang="pl-PL" sz="1200" dirty="0" smtClean="0"/>
          </a:br>
          <a:r>
            <a:rPr lang="pl-PL" sz="1200" dirty="0" smtClean="0"/>
            <a:t>- Konsultacje społeczne projektu dokumentu (13 czerwca – 10 lipca 2018 r.).</a:t>
          </a:r>
          <a:br>
            <a:rPr lang="pl-PL" sz="1200" dirty="0" smtClean="0"/>
          </a:br>
          <a:r>
            <a:rPr lang="pl-PL" sz="1200" dirty="0" smtClean="0"/>
            <a:t>- Przyjęcie dokumentu Uchwałą nr 275/3889/18 Zarządu Województwa Lubuskiego z dnia 31 lipca 2018 r. </a:t>
          </a:r>
          <a:r>
            <a:rPr lang="pl-PL" sz="1100" dirty="0" smtClean="0"/>
            <a:t/>
          </a:r>
          <a:br>
            <a:rPr lang="pl-PL" sz="1100" dirty="0" smtClean="0"/>
          </a:br>
          <a:endParaRPr lang="pl-PL" sz="1100" dirty="0"/>
        </a:p>
      </dgm:t>
    </dgm:pt>
    <dgm:pt modelId="{67A5B924-61BD-4780-AEEA-82A225A5F948}" type="parTrans" cxnId="{000FDACB-306E-4CAF-9F51-66537AF78869}">
      <dgm:prSet/>
      <dgm:spPr/>
      <dgm:t>
        <a:bodyPr/>
        <a:lstStyle/>
        <a:p>
          <a:endParaRPr lang="pl-PL"/>
        </a:p>
      </dgm:t>
    </dgm:pt>
    <dgm:pt modelId="{7197988E-BDC1-41D7-8CD7-9DBFAD70EDCF}" type="sibTrans" cxnId="{000FDACB-306E-4CAF-9F51-66537AF78869}">
      <dgm:prSet/>
      <dgm:spPr/>
      <dgm:t>
        <a:bodyPr/>
        <a:lstStyle/>
        <a:p>
          <a:endParaRPr lang="pl-PL"/>
        </a:p>
      </dgm:t>
    </dgm:pt>
    <dgm:pt modelId="{0A56F122-7C88-48B7-9B07-A5C4EFDCC6E9}">
      <dgm:prSet phldrT="[Tekst]" custT="1"/>
      <dgm:spPr>
        <a:ln>
          <a:solidFill>
            <a:srgbClr val="A7C539"/>
          </a:solidFill>
        </a:ln>
      </dgm:spPr>
      <dgm:t>
        <a:bodyPr/>
        <a:lstStyle/>
        <a:p>
          <a:pPr marL="90488" indent="-90488">
            <a:tabLst/>
          </a:pPr>
          <a:endParaRPr lang="pl-PL" sz="1100" dirty="0"/>
        </a:p>
      </dgm:t>
    </dgm:pt>
    <dgm:pt modelId="{3EAD870A-9F6A-4285-91DE-BDE1BCB2B328}" type="parTrans" cxnId="{5C0A6C01-5D84-491A-BE0E-EB4EDDAE2160}">
      <dgm:prSet/>
      <dgm:spPr/>
      <dgm:t>
        <a:bodyPr/>
        <a:lstStyle/>
        <a:p>
          <a:endParaRPr lang="pl-PL"/>
        </a:p>
      </dgm:t>
    </dgm:pt>
    <dgm:pt modelId="{B5F428D1-C846-40CF-8282-BD138FAADB19}" type="sibTrans" cxnId="{5C0A6C01-5D84-491A-BE0E-EB4EDDAE2160}">
      <dgm:prSet/>
      <dgm:spPr/>
      <dgm:t>
        <a:bodyPr/>
        <a:lstStyle/>
        <a:p>
          <a:endParaRPr lang="pl-PL"/>
        </a:p>
      </dgm:t>
    </dgm:pt>
    <dgm:pt modelId="{CE2F1833-77C7-45D1-976B-00CED03ACF5A}" type="pres">
      <dgm:prSet presAssocID="{43A72EF4-BCB7-4F27-A490-E72DD608A02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93D2652-7934-41C2-8161-1DE6443B0EF6}" type="pres">
      <dgm:prSet presAssocID="{B2BC0593-0E6C-43D4-9FE6-8D8E8821EFCA}" presName="composite" presStyleCnt="0"/>
      <dgm:spPr/>
    </dgm:pt>
    <dgm:pt modelId="{12C8874E-3FBC-4C90-93AC-1AF382F64006}" type="pres">
      <dgm:prSet presAssocID="{B2BC0593-0E6C-43D4-9FE6-8D8E8821EFC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674A81F-ED2C-4F8E-AB8E-10707E1D8EAD}" type="pres">
      <dgm:prSet presAssocID="{B2BC0593-0E6C-43D4-9FE6-8D8E8821EFCA}" presName="descendantText" presStyleLbl="alignAcc1" presStyleIdx="0" presStyleCnt="3" custLinFactNeighborX="1172" custLinFactNeighborY="-186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560EA3C-5485-44CF-8933-0FD772860F2F}" type="pres">
      <dgm:prSet presAssocID="{2CA49D7C-2230-4EFE-B717-791B40C3A905}" presName="sp" presStyleCnt="0"/>
      <dgm:spPr/>
    </dgm:pt>
    <dgm:pt modelId="{99DE43BC-7E20-48EE-8974-C46AA259ECC8}" type="pres">
      <dgm:prSet presAssocID="{A5C957ED-9A17-41CB-A54C-DF1AD83CD3C4}" presName="composite" presStyleCnt="0"/>
      <dgm:spPr/>
    </dgm:pt>
    <dgm:pt modelId="{F5811BD6-5920-4759-B3EE-F4163FF2F30F}" type="pres">
      <dgm:prSet presAssocID="{A5C957ED-9A17-41CB-A54C-DF1AD83CD3C4}" presName="parentText" presStyleLbl="alignNode1" presStyleIdx="1" presStyleCnt="3" custLinFactNeighborX="-1219" custLinFactNeighborY="-1879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C52C6B1-DB06-49E7-ABC2-9F8EE5470D88}" type="pres">
      <dgm:prSet presAssocID="{A5C957ED-9A17-41CB-A54C-DF1AD83CD3C4}" presName="descendantText" presStyleLbl="alignAcc1" presStyleIdx="1" presStyleCnt="3" custLinFactNeighborX="242" custLinFactNeighborY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660CB76-DB59-490B-93C4-4E430856623E}" type="pres">
      <dgm:prSet presAssocID="{6D577D82-C9C1-4B6F-8C86-05A501937EFA}" presName="sp" presStyleCnt="0"/>
      <dgm:spPr/>
    </dgm:pt>
    <dgm:pt modelId="{24A7F4BE-DB79-47B1-8A82-CC82D39DABDF}" type="pres">
      <dgm:prSet presAssocID="{DA2FD2D6-29EA-47B9-BCD3-3C9F0A3FA098}" presName="composite" presStyleCnt="0"/>
      <dgm:spPr/>
    </dgm:pt>
    <dgm:pt modelId="{33EF8860-494B-43BF-BC3A-928193E6C8AE}" type="pres">
      <dgm:prSet presAssocID="{DA2FD2D6-29EA-47B9-BCD3-3C9F0A3FA09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E29430D-83C9-472C-9EC7-71F656029C3B}" type="pres">
      <dgm:prSet presAssocID="{DA2FD2D6-29EA-47B9-BCD3-3C9F0A3FA098}" presName="descendantText" presStyleLbl="alignAcc1" presStyleIdx="2" presStyleCnt="3" custScaleX="100593" custScaleY="13294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711E12D-EBE0-474B-B447-51FB5C0DED5C}" type="presOf" srcId="{B2BC0593-0E6C-43D4-9FE6-8D8E8821EFCA}" destId="{12C8874E-3FBC-4C90-93AC-1AF382F64006}" srcOrd="0" destOrd="0" presId="urn:microsoft.com/office/officeart/2005/8/layout/chevron2"/>
    <dgm:cxn modelId="{68D7B506-8D10-42DC-9532-989800642054}" srcId="{43A72EF4-BCB7-4F27-A490-E72DD608A02A}" destId="{B2BC0593-0E6C-43D4-9FE6-8D8E8821EFCA}" srcOrd="0" destOrd="0" parTransId="{00A7937B-94F4-4EBD-BCA3-E5E2E93C272A}" sibTransId="{2CA49D7C-2230-4EFE-B717-791B40C3A905}"/>
    <dgm:cxn modelId="{2EEC7E7B-3D1B-41D2-BB6E-3A0F26FE39DB}" srcId="{A5C957ED-9A17-41CB-A54C-DF1AD83CD3C4}" destId="{D0130584-BFD5-4CBD-9933-46E37D8F228A}" srcOrd="0" destOrd="0" parTransId="{F514C93A-95B9-48D7-8606-932D582676F9}" sibTransId="{A774B19F-1B17-44AF-9741-4280DA709420}"/>
    <dgm:cxn modelId="{F2599E20-CF1A-44A8-ACE6-49B4B506F6C7}" type="presOf" srcId="{0A56F122-7C88-48B7-9B07-A5C4EFDCC6E9}" destId="{AE29430D-83C9-472C-9EC7-71F656029C3B}" srcOrd="0" destOrd="0" presId="urn:microsoft.com/office/officeart/2005/8/layout/chevron2"/>
    <dgm:cxn modelId="{C26F40BE-7E36-404E-A3D4-23D84545DAC8}" type="presOf" srcId="{43A72EF4-BCB7-4F27-A490-E72DD608A02A}" destId="{CE2F1833-77C7-45D1-976B-00CED03ACF5A}" srcOrd="0" destOrd="0" presId="urn:microsoft.com/office/officeart/2005/8/layout/chevron2"/>
    <dgm:cxn modelId="{217C01E5-14A9-46D6-8F71-E5736277B8D5}" type="presOf" srcId="{DA2FD2D6-29EA-47B9-BCD3-3C9F0A3FA098}" destId="{33EF8860-494B-43BF-BC3A-928193E6C8AE}" srcOrd="0" destOrd="0" presId="urn:microsoft.com/office/officeart/2005/8/layout/chevron2"/>
    <dgm:cxn modelId="{41DB8E2C-4C59-4926-9971-0B4AD81033C3}" srcId="{43A72EF4-BCB7-4F27-A490-E72DD608A02A}" destId="{DA2FD2D6-29EA-47B9-BCD3-3C9F0A3FA098}" srcOrd="2" destOrd="0" parTransId="{2720D98C-A333-411C-933E-0C51213C1763}" sibTransId="{81DE8BAC-DA31-4859-A178-EA9E7A83090E}"/>
    <dgm:cxn modelId="{8FFD7B99-A043-485B-9164-DE2F4A90AEA3}" srcId="{43A72EF4-BCB7-4F27-A490-E72DD608A02A}" destId="{A5C957ED-9A17-41CB-A54C-DF1AD83CD3C4}" srcOrd="1" destOrd="0" parTransId="{9CEA4CC3-948D-49DE-B3EF-70A006BFC977}" sibTransId="{6D577D82-C9C1-4B6F-8C86-05A501937EFA}"/>
    <dgm:cxn modelId="{77D7649A-318C-4018-B146-36C6EBD7E961}" type="presOf" srcId="{A5C957ED-9A17-41CB-A54C-DF1AD83CD3C4}" destId="{F5811BD6-5920-4759-B3EE-F4163FF2F30F}" srcOrd="0" destOrd="0" presId="urn:microsoft.com/office/officeart/2005/8/layout/chevron2"/>
    <dgm:cxn modelId="{5C0A6C01-5D84-491A-BE0E-EB4EDDAE2160}" srcId="{DA2FD2D6-29EA-47B9-BCD3-3C9F0A3FA098}" destId="{0A56F122-7C88-48B7-9B07-A5C4EFDCC6E9}" srcOrd="0" destOrd="0" parTransId="{3EAD870A-9F6A-4285-91DE-BDE1BCB2B328}" sibTransId="{B5F428D1-C846-40CF-8282-BD138FAADB19}"/>
    <dgm:cxn modelId="{430A3322-6919-4B14-903D-C97C37941042}" srcId="{B2BC0593-0E6C-43D4-9FE6-8D8E8821EFCA}" destId="{6846EA8E-4A61-43A6-8FAC-4CFC702B0092}" srcOrd="0" destOrd="0" parTransId="{F3A409BF-1615-4BA2-96DE-8199472D95B2}" sibTransId="{9A2F891D-2D99-4F3C-A5C2-C27EAD4B3A7C}"/>
    <dgm:cxn modelId="{4F3BAAAC-0EA6-41BF-B784-345529B40FBE}" type="presOf" srcId="{6846EA8E-4A61-43A6-8FAC-4CFC702B0092}" destId="{6674A81F-ED2C-4F8E-AB8E-10707E1D8EAD}" srcOrd="0" destOrd="0" presId="urn:microsoft.com/office/officeart/2005/8/layout/chevron2"/>
    <dgm:cxn modelId="{E24AFC22-C93A-4BDC-BF93-DBAA588A0C4D}" type="presOf" srcId="{F5462DAE-2DE7-4BEF-B708-F28F8FA15647}" destId="{AE29430D-83C9-472C-9EC7-71F656029C3B}" srcOrd="0" destOrd="1" presId="urn:microsoft.com/office/officeart/2005/8/layout/chevron2"/>
    <dgm:cxn modelId="{DC0E18C9-A668-4DC6-9570-27ACD2F1B411}" type="presOf" srcId="{D0130584-BFD5-4CBD-9933-46E37D8F228A}" destId="{DC52C6B1-DB06-49E7-ABC2-9F8EE5470D88}" srcOrd="0" destOrd="0" presId="urn:microsoft.com/office/officeart/2005/8/layout/chevron2"/>
    <dgm:cxn modelId="{000FDACB-306E-4CAF-9F51-66537AF78869}" srcId="{DA2FD2D6-29EA-47B9-BCD3-3C9F0A3FA098}" destId="{F5462DAE-2DE7-4BEF-B708-F28F8FA15647}" srcOrd="1" destOrd="0" parTransId="{67A5B924-61BD-4780-AEEA-82A225A5F948}" sibTransId="{7197988E-BDC1-41D7-8CD7-9DBFAD70EDCF}"/>
    <dgm:cxn modelId="{B08A4F63-F503-44A5-88A7-9D73FC0B31A0}" type="presParOf" srcId="{CE2F1833-77C7-45D1-976B-00CED03ACF5A}" destId="{493D2652-7934-41C2-8161-1DE6443B0EF6}" srcOrd="0" destOrd="0" presId="urn:microsoft.com/office/officeart/2005/8/layout/chevron2"/>
    <dgm:cxn modelId="{78A95C50-9BCC-4B56-AF5B-4D19236FA81F}" type="presParOf" srcId="{493D2652-7934-41C2-8161-1DE6443B0EF6}" destId="{12C8874E-3FBC-4C90-93AC-1AF382F64006}" srcOrd="0" destOrd="0" presId="urn:microsoft.com/office/officeart/2005/8/layout/chevron2"/>
    <dgm:cxn modelId="{AF532B89-55C6-434A-9714-4CD8B372C4A8}" type="presParOf" srcId="{493D2652-7934-41C2-8161-1DE6443B0EF6}" destId="{6674A81F-ED2C-4F8E-AB8E-10707E1D8EAD}" srcOrd="1" destOrd="0" presId="urn:microsoft.com/office/officeart/2005/8/layout/chevron2"/>
    <dgm:cxn modelId="{C07CC9B4-CFB6-49ED-B512-AAE05EBC34F1}" type="presParOf" srcId="{CE2F1833-77C7-45D1-976B-00CED03ACF5A}" destId="{3560EA3C-5485-44CF-8933-0FD772860F2F}" srcOrd="1" destOrd="0" presId="urn:microsoft.com/office/officeart/2005/8/layout/chevron2"/>
    <dgm:cxn modelId="{8A9A3145-451A-4070-9CFC-A3613019A421}" type="presParOf" srcId="{CE2F1833-77C7-45D1-976B-00CED03ACF5A}" destId="{99DE43BC-7E20-48EE-8974-C46AA259ECC8}" srcOrd="2" destOrd="0" presId="urn:microsoft.com/office/officeart/2005/8/layout/chevron2"/>
    <dgm:cxn modelId="{5E57B6A3-39A6-46BF-886B-A744835C5E1A}" type="presParOf" srcId="{99DE43BC-7E20-48EE-8974-C46AA259ECC8}" destId="{F5811BD6-5920-4759-B3EE-F4163FF2F30F}" srcOrd="0" destOrd="0" presId="urn:microsoft.com/office/officeart/2005/8/layout/chevron2"/>
    <dgm:cxn modelId="{69F495DA-095E-457D-A7FF-647A4C929780}" type="presParOf" srcId="{99DE43BC-7E20-48EE-8974-C46AA259ECC8}" destId="{DC52C6B1-DB06-49E7-ABC2-9F8EE5470D88}" srcOrd="1" destOrd="0" presId="urn:microsoft.com/office/officeart/2005/8/layout/chevron2"/>
    <dgm:cxn modelId="{D9FBCAA5-9F82-45F4-90F5-15A7E12FD658}" type="presParOf" srcId="{CE2F1833-77C7-45D1-976B-00CED03ACF5A}" destId="{8660CB76-DB59-490B-93C4-4E430856623E}" srcOrd="3" destOrd="0" presId="urn:microsoft.com/office/officeart/2005/8/layout/chevron2"/>
    <dgm:cxn modelId="{42617C6D-45EB-4BC8-A756-75B804CC26C8}" type="presParOf" srcId="{CE2F1833-77C7-45D1-976B-00CED03ACF5A}" destId="{24A7F4BE-DB79-47B1-8A82-CC82D39DABDF}" srcOrd="4" destOrd="0" presId="urn:microsoft.com/office/officeart/2005/8/layout/chevron2"/>
    <dgm:cxn modelId="{C104AC72-A315-4D2C-B085-14E15181F74F}" type="presParOf" srcId="{24A7F4BE-DB79-47B1-8A82-CC82D39DABDF}" destId="{33EF8860-494B-43BF-BC3A-928193E6C8AE}" srcOrd="0" destOrd="0" presId="urn:microsoft.com/office/officeart/2005/8/layout/chevron2"/>
    <dgm:cxn modelId="{027916BF-3832-42CC-A07F-5D43955ECD30}" type="presParOf" srcId="{24A7F4BE-DB79-47B1-8A82-CC82D39DABDF}" destId="{AE29430D-83C9-472C-9EC7-71F656029C3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E58639-4AE7-4FD2-B6F1-9CC2091FF11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6BF166A-3951-4DDD-8145-7B3CCC3064D2}">
      <dgm:prSet phldrT="[Tekst]"/>
      <dgm:spPr>
        <a:solidFill>
          <a:srgbClr val="147CC1"/>
        </a:solidFill>
      </dgm:spPr>
      <dgm:t>
        <a:bodyPr/>
        <a:lstStyle/>
        <a:p>
          <a:r>
            <a:rPr lang="pl-PL" b="1" dirty="0" smtClean="0"/>
            <a:t>KOORDYNACJA PRZEDSIĘWZIĘĆ NA RZECZ ROZWOJU SZKOLNICTWA WYŻSZEGO </a:t>
          </a:r>
          <a:endParaRPr lang="pl-PL" b="1" dirty="0"/>
        </a:p>
      </dgm:t>
    </dgm:pt>
    <dgm:pt modelId="{1C02DAD7-31A2-4E50-B5D2-953AB64E215C}" type="parTrans" cxnId="{71E32C96-2C7A-403C-861F-40E0E2BE8656}">
      <dgm:prSet/>
      <dgm:spPr/>
      <dgm:t>
        <a:bodyPr/>
        <a:lstStyle/>
        <a:p>
          <a:endParaRPr lang="pl-PL"/>
        </a:p>
      </dgm:t>
    </dgm:pt>
    <dgm:pt modelId="{D66BA393-AC2D-4F7A-8B3D-013DD5A4B7BE}" type="sibTrans" cxnId="{71E32C96-2C7A-403C-861F-40E0E2BE8656}">
      <dgm:prSet/>
      <dgm:spPr/>
      <dgm:t>
        <a:bodyPr/>
        <a:lstStyle/>
        <a:p>
          <a:endParaRPr lang="pl-PL"/>
        </a:p>
      </dgm:t>
    </dgm:pt>
    <dgm:pt modelId="{DA1ED865-5BE9-49AE-802D-90054D674F0F}">
      <dgm:prSet phldrT="[Tekst]"/>
      <dgm:spPr>
        <a:solidFill>
          <a:srgbClr val="147CC1"/>
        </a:solidFill>
      </dgm:spPr>
      <dgm:t>
        <a:bodyPr/>
        <a:lstStyle/>
        <a:p>
          <a:r>
            <a:rPr lang="pl-PL" b="1" dirty="0" smtClean="0"/>
            <a:t>SAMORZĄDY MIAST AKADEMICKICH</a:t>
          </a:r>
          <a:endParaRPr lang="pl-PL" b="1" dirty="0"/>
        </a:p>
      </dgm:t>
    </dgm:pt>
    <dgm:pt modelId="{AE996D3C-4652-437E-BF99-93CD140241B6}" type="parTrans" cxnId="{82B55443-06CD-4481-9A3C-E88E0BA0722B}">
      <dgm:prSet/>
      <dgm:spPr>
        <a:ln>
          <a:solidFill>
            <a:schemeClr val="bg1"/>
          </a:solidFill>
        </a:ln>
      </dgm:spPr>
      <dgm:t>
        <a:bodyPr/>
        <a:lstStyle/>
        <a:p>
          <a:endParaRPr lang="pl-PL"/>
        </a:p>
      </dgm:t>
    </dgm:pt>
    <dgm:pt modelId="{D1DB2CFC-1AB1-48C7-9E59-D27D433591C1}" type="sibTrans" cxnId="{82B55443-06CD-4481-9A3C-E88E0BA0722B}">
      <dgm:prSet/>
      <dgm:spPr/>
      <dgm:t>
        <a:bodyPr/>
        <a:lstStyle/>
        <a:p>
          <a:endParaRPr lang="pl-PL"/>
        </a:p>
      </dgm:t>
    </dgm:pt>
    <dgm:pt modelId="{9E553928-70F9-412B-B9E2-4EE1681A10E3}">
      <dgm:prSet phldrT="[Tekst]"/>
      <dgm:spPr>
        <a:solidFill>
          <a:srgbClr val="147CC1"/>
        </a:solidFill>
      </dgm:spPr>
      <dgm:t>
        <a:bodyPr/>
        <a:lstStyle/>
        <a:p>
          <a:r>
            <a:rPr lang="pl-PL" b="1" smtClean="0"/>
            <a:t>UCZELNIE</a:t>
          </a:r>
          <a:endParaRPr lang="pl-PL" b="1" dirty="0"/>
        </a:p>
      </dgm:t>
    </dgm:pt>
    <dgm:pt modelId="{74513A6F-47F9-4D8F-A669-A41C58005666}" type="parTrans" cxnId="{D652CDA7-B26F-464D-8DDA-2D1C12068283}">
      <dgm:prSet/>
      <dgm:spPr>
        <a:ln>
          <a:solidFill>
            <a:schemeClr val="bg1"/>
          </a:solidFill>
        </a:ln>
      </dgm:spPr>
      <dgm:t>
        <a:bodyPr/>
        <a:lstStyle/>
        <a:p>
          <a:endParaRPr lang="pl-PL"/>
        </a:p>
      </dgm:t>
    </dgm:pt>
    <dgm:pt modelId="{BC7FFAE9-1CD1-47E4-B9D8-3B058BAAEE3A}" type="sibTrans" cxnId="{D652CDA7-B26F-464D-8DDA-2D1C12068283}">
      <dgm:prSet/>
      <dgm:spPr/>
      <dgm:t>
        <a:bodyPr/>
        <a:lstStyle/>
        <a:p>
          <a:endParaRPr lang="pl-PL"/>
        </a:p>
      </dgm:t>
    </dgm:pt>
    <dgm:pt modelId="{F57D3C51-EB4F-4E11-8284-B3A8C47A84B7}">
      <dgm:prSet phldrT="[Tekst]"/>
      <dgm:spPr>
        <a:solidFill>
          <a:srgbClr val="147CC1"/>
        </a:solidFill>
      </dgm:spPr>
      <dgm:t>
        <a:bodyPr/>
        <a:lstStyle/>
        <a:p>
          <a:r>
            <a:rPr lang="pl-PL" b="1" dirty="0" smtClean="0"/>
            <a:t>ZARZĄD WOJEWÓDZTWA LUBUSKIEGO</a:t>
          </a:r>
          <a:endParaRPr lang="pl-PL" b="1" dirty="0"/>
        </a:p>
      </dgm:t>
    </dgm:pt>
    <dgm:pt modelId="{FBE092A5-140B-45FB-A62B-B9F4CF108561}" type="parTrans" cxnId="{9C9CE015-4458-485D-BE54-73719F0996AA}">
      <dgm:prSet/>
      <dgm:spPr>
        <a:ln>
          <a:solidFill>
            <a:schemeClr val="bg1"/>
          </a:solidFill>
        </a:ln>
      </dgm:spPr>
      <dgm:t>
        <a:bodyPr/>
        <a:lstStyle/>
        <a:p>
          <a:endParaRPr lang="pl-PL"/>
        </a:p>
      </dgm:t>
    </dgm:pt>
    <dgm:pt modelId="{85182662-5C79-424C-B6BC-EE43A264D3ED}" type="sibTrans" cxnId="{9C9CE015-4458-485D-BE54-73719F0996AA}">
      <dgm:prSet/>
      <dgm:spPr/>
      <dgm:t>
        <a:bodyPr/>
        <a:lstStyle/>
        <a:p>
          <a:endParaRPr lang="pl-PL"/>
        </a:p>
      </dgm:t>
    </dgm:pt>
    <dgm:pt modelId="{9BC8DDD7-C697-4A1F-AAD2-D96284440267}">
      <dgm:prSet/>
      <dgm:spPr>
        <a:solidFill>
          <a:srgbClr val="147CC1"/>
        </a:solidFill>
      </dgm:spPr>
      <dgm:t>
        <a:bodyPr/>
        <a:lstStyle/>
        <a:p>
          <a:r>
            <a:rPr lang="pl-PL" b="1" dirty="0" smtClean="0"/>
            <a:t>INSTYTUCJE OTOCZENIA BIZNESU</a:t>
          </a:r>
          <a:endParaRPr lang="pl-PL" b="1" dirty="0"/>
        </a:p>
      </dgm:t>
    </dgm:pt>
    <dgm:pt modelId="{0B2F369A-65D7-488F-9ABB-17B6DE345DB8}" type="parTrans" cxnId="{A6FE9B58-8762-406B-8AF6-CD7BE24CC34D}">
      <dgm:prSet/>
      <dgm:spPr>
        <a:ln>
          <a:solidFill>
            <a:schemeClr val="bg1"/>
          </a:solidFill>
        </a:ln>
      </dgm:spPr>
      <dgm:t>
        <a:bodyPr/>
        <a:lstStyle/>
        <a:p>
          <a:endParaRPr lang="pl-PL"/>
        </a:p>
      </dgm:t>
    </dgm:pt>
    <dgm:pt modelId="{E488F44A-239C-43A2-804C-25E002915DCB}" type="sibTrans" cxnId="{A6FE9B58-8762-406B-8AF6-CD7BE24CC34D}">
      <dgm:prSet/>
      <dgm:spPr/>
      <dgm:t>
        <a:bodyPr/>
        <a:lstStyle/>
        <a:p>
          <a:endParaRPr lang="pl-PL"/>
        </a:p>
      </dgm:t>
    </dgm:pt>
    <dgm:pt modelId="{5BA04E69-7297-453C-93D5-1E66204A9504}" type="pres">
      <dgm:prSet presAssocID="{67E58639-4AE7-4FD2-B6F1-9CC2091FF11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D8E4690-5AC4-41EA-93F4-8989B347DE27}" type="pres">
      <dgm:prSet presAssocID="{86BF166A-3951-4DDD-8145-7B3CCC3064D2}" presName="centerShape" presStyleLbl="node0" presStyleIdx="0" presStyleCnt="1" custScaleX="101398" custScaleY="100706" custLinFactNeighborX="391" custLinFactNeighborY="-8112"/>
      <dgm:spPr/>
      <dgm:t>
        <a:bodyPr/>
        <a:lstStyle/>
        <a:p>
          <a:endParaRPr lang="pl-PL"/>
        </a:p>
      </dgm:t>
    </dgm:pt>
    <dgm:pt modelId="{BF2FD5B9-927B-4026-89C8-D106B0BE2290}" type="pres">
      <dgm:prSet presAssocID="{AE996D3C-4652-437E-BF99-93CD140241B6}" presName="parTrans" presStyleLbl="bgSibTrans2D1" presStyleIdx="0" presStyleCnt="4"/>
      <dgm:spPr/>
      <dgm:t>
        <a:bodyPr/>
        <a:lstStyle/>
        <a:p>
          <a:endParaRPr lang="pl-PL"/>
        </a:p>
      </dgm:t>
    </dgm:pt>
    <dgm:pt modelId="{4D65F1A9-FF52-4E08-B604-BEB8670055EC}" type="pres">
      <dgm:prSet presAssocID="{DA1ED865-5BE9-49AE-802D-90054D674F0F}" presName="node" presStyleLbl="node1" presStyleIdx="0" presStyleCnt="4" custScaleX="173606" custRadScaleRad="191947" custRadScaleInc="-1719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C7563EF-41A7-431E-9AA7-E5746FD20E0E}" type="pres">
      <dgm:prSet presAssocID="{74513A6F-47F9-4D8F-A669-A41C58005666}" presName="parTrans" presStyleLbl="bgSibTrans2D1" presStyleIdx="1" presStyleCnt="4"/>
      <dgm:spPr/>
      <dgm:t>
        <a:bodyPr/>
        <a:lstStyle/>
        <a:p>
          <a:endParaRPr lang="pl-PL"/>
        </a:p>
      </dgm:t>
    </dgm:pt>
    <dgm:pt modelId="{CF415DFF-C26B-4948-8639-9A2ABFB562CF}" type="pres">
      <dgm:prSet presAssocID="{9E553928-70F9-412B-B9E2-4EE1681A10E3}" presName="node" presStyleLbl="node1" presStyleIdx="1" presStyleCnt="4" custRadScaleRad="122186" custRadScaleInc="-3504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73F3C79-CD39-4F2A-8C14-8890D99B7C45}" type="pres">
      <dgm:prSet presAssocID="{FBE092A5-140B-45FB-A62B-B9F4CF108561}" presName="parTrans" presStyleLbl="bgSibTrans2D1" presStyleIdx="2" presStyleCnt="4"/>
      <dgm:spPr/>
      <dgm:t>
        <a:bodyPr/>
        <a:lstStyle/>
        <a:p>
          <a:endParaRPr lang="pl-PL"/>
        </a:p>
      </dgm:t>
    </dgm:pt>
    <dgm:pt modelId="{163EC1B3-D191-4ED1-A70A-05F3BDE9AD23}" type="pres">
      <dgm:prSet presAssocID="{F57D3C51-EB4F-4E11-8284-B3A8C47A84B7}" presName="node" presStyleLbl="node1" presStyleIdx="2" presStyleCnt="4" custRadScaleRad="121924" custRadScaleInc="3583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97A7A73-A201-4A78-AE84-BEF04AB3481E}" type="pres">
      <dgm:prSet presAssocID="{0B2F369A-65D7-488F-9ABB-17B6DE345DB8}" presName="parTrans" presStyleLbl="bgSibTrans2D1" presStyleIdx="3" presStyleCnt="4"/>
      <dgm:spPr/>
      <dgm:t>
        <a:bodyPr/>
        <a:lstStyle/>
        <a:p>
          <a:endParaRPr lang="pl-PL"/>
        </a:p>
      </dgm:t>
    </dgm:pt>
    <dgm:pt modelId="{AB2BADD2-C3FA-43AA-B6FB-4B43686A3209}" type="pres">
      <dgm:prSet presAssocID="{9BC8DDD7-C697-4A1F-AAD2-D96284440267}" presName="node" presStyleLbl="node1" presStyleIdx="3" presStyleCnt="4" custScaleX="156375" custRadScaleRad="187639" custRadScaleInc="1882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F97C5FC-B92F-4FC0-9CE9-9D8388A09C26}" type="presOf" srcId="{67E58639-4AE7-4FD2-B6F1-9CC2091FF113}" destId="{5BA04E69-7297-453C-93D5-1E66204A9504}" srcOrd="0" destOrd="0" presId="urn:microsoft.com/office/officeart/2005/8/layout/radial4"/>
    <dgm:cxn modelId="{1DC40411-B3B6-46AB-BB2F-FB708ADAA162}" type="presOf" srcId="{FBE092A5-140B-45FB-A62B-B9F4CF108561}" destId="{873F3C79-CD39-4F2A-8C14-8890D99B7C45}" srcOrd="0" destOrd="0" presId="urn:microsoft.com/office/officeart/2005/8/layout/radial4"/>
    <dgm:cxn modelId="{8FF0A078-4884-4AB6-8FB0-CD812C6DDEF6}" type="presOf" srcId="{9E553928-70F9-412B-B9E2-4EE1681A10E3}" destId="{CF415DFF-C26B-4948-8639-9A2ABFB562CF}" srcOrd="0" destOrd="0" presId="urn:microsoft.com/office/officeart/2005/8/layout/radial4"/>
    <dgm:cxn modelId="{61F40BAB-E8DD-4C60-8DB8-87F044E80447}" type="presOf" srcId="{0B2F369A-65D7-488F-9ABB-17B6DE345DB8}" destId="{197A7A73-A201-4A78-AE84-BEF04AB3481E}" srcOrd="0" destOrd="0" presId="urn:microsoft.com/office/officeart/2005/8/layout/radial4"/>
    <dgm:cxn modelId="{D652CDA7-B26F-464D-8DDA-2D1C12068283}" srcId="{86BF166A-3951-4DDD-8145-7B3CCC3064D2}" destId="{9E553928-70F9-412B-B9E2-4EE1681A10E3}" srcOrd="1" destOrd="0" parTransId="{74513A6F-47F9-4D8F-A669-A41C58005666}" sibTransId="{BC7FFAE9-1CD1-47E4-B9D8-3B058BAAEE3A}"/>
    <dgm:cxn modelId="{36F96EE2-E266-4F7A-B29D-BF274084D432}" type="presOf" srcId="{86BF166A-3951-4DDD-8145-7B3CCC3064D2}" destId="{2D8E4690-5AC4-41EA-93F4-8989B347DE27}" srcOrd="0" destOrd="0" presId="urn:microsoft.com/office/officeart/2005/8/layout/radial4"/>
    <dgm:cxn modelId="{82B55443-06CD-4481-9A3C-E88E0BA0722B}" srcId="{86BF166A-3951-4DDD-8145-7B3CCC3064D2}" destId="{DA1ED865-5BE9-49AE-802D-90054D674F0F}" srcOrd="0" destOrd="0" parTransId="{AE996D3C-4652-437E-BF99-93CD140241B6}" sibTransId="{D1DB2CFC-1AB1-48C7-9E59-D27D433591C1}"/>
    <dgm:cxn modelId="{77E30B7D-43DA-4069-BE2B-437AA04DBDC8}" type="presOf" srcId="{9BC8DDD7-C697-4A1F-AAD2-D96284440267}" destId="{AB2BADD2-C3FA-43AA-B6FB-4B43686A3209}" srcOrd="0" destOrd="0" presId="urn:microsoft.com/office/officeart/2005/8/layout/radial4"/>
    <dgm:cxn modelId="{12A54296-175D-4AC7-8B37-738C6A94F6BB}" type="presOf" srcId="{F57D3C51-EB4F-4E11-8284-B3A8C47A84B7}" destId="{163EC1B3-D191-4ED1-A70A-05F3BDE9AD23}" srcOrd="0" destOrd="0" presId="urn:microsoft.com/office/officeart/2005/8/layout/radial4"/>
    <dgm:cxn modelId="{71E32C96-2C7A-403C-861F-40E0E2BE8656}" srcId="{67E58639-4AE7-4FD2-B6F1-9CC2091FF113}" destId="{86BF166A-3951-4DDD-8145-7B3CCC3064D2}" srcOrd="0" destOrd="0" parTransId="{1C02DAD7-31A2-4E50-B5D2-953AB64E215C}" sibTransId="{D66BA393-AC2D-4F7A-8B3D-013DD5A4B7BE}"/>
    <dgm:cxn modelId="{9C9CE015-4458-485D-BE54-73719F0996AA}" srcId="{86BF166A-3951-4DDD-8145-7B3CCC3064D2}" destId="{F57D3C51-EB4F-4E11-8284-B3A8C47A84B7}" srcOrd="2" destOrd="0" parTransId="{FBE092A5-140B-45FB-A62B-B9F4CF108561}" sibTransId="{85182662-5C79-424C-B6BC-EE43A264D3ED}"/>
    <dgm:cxn modelId="{F5AE1680-3467-429C-BF17-E6F81CCF851F}" type="presOf" srcId="{AE996D3C-4652-437E-BF99-93CD140241B6}" destId="{BF2FD5B9-927B-4026-89C8-D106B0BE2290}" srcOrd="0" destOrd="0" presId="urn:microsoft.com/office/officeart/2005/8/layout/radial4"/>
    <dgm:cxn modelId="{A6FE9B58-8762-406B-8AF6-CD7BE24CC34D}" srcId="{86BF166A-3951-4DDD-8145-7B3CCC3064D2}" destId="{9BC8DDD7-C697-4A1F-AAD2-D96284440267}" srcOrd="3" destOrd="0" parTransId="{0B2F369A-65D7-488F-9ABB-17B6DE345DB8}" sibTransId="{E488F44A-239C-43A2-804C-25E002915DCB}"/>
    <dgm:cxn modelId="{F36A697E-E084-4D40-8908-98C2C1866C67}" type="presOf" srcId="{74513A6F-47F9-4D8F-A669-A41C58005666}" destId="{4C7563EF-41A7-431E-9AA7-E5746FD20E0E}" srcOrd="0" destOrd="0" presId="urn:microsoft.com/office/officeart/2005/8/layout/radial4"/>
    <dgm:cxn modelId="{61425D84-299A-49BF-9811-BC8C0C1151B4}" type="presOf" srcId="{DA1ED865-5BE9-49AE-802D-90054D674F0F}" destId="{4D65F1A9-FF52-4E08-B604-BEB8670055EC}" srcOrd="0" destOrd="0" presId="urn:microsoft.com/office/officeart/2005/8/layout/radial4"/>
    <dgm:cxn modelId="{6812BF27-F066-436D-A906-AF7D3012BA55}" type="presParOf" srcId="{5BA04E69-7297-453C-93D5-1E66204A9504}" destId="{2D8E4690-5AC4-41EA-93F4-8989B347DE27}" srcOrd="0" destOrd="0" presId="urn:microsoft.com/office/officeart/2005/8/layout/radial4"/>
    <dgm:cxn modelId="{774238F4-F5A4-459B-A84B-45EEA96704A7}" type="presParOf" srcId="{5BA04E69-7297-453C-93D5-1E66204A9504}" destId="{BF2FD5B9-927B-4026-89C8-D106B0BE2290}" srcOrd="1" destOrd="0" presId="urn:microsoft.com/office/officeart/2005/8/layout/radial4"/>
    <dgm:cxn modelId="{788B4134-000A-4F7B-B5E6-499110148EA6}" type="presParOf" srcId="{5BA04E69-7297-453C-93D5-1E66204A9504}" destId="{4D65F1A9-FF52-4E08-B604-BEB8670055EC}" srcOrd="2" destOrd="0" presId="urn:microsoft.com/office/officeart/2005/8/layout/radial4"/>
    <dgm:cxn modelId="{54569A1B-788D-4F05-A699-882921331564}" type="presParOf" srcId="{5BA04E69-7297-453C-93D5-1E66204A9504}" destId="{4C7563EF-41A7-431E-9AA7-E5746FD20E0E}" srcOrd="3" destOrd="0" presId="urn:microsoft.com/office/officeart/2005/8/layout/radial4"/>
    <dgm:cxn modelId="{8474B223-144E-4848-962C-1EB4D16459F7}" type="presParOf" srcId="{5BA04E69-7297-453C-93D5-1E66204A9504}" destId="{CF415DFF-C26B-4948-8639-9A2ABFB562CF}" srcOrd="4" destOrd="0" presId="urn:microsoft.com/office/officeart/2005/8/layout/radial4"/>
    <dgm:cxn modelId="{4A0AF1F2-139C-403B-992B-D260854BB856}" type="presParOf" srcId="{5BA04E69-7297-453C-93D5-1E66204A9504}" destId="{873F3C79-CD39-4F2A-8C14-8890D99B7C45}" srcOrd="5" destOrd="0" presId="urn:microsoft.com/office/officeart/2005/8/layout/radial4"/>
    <dgm:cxn modelId="{A343FEC9-3089-4D95-B72E-2D15E955B6F1}" type="presParOf" srcId="{5BA04E69-7297-453C-93D5-1E66204A9504}" destId="{163EC1B3-D191-4ED1-A70A-05F3BDE9AD23}" srcOrd="6" destOrd="0" presId="urn:microsoft.com/office/officeart/2005/8/layout/radial4"/>
    <dgm:cxn modelId="{D36B19CB-FC53-408F-BE7C-C7E0DC96D8AF}" type="presParOf" srcId="{5BA04E69-7297-453C-93D5-1E66204A9504}" destId="{197A7A73-A201-4A78-AE84-BEF04AB3481E}" srcOrd="7" destOrd="0" presId="urn:microsoft.com/office/officeart/2005/8/layout/radial4"/>
    <dgm:cxn modelId="{746A91D9-02FE-41EF-A943-5662D28A5309}" type="presParOf" srcId="{5BA04E69-7297-453C-93D5-1E66204A9504}" destId="{AB2BADD2-C3FA-43AA-B6FB-4B43686A3209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E4690-5AC4-41EA-93F4-8989B347DE27}">
      <dsp:nvSpPr>
        <dsp:cNvPr id="0" name=""/>
        <dsp:cNvSpPr/>
      </dsp:nvSpPr>
      <dsp:spPr>
        <a:xfrm>
          <a:off x="3702345" y="1009788"/>
          <a:ext cx="1228571" cy="1220187"/>
        </a:xfrm>
        <a:prstGeom prst="ellipse">
          <a:avLst/>
        </a:prstGeom>
        <a:solidFill>
          <a:srgbClr val="147C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 smtClean="0"/>
            <a:t>KOORDYNACJA PRZEDSIĘWZIĘĆ NA RZECZ ROZWOJU SZKOLNICTWA WYŻSZEGO </a:t>
          </a:r>
          <a:endParaRPr lang="pl-PL" sz="1000" b="1" kern="1200" dirty="0"/>
        </a:p>
      </dsp:txBody>
      <dsp:txXfrm>
        <a:off x="3882265" y="1188480"/>
        <a:ext cx="868731" cy="862803"/>
      </dsp:txXfrm>
    </dsp:sp>
    <dsp:sp modelId="{BF2FD5B9-927B-4026-89C8-D106B0BE2290}">
      <dsp:nvSpPr>
        <dsp:cNvPr id="0" name=""/>
        <dsp:cNvSpPr/>
      </dsp:nvSpPr>
      <dsp:spPr>
        <a:xfrm rot="10944458">
          <a:off x="1331969" y="1368856"/>
          <a:ext cx="2241568" cy="34531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5F1A9-FF52-4E08-B604-BEB8670055EC}">
      <dsp:nvSpPr>
        <dsp:cNvPr id="0" name=""/>
        <dsp:cNvSpPr/>
      </dsp:nvSpPr>
      <dsp:spPr>
        <a:xfrm>
          <a:off x="333812" y="1034010"/>
          <a:ext cx="1998294" cy="920841"/>
        </a:xfrm>
        <a:prstGeom prst="roundRect">
          <a:avLst>
            <a:gd name="adj" fmla="val 10000"/>
          </a:avLst>
        </a:prstGeom>
        <a:solidFill>
          <a:srgbClr val="147C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 smtClean="0"/>
            <a:t>SAMORZĄDY MIAST AKADEMICKICH</a:t>
          </a:r>
          <a:endParaRPr lang="pl-PL" sz="1100" b="1" kern="1200" dirty="0"/>
        </a:p>
      </dsp:txBody>
      <dsp:txXfrm>
        <a:off x="360783" y="1060981"/>
        <a:ext cx="1944352" cy="866899"/>
      </dsp:txXfrm>
    </dsp:sp>
    <dsp:sp modelId="{4C7563EF-41A7-431E-9AA7-E5746FD20E0E}">
      <dsp:nvSpPr>
        <dsp:cNvPr id="0" name=""/>
        <dsp:cNvSpPr/>
      </dsp:nvSpPr>
      <dsp:spPr>
        <a:xfrm rot="13363313">
          <a:off x="2921423" y="638406"/>
          <a:ext cx="1038743" cy="34531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415DFF-C26B-4948-8639-9A2ABFB562CF}">
      <dsp:nvSpPr>
        <dsp:cNvPr id="0" name=""/>
        <dsp:cNvSpPr/>
      </dsp:nvSpPr>
      <dsp:spPr>
        <a:xfrm>
          <a:off x="2483710" y="-1719"/>
          <a:ext cx="1151051" cy="920841"/>
        </a:xfrm>
        <a:prstGeom prst="roundRect">
          <a:avLst>
            <a:gd name="adj" fmla="val 10000"/>
          </a:avLst>
        </a:prstGeom>
        <a:solidFill>
          <a:srgbClr val="147C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smtClean="0"/>
            <a:t>UCZELNIE</a:t>
          </a:r>
          <a:endParaRPr lang="pl-PL" sz="1100" b="1" kern="1200" dirty="0"/>
        </a:p>
      </dsp:txBody>
      <dsp:txXfrm>
        <a:off x="2510681" y="25252"/>
        <a:ext cx="1097109" cy="866899"/>
      </dsp:txXfrm>
    </dsp:sp>
    <dsp:sp modelId="{873F3C79-CD39-4F2A-8C14-8890D99B7C45}">
      <dsp:nvSpPr>
        <dsp:cNvPr id="0" name=""/>
        <dsp:cNvSpPr/>
      </dsp:nvSpPr>
      <dsp:spPr>
        <a:xfrm rot="19011777">
          <a:off x="4668351" y="636881"/>
          <a:ext cx="1026221" cy="34531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3EC1B3-D191-4ED1-A70A-05F3BDE9AD23}">
      <dsp:nvSpPr>
        <dsp:cNvPr id="0" name=""/>
        <dsp:cNvSpPr/>
      </dsp:nvSpPr>
      <dsp:spPr>
        <a:xfrm>
          <a:off x="4980363" y="-1719"/>
          <a:ext cx="1151051" cy="920841"/>
        </a:xfrm>
        <a:prstGeom prst="roundRect">
          <a:avLst>
            <a:gd name="adj" fmla="val 10000"/>
          </a:avLst>
        </a:prstGeom>
        <a:solidFill>
          <a:srgbClr val="147C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 smtClean="0"/>
            <a:t>ZARZĄD WOJEWÓDZTWA LUBUSKIEGO</a:t>
          </a:r>
          <a:endParaRPr lang="pl-PL" sz="1100" b="1" kern="1200" dirty="0"/>
        </a:p>
      </dsp:txBody>
      <dsp:txXfrm>
        <a:off x="5007334" y="25252"/>
        <a:ext cx="1097109" cy="866899"/>
      </dsp:txXfrm>
    </dsp:sp>
    <dsp:sp modelId="{197A7A73-A201-4A78-AE84-BEF04AB3481E}">
      <dsp:nvSpPr>
        <dsp:cNvPr id="0" name=""/>
        <dsp:cNvSpPr/>
      </dsp:nvSpPr>
      <dsp:spPr>
        <a:xfrm rot="21505270">
          <a:off x="5055837" y="1397106"/>
          <a:ext cx="2158265" cy="34531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BADD2-C3FA-43AA-B6FB-4B43686A3209}">
      <dsp:nvSpPr>
        <dsp:cNvPr id="0" name=""/>
        <dsp:cNvSpPr/>
      </dsp:nvSpPr>
      <dsp:spPr>
        <a:xfrm>
          <a:off x="6313714" y="1079610"/>
          <a:ext cx="1799956" cy="920841"/>
        </a:xfrm>
        <a:prstGeom prst="roundRect">
          <a:avLst>
            <a:gd name="adj" fmla="val 10000"/>
          </a:avLst>
        </a:prstGeom>
        <a:solidFill>
          <a:srgbClr val="147C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 smtClean="0"/>
            <a:t>INSTYTUCJE OTOCZENIA BIZNESU</a:t>
          </a:r>
          <a:endParaRPr lang="pl-PL" sz="1100" b="1" kern="1200" dirty="0"/>
        </a:p>
      </dsp:txBody>
      <dsp:txXfrm>
        <a:off x="6340685" y="1106581"/>
        <a:ext cx="1746014" cy="866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33277" cy="497020"/>
          </a:xfrm>
          <a:prstGeom prst="rect">
            <a:avLst/>
          </a:prstGeom>
        </p:spPr>
        <p:txBody>
          <a:bodyPr vert="horz" lIns="91157" tIns="45578" rIns="91157" bIns="45578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34259" y="1"/>
            <a:ext cx="2933277" cy="497020"/>
          </a:xfrm>
          <a:prstGeom prst="rect">
            <a:avLst/>
          </a:prstGeom>
        </p:spPr>
        <p:txBody>
          <a:bodyPr vert="horz" lIns="91157" tIns="45578" rIns="91157" bIns="45578" rtlCol="0"/>
          <a:lstStyle>
            <a:lvl1pPr algn="r">
              <a:defRPr sz="1200"/>
            </a:lvl1pPr>
          </a:lstStyle>
          <a:p>
            <a:r>
              <a:rPr lang="pl-PL" smtClean="0"/>
              <a:t>Załącznik nr 2 do notatki</a:t>
            </a: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2" y="9408981"/>
            <a:ext cx="2933277" cy="497019"/>
          </a:xfrm>
          <a:prstGeom prst="rect">
            <a:avLst/>
          </a:prstGeom>
        </p:spPr>
        <p:txBody>
          <a:bodyPr vert="horz" lIns="91157" tIns="45578" rIns="91157" bIns="45578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34259" y="9408981"/>
            <a:ext cx="2933277" cy="497019"/>
          </a:xfrm>
          <a:prstGeom prst="rect">
            <a:avLst/>
          </a:prstGeom>
        </p:spPr>
        <p:txBody>
          <a:bodyPr vert="horz" lIns="91157" tIns="45578" rIns="91157" bIns="45578" rtlCol="0" anchor="b"/>
          <a:lstStyle>
            <a:lvl1pPr algn="r">
              <a:defRPr sz="1200"/>
            </a:lvl1pPr>
          </a:lstStyle>
          <a:p>
            <a:fld id="{410FF18B-9B4C-4F4E-8E97-90E71FC22E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148810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33277" cy="497020"/>
          </a:xfrm>
          <a:prstGeom prst="rect">
            <a:avLst/>
          </a:prstGeom>
        </p:spPr>
        <p:txBody>
          <a:bodyPr vert="horz" lIns="91157" tIns="45578" rIns="91157" bIns="45578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34259" y="1"/>
            <a:ext cx="2933277" cy="497020"/>
          </a:xfrm>
          <a:prstGeom prst="rect">
            <a:avLst/>
          </a:prstGeom>
        </p:spPr>
        <p:txBody>
          <a:bodyPr vert="horz" lIns="91157" tIns="45578" rIns="91157" bIns="45578" rtlCol="0"/>
          <a:lstStyle>
            <a:lvl1pPr algn="r">
              <a:defRPr sz="1200"/>
            </a:lvl1pPr>
          </a:lstStyle>
          <a:p>
            <a:r>
              <a:rPr lang="pl-PL" smtClean="0"/>
              <a:t>Załącznik nr 2 do notatki</a:t>
            </a:r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57" tIns="45578" rIns="91157" bIns="45578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6910" y="4767264"/>
            <a:ext cx="5415280" cy="3900488"/>
          </a:xfrm>
          <a:prstGeom prst="rect">
            <a:avLst/>
          </a:prstGeom>
        </p:spPr>
        <p:txBody>
          <a:bodyPr vert="horz" lIns="91157" tIns="45578" rIns="91157" bIns="45578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9408981"/>
            <a:ext cx="2933277" cy="497019"/>
          </a:xfrm>
          <a:prstGeom prst="rect">
            <a:avLst/>
          </a:prstGeom>
        </p:spPr>
        <p:txBody>
          <a:bodyPr vert="horz" lIns="91157" tIns="45578" rIns="91157" bIns="45578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34259" y="9408981"/>
            <a:ext cx="2933277" cy="497019"/>
          </a:xfrm>
          <a:prstGeom prst="rect">
            <a:avLst/>
          </a:prstGeom>
        </p:spPr>
        <p:txBody>
          <a:bodyPr vert="horz" lIns="91157" tIns="45578" rIns="91157" bIns="45578" rtlCol="0" anchor="b"/>
          <a:lstStyle>
            <a:lvl1pPr algn="r">
              <a:defRPr sz="1200"/>
            </a:lvl1pPr>
          </a:lstStyle>
          <a:p>
            <a:fld id="{F2944DCE-C75C-496C-BCC6-044DE0E742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351934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pl-PL" smtClean="0"/>
              <a:t>Załącznik nr 2 do notatki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1743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A905-6B8F-468C-9B73-846F164DFBBC}" type="datetimeFigureOut">
              <a:rPr lang="pl-PL" smtClean="0"/>
              <a:t>2018-11-07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CF64-891C-4BB5-AF95-460B1788A6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7776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A905-6B8F-468C-9B73-846F164DFBBC}" type="datetimeFigureOut">
              <a:rPr lang="pl-PL" smtClean="0"/>
              <a:t>2018-11-07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CF64-891C-4BB5-AF95-460B1788A6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152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A905-6B8F-468C-9B73-846F164DFBBC}" type="datetimeFigureOut">
              <a:rPr lang="pl-PL" smtClean="0"/>
              <a:t>2018-11-07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CF64-891C-4BB5-AF95-460B1788A6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7523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A905-6B8F-468C-9B73-846F164DFBBC}" type="datetimeFigureOut">
              <a:rPr lang="pl-PL" smtClean="0"/>
              <a:t>2018-11-07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CF64-891C-4BB5-AF95-460B1788A6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6563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A905-6B8F-468C-9B73-846F164DFBBC}" type="datetimeFigureOut">
              <a:rPr lang="pl-PL" smtClean="0"/>
              <a:t>2018-11-07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CF64-891C-4BB5-AF95-460B1788A6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020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A905-6B8F-468C-9B73-846F164DFBBC}" type="datetimeFigureOut">
              <a:rPr lang="pl-PL" smtClean="0"/>
              <a:t>2018-11-07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CF64-891C-4BB5-AF95-460B1788A6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837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A905-6B8F-468C-9B73-846F164DFBBC}" type="datetimeFigureOut">
              <a:rPr lang="pl-PL" smtClean="0"/>
              <a:t>2018-11-07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CF64-891C-4BB5-AF95-460B1788A6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530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A905-6B8F-468C-9B73-846F164DFBBC}" type="datetimeFigureOut">
              <a:rPr lang="pl-PL" smtClean="0"/>
              <a:t>2018-11-07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CF64-891C-4BB5-AF95-460B1788A6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361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A905-6B8F-468C-9B73-846F164DFBBC}" type="datetimeFigureOut">
              <a:rPr lang="pl-PL" smtClean="0"/>
              <a:t>2018-11-07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CF64-891C-4BB5-AF95-460B1788A6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7406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A905-6B8F-468C-9B73-846F164DFBBC}" type="datetimeFigureOut">
              <a:rPr lang="pl-PL" smtClean="0"/>
              <a:t>2018-11-07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CF64-891C-4BB5-AF95-460B1788A6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5466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A905-6B8F-468C-9B73-846F164DFBBC}" type="datetimeFigureOut">
              <a:rPr lang="pl-PL" smtClean="0"/>
              <a:t>2018-11-07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CF64-891C-4BB5-AF95-460B1788A6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214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5A905-6B8F-468C-9B73-846F164DFBBC}" type="datetimeFigureOut">
              <a:rPr lang="pl-PL" smtClean="0"/>
              <a:t>2018-11-07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2CF64-891C-4BB5-AF95-460B1788A6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259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emf"/><Relationship Id="rId7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emf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emf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D.Potrubacz\Pulpit\Rysune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1625" y="473037"/>
            <a:ext cx="8429684" cy="5643602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2283662" y="2912912"/>
            <a:ext cx="7192995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Kierunki rozwoju szkolnictwa wyższego </a:t>
            </a:r>
          </a:p>
          <a:p>
            <a:pPr algn="ctr"/>
            <a:r>
              <a:rPr lang="pl-PL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województwie lubuskim </a:t>
            </a:r>
          </a:p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roku 2030</a:t>
            </a:r>
          </a:p>
          <a:p>
            <a:pPr algn="ctr"/>
            <a:endParaRPr lang="pl-PL" sz="2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l-PL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Zielona Góra, </a:t>
            </a:r>
            <a:r>
              <a:rPr lang="pl-PL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</a:t>
            </a:r>
            <a:r>
              <a:rPr lang="pl-PL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listopada 2018 r.</a:t>
            </a:r>
          </a:p>
          <a:p>
            <a:pPr algn="ctr"/>
            <a:endParaRPr lang="pl-PL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pl-PL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476" y="473037"/>
            <a:ext cx="2039505" cy="66623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91"/>
          <a:stretch/>
        </p:blipFill>
        <p:spPr bwMode="auto">
          <a:xfrm>
            <a:off x="2217081" y="377735"/>
            <a:ext cx="1016478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650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/>
          <p:cNvCxnSpPr/>
          <p:nvPr/>
        </p:nvCxnSpPr>
        <p:spPr>
          <a:xfrm>
            <a:off x="1952595" y="899769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2104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90" y="110754"/>
            <a:ext cx="2039505" cy="66623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999" y="3395250"/>
            <a:ext cx="506003" cy="67500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1252152" y="1632459"/>
            <a:ext cx="5677349" cy="352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b="1" u="sng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STUDENCI NA RYNKU PRACY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pl-PL" b="1" u="sng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stałe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zmniejszanie się napływu absolwentów do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bezrobocia (776 osób zarejestrowało się w 2017 r.)</a:t>
            </a:r>
            <a:endParaRPr lang="pl-PL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stały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wzrost odsetka osób z wyższym wykształceniem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strukturze bezrobotnych, przy zmniejszaniu się ogólnej liczby bezrobotnych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szacunkowo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jedynie co 20 absolwent lubuskich uczelni wyższych był bezrobotnym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2016 r. (podobnie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 średnia w kraju)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endParaRPr lang="pl-PL" sz="14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7070263" y="1903884"/>
            <a:ext cx="4625070" cy="3559174"/>
            <a:chOff x="7313929" y="1846854"/>
            <a:chExt cx="4625070" cy="3559174"/>
          </a:xfrm>
        </p:grpSpPr>
        <p:pic>
          <p:nvPicPr>
            <p:cNvPr id="9" name="Obraz 8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2719" y="2341457"/>
              <a:ext cx="4526280" cy="2606675"/>
            </a:xfrm>
            <a:prstGeom prst="rect">
              <a:avLst/>
            </a:prstGeom>
            <a:noFill/>
          </p:spPr>
        </p:pic>
        <p:sp>
          <p:nvSpPr>
            <p:cNvPr id="2" name="Prostokąt 1"/>
            <p:cNvSpPr/>
            <p:nvPr/>
          </p:nvSpPr>
          <p:spPr>
            <a:xfrm>
              <a:off x="7412719" y="1846854"/>
              <a:ext cx="45262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0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Liczba bezrobotnych z wyższym wykształceniem i ich udział </a:t>
              </a:r>
              <a:r>
                <a:rPr lang="pl-PL" sz="10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wśród </a:t>
              </a:r>
              <a:r>
                <a:rPr lang="pl-PL" sz="10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ogółu bezrobotnych w latach 2007-2017</a:t>
              </a:r>
              <a:endParaRPr lang="pl-PL" sz="1000" dirty="0"/>
            </a:p>
          </p:txBody>
        </p:sp>
        <p:sp>
          <p:nvSpPr>
            <p:cNvPr id="3" name="Prostokąt 2"/>
            <p:cNvSpPr/>
            <p:nvPr/>
          </p:nvSpPr>
          <p:spPr>
            <a:xfrm>
              <a:off x="7313929" y="4984374"/>
              <a:ext cx="4595195" cy="4216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pl-PL" sz="10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Źródło: Obliczenia własne WUP Zielona Góra  na podstawie danych powiatowych urzędów pracy (sprawozdanie M(R)PiPS-01).</a:t>
              </a: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91"/>
          <a:stretch/>
        </p:blipFill>
        <p:spPr bwMode="auto">
          <a:xfrm>
            <a:off x="1673383" y="76957"/>
            <a:ext cx="1016478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pole tekstowe 14"/>
          <p:cNvSpPr txBox="1"/>
          <p:nvPr/>
        </p:nvSpPr>
        <p:spPr>
          <a:xfrm>
            <a:off x="5402540" y="467355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solidFill>
                  <a:srgbClr val="147C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Diagnoza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83042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/>
          <p:cNvCxnSpPr/>
          <p:nvPr/>
        </p:nvCxnSpPr>
        <p:spPr>
          <a:xfrm>
            <a:off x="1952595" y="899769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2104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90" y="110754"/>
            <a:ext cx="2039505" cy="66623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999" y="3395250"/>
            <a:ext cx="506003" cy="67500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1009918" y="1095789"/>
            <a:ext cx="5580352" cy="4481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b="1" u="sng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SFERA B+R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pl-PL" b="1" u="sng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niskie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wskaźniki innowacyjności regionu na tle kraju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Europy (m.in. nakłady, wynalazki, patenty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l-PL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nowoczesna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infrastruktura naukowo-badawcza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instytucje działające na rzecz współpracy z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biznesem zgodne z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inteligentnymi specjalizacjami regionu (PNT UZ, GOT, CEO, LOIWA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l-PL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podejmowanie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działań na rzecz kształcenia zgodnego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oczekiwaniami regionalnych pracodawców </a:t>
            </a:r>
            <a:endParaRPr lang="pl-PL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(np. akademie, porozumienia o studiach dualnych)</a:t>
            </a:r>
            <a:endParaRPr lang="pl-PL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zalążki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regionalnej współpracy na rzecz innowacyjności (Lubuska Sieć Innowacji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l-PL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endParaRPr lang="pl-PL" sz="14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pnt.uz.zgora.pl/images/Logo_strona_tre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001" y="1313057"/>
            <a:ext cx="3253265" cy="58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j.jackiewicz\Pulpit\indek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314" y="2171652"/>
            <a:ext cx="2024420" cy="131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574" y="3543195"/>
            <a:ext cx="2520121" cy="114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866" y="4777947"/>
            <a:ext cx="2081028" cy="79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91"/>
          <a:stretch/>
        </p:blipFill>
        <p:spPr bwMode="auto">
          <a:xfrm>
            <a:off x="1673383" y="76957"/>
            <a:ext cx="1016478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pole tekstowe 14"/>
          <p:cNvSpPr txBox="1"/>
          <p:nvPr/>
        </p:nvSpPr>
        <p:spPr>
          <a:xfrm>
            <a:off x="5402540" y="467355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solidFill>
                  <a:srgbClr val="147C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Diagnoza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5963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/>
          <p:cNvCxnSpPr/>
          <p:nvPr/>
        </p:nvCxnSpPr>
        <p:spPr>
          <a:xfrm>
            <a:off x="1952595" y="899769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2104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90" y="110754"/>
            <a:ext cx="2039505" cy="66623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999" y="3395250"/>
            <a:ext cx="506003" cy="67500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1070918" y="1186392"/>
            <a:ext cx="9959547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WSPARCIE SAMORZĄDU TERYTORIALNEGO </a:t>
            </a:r>
            <a:endParaRPr lang="pl-PL" b="1" u="sng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pl-PL" b="1" u="sng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inwestycje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infrastrukturę dydaktyczną i naukowo-badawczą ze środków LRPO 2007-2013 </a:t>
            </a:r>
            <a:b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wartości ponad 275 mln zł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(Park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Naukowo-Technologiczny UZ, CEO w Sulechowie, </a:t>
            </a:r>
            <a:r>
              <a:rPr lang="pl-PL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LOIiWA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Kalsku, biblioteka uniwersytecka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UZ, Laboratorium Środowiskowe AJP)</a:t>
            </a:r>
            <a:endParaRPr lang="pl-PL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inwestycje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tzw. „miękkie” ze środków PO KL, z komponentu regionalnego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ramach Priorytetu VIII Regionalne Kadry Gospodarki o wartości ok. 25 mln zł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(m.in. stypendia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dla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doktorantów)</a:t>
            </a:r>
            <a:endParaRPr lang="pl-PL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pozakonkursowy z podziałania 8.4.1 RPO – Lubuskie 2020 pt.: Doskonalenie jakości kształcenia zawodowego o wartości ok. 170 mln zł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dotacje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budżetu województwa na uruchamianie nowych kierunków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studiów (szczególnie kierunek lekarski)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oraz programy stypendialne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inicjatywy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samorządów terytorialnych w Gorzowie Wielkopolskim i Zielonej Górze wspierające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uczelnie, m.in.: inwestycje w infrastrukturę dydaktyczną (AJP, AWF, UZ), wspieranie sfery B+R, współpraca ze szkołami</a:t>
            </a:r>
            <a:endParaRPr lang="pl-PL" sz="14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91"/>
          <a:stretch/>
        </p:blipFill>
        <p:spPr bwMode="auto">
          <a:xfrm>
            <a:off x="1673383" y="76957"/>
            <a:ext cx="1016478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5402540" y="467355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solidFill>
                  <a:srgbClr val="147C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Diagnoza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3616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/>
          <p:cNvCxnSpPr/>
          <p:nvPr/>
        </p:nvCxnSpPr>
        <p:spPr>
          <a:xfrm>
            <a:off x="1952595" y="899769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2104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90" y="110754"/>
            <a:ext cx="2039505" cy="66623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999" y="3395250"/>
            <a:ext cx="506003" cy="67500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856734" y="1975304"/>
            <a:ext cx="9254182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b="1" u="sng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WNIOSKI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Ogólna sytuacja uczelni w województwie lubuskim może być określona jako umiarkowanie dobra, ale wymagająca zdecydowanych działań i strategicznego podejścia do rozwoju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dłuższej perspektywie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czasu.</a:t>
            </a:r>
            <a:endParaRPr lang="pl-PL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Sytuację finansową uczelni publicznych, z punktu widzenia obecnych zasad finansowania nauki i szkolnictwa wyższego można ocenić jako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zadowalającą.</a:t>
            </a:r>
            <a:endParaRPr lang="pl-PL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Jakość kształcenia na uczelniach publicznych w województwie lubuskim jest na dobrym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w odniesieniu do niektórych jednostek bardzo dobrym) poziomie. W odniesieniu do uczelni niepublicznych ten element wypada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słabiej.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Najsłabszym elementem oceny funkcjonowania lubuskich uczelni jest poziom działalności naukowej oraz badawczo-rozwojowej i ten obszar wymaga podjęcia zdecydowanych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działań (zagrożenia nowej ustawy). </a:t>
            </a:r>
            <a:endParaRPr lang="pl-PL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37750" y="995860"/>
            <a:ext cx="11516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Ekspertyza zewnętrzna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przedstawiona przez Fundację 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Instytut Rozwoju Szkolnictwa </a:t>
            </a: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Wyższego</a:t>
            </a:r>
          </a:p>
          <a:p>
            <a:pPr lvl="0"/>
            <a:r>
              <a:rPr lang="pl-PL" sz="1600" b="1" i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„Kierunki </a:t>
            </a:r>
            <a:r>
              <a:rPr lang="pl-PL" sz="1600" b="1" i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perspektywy zmian szkolnictwa </a:t>
            </a:r>
            <a:r>
              <a:rPr lang="pl-PL" sz="1600" b="1" i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wyższego w </a:t>
            </a:r>
            <a:r>
              <a:rPr lang="pl-PL" sz="1600" b="1" i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województwie </a:t>
            </a:r>
            <a:r>
              <a:rPr lang="pl-PL" sz="1600" b="1" i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lubuskim”</a:t>
            </a:r>
            <a:endParaRPr lang="pl-PL" sz="1600" b="1" i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91"/>
          <a:stretch/>
        </p:blipFill>
        <p:spPr bwMode="auto">
          <a:xfrm>
            <a:off x="1673383" y="76957"/>
            <a:ext cx="1016478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6186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/>
          <p:cNvCxnSpPr/>
          <p:nvPr/>
        </p:nvCxnSpPr>
        <p:spPr>
          <a:xfrm>
            <a:off x="1952595" y="899769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2104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90" y="110754"/>
            <a:ext cx="2039505" cy="66623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999" y="3395250"/>
            <a:ext cx="506003" cy="67500"/>
          </a:xfrm>
          <a:prstGeom prst="rect">
            <a:avLst/>
          </a:prstGeom>
        </p:spPr>
      </p:pic>
      <p:sp>
        <p:nvSpPr>
          <p:cNvPr id="34" name="Prostokąt 33"/>
          <p:cNvSpPr/>
          <p:nvPr/>
        </p:nvSpPr>
        <p:spPr>
          <a:xfrm>
            <a:off x="1192151" y="1895522"/>
            <a:ext cx="9807697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b="1" u="sng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Opinie i oczekiwania kandydatów na studia (uczniowie szkół ponadgimnazjalnych)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pl-PL" b="1" dirty="0">
              <a:solidFill>
                <a:srgbClr val="A7C539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pl-PL" sz="1600" b="1" dirty="0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2/3 respondentów zadeklarowało chęć studiowania w ogóle, 32% deklarowało to zdecydowanie.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pl-PL" sz="1600" b="1" dirty="0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63% badanych liczy na podjęcie atrakcyjnej pracy po studiach, 52% kieruje się zainteresowaniami, a 40% kieruje się atrakcyjnością miasta studiowania.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pl-PL" sz="1600" b="1" dirty="0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74% ankietowanych zadeklarowało, że nie chce studiować w województwie, w którym mieszka.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pl-PL" sz="1600" b="1" dirty="0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55% chcących studiować poza województwem lubuskim liczy na lepsze perspektywy zawodowe poza województwem, 36% wskazuje na niski prestiż lubuskich uczelni, tylko ok. 8% twierdzi, że nie ma dla nich interesującego kierunku.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pl-PL" sz="1600" b="1" dirty="0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Badani chcą studiować głównie we Wrocławiu i Poznaniu, ale także w Warszawie, Szczecinie i Krakowie.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pl-PL" sz="1600" b="1" dirty="0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51% badanych uczniów nie jest zdecydowana czy wróci po studiach do regionu lubuskiego, 9,5% jest zdecydowanych wrócić, 8,7% zdecydowanie nie planuje wrócić.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772674" y="5584535"/>
            <a:ext cx="110403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b="1" dirty="0" smtClean="0"/>
              <a:t>* </a:t>
            </a:r>
            <a:r>
              <a:rPr lang="pl-PL" sz="1100" b="1" i="1" dirty="0" smtClean="0"/>
              <a:t>W badaniu wzięło udział 594 uczniów szkół ponadgimnazjalnych, 300 studentów uczelni oraz 10 przedstawicieli przedsiębiorstw z województwa lubuskiego</a:t>
            </a:r>
            <a:endParaRPr lang="pl-PL" sz="1100" b="1" i="1" dirty="0"/>
          </a:p>
        </p:txBody>
      </p:sp>
      <p:sp>
        <p:nvSpPr>
          <p:cNvPr id="14" name="Prostokąt 13"/>
          <p:cNvSpPr/>
          <p:nvPr/>
        </p:nvSpPr>
        <p:spPr>
          <a:xfrm>
            <a:off x="337750" y="1182709"/>
            <a:ext cx="11516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Ekspertyza zewnętrzna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przedstawiona przez Fundację 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Instytut Rozwoju Szkolnictwa </a:t>
            </a: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Wyższego</a:t>
            </a:r>
          </a:p>
          <a:p>
            <a:pPr lvl="0" algn="ctr"/>
            <a:r>
              <a:rPr lang="pl-PL" sz="1600" b="1" i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„Kierunki </a:t>
            </a:r>
            <a:r>
              <a:rPr lang="pl-PL" sz="1600" b="1" i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perspektywy zmian szkolnictwa </a:t>
            </a:r>
            <a:r>
              <a:rPr lang="pl-PL" sz="1600" b="1" i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wyższego w </a:t>
            </a:r>
            <a:r>
              <a:rPr lang="pl-PL" sz="1600" b="1" i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województwie </a:t>
            </a:r>
            <a:r>
              <a:rPr lang="pl-PL" sz="1600" b="1" i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lubuskim”</a:t>
            </a:r>
            <a:endParaRPr lang="pl-PL" sz="1600" b="1" i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91"/>
          <a:stretch/>
        </p:blipFill>
        <p:spPr bwMode="auto">
          <a:xfrm>
            <a:off x="1673383" y="76957"/>
            <a:ext cx="1016478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8953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/>
          <p:cNvCxnSpPr/>
          <p:nvPr/>
        </p:nvCxnSpPr>
        <p:spPr>
          <a:xfrm>
            <a:off x="1952595" y="899769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2104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90" y="110754"/>
            <a:ext cx="2039505" cy="66623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999" y="3395250"/>
            <a:ext cx="506003" cy="67500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203742" y="6335407"/>
            <a:ext cx="110403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b="1" dirty="0" smtClean="0"/>
              <a:t>* W badaniu wzięło udział 594 uczniów szkół ponadgimnazjalnych, 300 studentów uczelni oraz 10 przedstawicieli przedsiębiorstw z województwa lubuskiego</a:t>
            </a:r>
            <a:endParaRPr lang="pl-PL" sz="1100" b="1" dirty="0"/>
          </a:p>
        </p:txBody>
      </p:sp>
      <p:sp>
        <p:nvSpPr>
          <p:cNvPr id="14" name="Prostokąt 13"/>
          <p:cNvSpPr/>
          <p:nvPr/>
        </p:nvSpPr>
        <p:spPr>
          <a:xfrm>
            <a:off x="395416" y="1263904"/>
            <a:ext cx="11516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Ekspertyza zewnętrzna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przedstawiona przez Fundację 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Instytut Rozwoju Szkolnictwa </a:t>
            </a: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Wyższego</a:t>
            </a:r>
          </a:p>
          <a:p>
            <a:pPr lvl="0"/>
            <a:r>
              <a:rPr lang="pl-PL" sz="1600" b="1" i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„Kierunki </a:t>
            </a:r>
            <a:r>
              <a:rPr lang="pl-PL" sz="1600" b="1" i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perspektywy zmian szkolnictwa </a:t>
            </a:r>
            <a:r>
              <a:rPr lang="pl-PL" sz="1600" b="1" i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wyższego w </a:t>
            </a:r>
            <a:r>
              <a:rPr lang="pl-PL" sz="1600" b="1" i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województwie </a:t>
            </a:r>
            <a:r>
              <a:rPr lang="pl-PL" sz="1600" b="1" i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lubuskim”</a:t>
            </a:r>
            <a:endParaRPr lang="pl-PL" sz="1600" b="1" i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592344" y="2258483"/>
            <a:ext cx="10273364" cy="4109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b="1" u="sng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Opinie i oczekiwania studentów lubuskich uczelni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pl-PL" b="1" dirty="0" smtClean="0">
              <a:solidFill>
                <a:srgbClr val="A7C539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42% odpowiadających wybrało uczelnię z uwagi na odległość od miejsca zamieszkania, 37% z uwagi na konkretny kierunek studiów.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59% ponownie podjęłoby tą samą decyzję dot. wyboru studiów.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60% dobrze ocenia program merytoryczny studiów, 50% respondentów chciałoby zwiększenia liczby zajęć praktycznych.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70% studentów pracuje podczas studiowania w branży niezwiązanej z kierunkiem studiów.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23% oczekuje szerszej oferty praktyk i staży zawodowych, 20% uczestnictwa pracodawców w zajęciach np. jako prelegentów.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36% respondentów chciałoby większych możliwości udziału w projektach i grantach badawczych.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Respondenci pozytywnie oceniają działania typu zniżki: komunikacyjne, na wydarzenia kulturalne czy sportowe, negatywnie oceniają sytuację mieszkaniową.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pl-PL" sz="15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91"/>
          <a:stretch/>
        </p:blipFill>
        <p:spPr bwMode="auto">
          <a:xfrm>
            <a:off x="1673383" y="76957"/>
            <a:ext cx="1016478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633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/>
          <p:cNvCxnSpPr/>
          <p:nvPr/>
        </p:nvCxnSpPr>
        <p:spPr>
          <a:xfrm>
            <a:off x="1952595" y="899769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2104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90" y="110754"/>
            <a:ext cx="2039505" cy="66623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999" y="3395250"/>
            <a:ext cx="506003" cy="67500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203742" y="6335407"/>
            <a:ext cx="110403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b="1" dirty="0" smtClean="0"/>
              <a:t>* W badaniu wzięło udział 594 uczniów szkół ponadgimnazjalnych, 300 studentów uczelni oraz 10 przedstawicieli przedsiębiorstw z województwa lubuskiego</a:t>
            </a:r>
            <a:endParaRPr lang="pl-PL" sz="1100" b="1" dirty="0"/>
          </a:p>
        </p:txBody>
      </p:sp>
      <p:sp>
        <p:nvSpPr>
          <p:cNvPr id="14" name="Prostokąt 13"/>
          <p:cNvSpPr/>
          <p:nvPr/>
        </p:nvSpPr>
        <p:spPr>
          <a:xfrm>
            <a:off x="337750" y="1100945"/>
            <a:ext cx="11516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Ekspertyza zewnętrzna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przedstawiona przez Fundację 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Instytut Rozwoju Szkolnictwa </a:t>
            </a: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Wyższego</a:t>
            </a:r>
          </a:p>
          <a:p>
            <a:pPr lvl="0"/>
            <a:r>
              <a:rPr lang="pl-PL" sz="1600" b="1" i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„Kierunki </a:t>
            </a:r>
            <a:r>
              <a:rPr lang="pl-PL" sz="1600" b="1" i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perspektywy zmian szkolnictwa </a:t>
            </a:r>
            <a:r>
              <a:rPr lang="pl-PL" sz="1600" b="1" i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wyższego w </a:t>
            </a:r>
            <a:r>
              <a:rPr lang="pl-PL" sz="1600" b="1" i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województwie </a:t>
            </a:r>
            <a:r>
              <a:rPr lang="pl-PL" sz="1600" b="1" i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lubuskim”</a:t>
            </a:r>
            <a:endParaRPr lang="pl-PL" sz="1600" b="1" i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662367" y="1810085"/>
            <a:ext cx="10689374" cy="4038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b="1" u="sng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Opinie i oczekiwania lubuskich przedsiębiorców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pl-PL" sz="15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Najbardziej rozpowszechniona formą kooperacji firm i uczelni jest współpraca w zakresie organizacji praktyk i staży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daniem respondentów system kształcenia nie wyposaża młodych osób w umiejętności zawodowe zgodne z rynkiem pracy, jest to jednak problem ogólnopolski.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Zdecydowanie wskazywano na braki na rynku pracy w zawodach nie związanych z koniecznością ukończenia szkoły wyższej.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Zauważano deficyty wśród absolwentów związane z brakiem takich umiejętności jak znajomość języków obcych czy umiejętność obsługi podstawowych programów komputerowych.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Rozmówcy wskazywali na potrzebę zwiększenia wiedzy na temat możliwości wzajemnej współpracy firm oraz szkół </a:t>
            </a:r>
            <a:b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uczelni.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Przedsiębiorcy wskazali także kluczowe kierunki kształcenia z ich perspektywy, tj. automatyka, mechanika i budowa maszyn, informatyka, grafika komputerowa, chemia, wzornictwo, metrologia.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pl-PL" sz="1400" b="1" dirty="0">
              <a:solidFill>
                <a:srgbClr val="A7C539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91"/>
          <a:stretch/>
        </p:blipFill>
        <p:spPr bwMode="auto">
          <a:xfrm>
            <a:off x="1673383" y="76957"/>
            <a:ext cx="1016478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6593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/>
          <p:cNvCxnSpPr/>
          <p:nvPr/>
        </p:nvCxnSpPr>
        <p:spPr>
          <a:xfrm>
            <a:off x="1952595" y="899769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2104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90" y="110754"/>
            <a:ext cx="2039505" cy="66623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999" y="3395250"/>
            <a:ext cx="506003" cy="675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749823" y="1117757"/>
            <a:ext cx="10692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b="1" dirty="0" smtClean="0">
                <a:solidFill>
                  <a:srgbClr val="147C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Kierunki rozwoju szkolnictwa wyższego w województwie lubuskim do roku 2030</a:t>
            </a:r>
            <a:endParaRPr lang="pl-PL" b="1" dirty="0">
              <a:solidFill>
                <a:srgbClr val="147CC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1134450" y="1886608"/>
            <a:ext cx="10429104" cy="3950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pl-PL" b="1" u="sng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Kierunek</a:t>
            </a:r>
            <a:r>
              <a:rPr lang="pl-PL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Atrakcyjne </a:t>
            </a:r>
            <a:r>
              <a:rPr lang="pl-PL" b="1" u="sng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kształcenie</a:t>
            </a:r>
            <a:r>
              <a:rPr lang="pl-PL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czyli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koncentracja na tworzeniu atrakcyjnej oferty dydaktycznej i wsparcie dla studiujących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1463" lvl="0" indent="90488" algn="just">
              <a:lnSpc>
                <a:spcPct val="115000"/>
              </a:lnSpc>
              <a:spcAft>
                <a:spcPts val="0"/>
              </a:spcAft>
            </a:pPr>
            <a:endParaRPr lang="pl-PL" b="1" dirty="0" smtClean="0">
              <a:solidFill>
                <a:srgbClr val="147CC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1463" lvl="0" indent="90488" algn="just">
              <a:lnSpc>
                <a:spcPct val="115000"/>
              </a:lnSpc>
              <a:spcAft>
                <a:spcPts val="0"/>
              </a:spcAft>
            </a:pPr>
            <a:r>
              <a:rPr lang="pl-PL" b="1" dirty="0" smtClean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Działania: </a:t>
            </a:r>
            <a:endParaRPr lang="pl-PL" b="1" dirty="0">
              <a:solidFill>
                <a:srgbClr val="147CC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534988" algn="l"/>
                <a:tab pos="898525" algn="l"/>
              </a:tabLst>
            </a:pPr>
            <a:r>
              <a:rPr lang="pl-PL" sz="1600" b="1" dirty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1.1</a:t>
            </a:r>
            <a:r>
              <a:rPr lang="pl-PL" sz="1600" b="1" dirty="0" smtClean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pl-PL" sz="1600" b="1" dirty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Udzielanie dotacji samorządowych na profilowanie kształcenia w uczelniach, ze szczególnym uwzględnieniem kierunków o znaczeniu strategicznym dla regionu, w obszarze nauk ścisłych, przyrodniczych, technicznych </a:t>
            </a:r>
            <a:r>
              <a:rPr lang="pl-PL" sz="1600" b="1" dirty="0" smtClean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l-PL" sz="1600" b="1" dirty="0" smtClean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1600" b="1" dirty="0" smtClean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pl-PL" sz="1600" b="1" dirty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ekonomicznych. Ograniczenie wewnętrznej konkurencji i dublowania kierunków studiów. </a:t>
            </a:r>
            <a:endParaRPr lang="pl-PL" sz="1600" b="1" dirty="0" smtClean="0">
              <a:solidFill>
                <a:srgbClr val="147CC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534988" algn="l"/>
                <a:tab pos="898525" algn="l"/>
              </a:tabLst>
            </a:pPr>
            <a:r>
              <a:rPr lang="pl-PL" sz="1600" b="1" dirty="0" smtClean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1.2</a:t>
            </a:r>
            <a:r>
              <a:rPr lang="pl-PL" sz="1600" b="1" dirty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Wdrażanie programów stypendialnych dla studentów oferowanych przez samorząd województwa i samorządy </a:t>
            </a:r>
            <a:r>
              <a:rPr lang="pl-PL" sz="1600" b="1" dirty="0" smtClean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lokalne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534988" algn="l"/>
                <a:tab pos="898525" algn="l"/>
              </a:tabLst>
            </a:pPr>
            <a:r>
              <a:rPr lang="pl-PL" sz="1600" b="1" dirty="0" smtClean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1.3. </a:t>
            </a:r>
            <a:r>
              <a:rPr lang="pl-PL" sz="1600" b="1" dirty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Realizacja programów płatnych staży i praktyk dla studentów w lubuskich firmach i instytucjach publicznych</a:t>
            </a:r>
            <a:r>
              <a:rPr lang="pl-PL" sz="1600" b="1" dirty="0" smtClean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534988" algn="l"/>
                <a:tab pos="898525" algn="l"/>
              </a:tabLst>
            </a:pPr>
            <a:r>
              <a:rPr lang="pl-PL" sz="1600" b="1" dirty="0" smtClean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1.4</a:t>
            </a:r>
            <a:r>
              <a:rPr lang="pl-PL" sz="1600" b="1" dirty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Wdrażanie systemu samorządowych dotacji dla studenckich i szkolnych grup, kół zainteresowań na działania aktywizujące i rozwijające, udział w prestiżowych konkursach, </a:t>
            </a:r>
            <a:r>
              <a:rPr lang="pl-PL" sz="1600" b="1" dirty="0" smtClean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przeglądach.</a:t>
            </a:r>
            <a:endParaRPr lang="pl-PL" sz="1600" dirty="0" smtClean="0">
              <a:solidFill>
                <a:srgbClr val="147CC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pl-PL" dirty="0">
              <a:solidFill>
                <a:srgbClr val="147CC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91"/>
          <a:stretch/>
        </p:blipFill>
        <p:spPr bwMode="auto">
          <a:xfrm>
            <a:off x="1673383" y="76957"/>
            <a:ext cx="1016478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4081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/>
          <p:cNvCxnSpPr/>
          <p:nvPr/>
        </p:nvCxnSpPr>
        <p:spPr>
          <a:xfrm>
            <a:off x="1952595" y="899769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2104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90" y="110754"/>
            <a:ext cx="2039505" cy="66623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999" y="3395250"/>
            <a:ext cx="506003" cy="67500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1013070" y="2233118"/>
            <a:ext cx="10429104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pl-PL" sz="1600" b="1" dirty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1.5. Przygotowanie specjalnej oferty dla uczniów i studentów – kreowanie regionu lubuskiego, a szczególnie ośrodków akademickich jako atrakcyjnych i przyjaznych miejsc życia i nauki studenta</a:t>
            </a:r>
            <a:r>
              <a:rPr lang="pl-PL" sz="1600" b="1" dirty="0" smtClean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71463" lvl="0" indent="-271463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pl-PL" sz="1600" b="1" dirty="0" smtClean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1.6. </a:t>
            </a:r>
            <a:r>
              <a:rPr lang="pl-PL" sz="1600" b="1" dirty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Promowanie studiowania na lubuskich uczelniach, kreowanie atrakcyjnego wizerunku uczelni wewnątrz oraz poza regionem, w tym zagranicą. Szczególnie ważne jest wsparcie rekrutacji na studia wyższe poprzez tworzenie więzi młodzieży ze szkół podstawowych i ponadpodstawowych z regionalnymi uczelniami z uwzględnieniem włączenia uczelni </a:t>
            </a:r>
            <a:r>
              <a:rPr lang="pl-PL" sz="1600" b="1" dirty="0" smtClean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 </a:t>
            </a:r>
            <a:r>
              <a:rPr lang="pl-PL" sz="1600" b="1" dirty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proces dydaktyczny, doradztwa zawodowego, zajęć pozalekcyjnych, kursów przygotowawczych, wizyt studyjnych i prezentacji działalności uczelni.</a:t>
            </a:r>
          </a:p>
          <a:p>
            <a:pPr marL="271463" lvl="0" indent="-271463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sz="1600" b="1" dirty="0" smtClean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1.7. </a:t>
            </a:r>
            <a:r>
              <a:rPr lang="pl-PL" sz="1600" b="1" dirty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Tworzenie atrakcyjnych warunków studiowania przez uczelnie, m.in. wzmocnienie praktycznego aspektu programów studiów, stosowanie metod aktywizujących studenta, rozpowszechnianie nowoczesnych technologii </a:t>
            </a:r>
            <a:r>
              <a:rPr lang="pl-PL" sz="1600" b="1" dirty="0" smtClean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l-PL" sz="1600" b="1" dirty="0" smtClean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1600" b="1" dirty="0" smtClean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 </a:t>
            </a:r>
            <a:r>
              <a:rPr lang="pl-PL" sz="1600" b="1" dirty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procesie dydaktycznym, zwiększanie dostępu do nowoczesnej infrastruktury m.in. laboratoriów</a:t>
            </a:r>
            <a:r>
              <a:rPr lang="pl-PL" sz="1600" b="1" dirty="0" smtClean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71463" lvl="0" indent="-271463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sz="1600" b="1" dirty="0" smtClean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1.8. </a:t>
            </a:r>
            <a:r>
              <a:rPr lang="pl-PL" sz="1600" b="1" dirty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Popularyzowanie podejścia do uczenia się przez całe życie i stałego podnoszenia kompetencji.</a:t>
            </a:r>
          </a:p>
        </p:txBody>
      </p:sp>
      <p:sp>
        <p:nvSpPr>
          <p:cNvPr id="9" name="Prostokąt 8"/>
          <p:cNvSpPr/>
          <p:nvPr/>
        </p:nvSpPr>
        <p:spPr>
          <a:xfrm>
            <a:off x="749823" y="1117757"/>
            <a:ext cx="10692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b="1" dirty="0" smtClean="0">
                <a:solidFill>
                  <a:srgbClr val="147C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Kierunki rozwoju szkolnictwa wyższego w województwie lubuskim do roku 2030</a:t>
            </a:r>
            <a:endParaRPr lang="pl-PL" b="1" dirty="0">
              <a:solidFill>
                <a:srgbClr val="147CC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91"/>
          <a:stretch/>
        </p:blipFill>
        <p:spPr bwMode="auto">
          <a:xfrm>
            <a:off x="1673383" y="76957"/>
            <a:ext cx="1016478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8456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/>
          <p:cNvCxnSpPr/>
          <p:nvPr/>
        </p:nvCxnSpPr>
        <p:spPr>
          <a:xfrm>
            <a:off x="1952595" y="899769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2104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90" y="110754"/>
            <a:ext cx="2039505" cy="66623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999" y="3395250"/>
            <a:ext cx="506003" cy="67500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881446" y="1894846"/>
            <a:ext cx="10429104" cy="419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2"/>
            </a:pPr>
            <a:r>
              <a:rPr lang="pl-PL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Kierunek: Wysokiej jakości nauka</a:t>
            </a:r>
            <a:r>
              <a:rPr lang="pl-PL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czyli wzmacnianie potencjału naukowego lubuskich naukowców i pozycji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uczelni.</a:t>
            </a:r>
            <a:endParaRPr lang="pl-PL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1463" lvl="0" indent="90488" algn="just">
              <a:lnSpc>
                <a:spcPct val="115000"/>
              </a:lnSpc>
              <a:spcAft>
                <a:spcPts val="0"/>
              </a:spcAft>
            </a:pPr>
            <a:endParaRPr lang="pl-PL" b="1" dirty="0" smtClean="0">
              <a:solidFill>
                <a:srgbClr val="147CC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1463" lvl="0" indent="90488" algn="just">
              <a:lnSpc>
                <a:spcPct val="115000"/>
              </a:lnSpc>
              <a:spcAft>
                <a:spcPts val="0"/>
              </a:spcAft>
            </a:pPr>
            <a:r>
              <a:rPr lang="pl-PL" b="1" dirty="0" smtClean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Działania: </a:t>
            </a:r>
            <a:endParaRPr lang="pl-PL" b="1" dirty="0">
              <a:solidFill>
                <a:srgbClr val="147CC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sz="1600" b="1" dirty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2.1. Wspieranie rozwoju lubuskich naukowców oraz promocja ich dorobku naukowego m.in. poprzez dotacje podmiotowe samorządów terytorialnych na rozwój kadry naukowej oraz   pogłębienie współpracy lubuskich uczelni </a:t>
            </a:r>
            <a:r>
              <a:rPr lang="pl-PL" sz="1600" b="1" dirty="0" smtClean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l-PL" sz="1600" b="1" dirty="0" smtClean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1600" b="1" dirty="0" smtClean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z </a:t>
            </a:r>
            <a:r>
              <a:rPr lang="pl-PL" sz="1600" b="1" dirty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uwzględnieniem narzędzi nowej ustawy o szkolnictwie wyższym (możliwość federacji</a:t>
            </a:r>
            <a:r>
              <a:rPr lang="pl-PL" sz="1600" b="1" dirty="0" smtClean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sz="1600" b="1" dirty="0" smtClean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2.2</a:t>
            </a:r>
            <a:r>
              <a:rPr lang="pl-PL" sz="1600" b="1" dirty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Zwiększanie środków na badania naukowe, m.in. stworzenie systemu i źródła finansowania regionalnych grantów naukowo-badawczych, system wsparcia w aplikowaniu o środki zewnętrzne</a:t>
            </a:r>
            <a:r>
              <a:rPr lang="pl-PL" sz="1600" b="1" dirty="0" smtClean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sz="1600" b="1" dirty="0" smtClean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2.3</a:t>
            </a:r>
            <a:r>
              <a:rPr lang="pl-PL" sz="1600" b="1" dirty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Rozwijanie współpracy naukowo-badawczej z uczelniami z kraju i zagranicy (szczególnie </a:t>
            </a:r>
            <a:r>
              <a:rPr lang="pl-PL" sz="1600" b="1" dirty="0" smtClean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z </a:t>
            </a:r>
            <a:r>
              <a:rPr lang="pl-PL" sz="1600" b="1" dirty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sąsiednich landów niemieckich), m.in. poprzez tworzenie partnerstw (sieciowanie), realizację wspólnych projektów i wzmocnienie międzynarodowej wymiany kadrowej.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sz="1600" b="1" dirty="0" smtClean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2.4</a:t>
            </a:r>
            <a:r>
              <a:rPr lang="pl-PL" sz="1600" b="1" dirty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Wspieranie budowania zespołów badawczych poprzez pozyskiwanie naukowców o wybitnym dorobku naukowym, w tym tworzenie atrakcyjnych warunków na rzecz jakości życia.</a:t>
            </a:r>
          </a:p>
        </p:txBody>
      </p:sp>
      <p:sp>
        <p:nvSpPr>
          <p:cNvPr id="9" name="Prostokąt 8"/>
          <p:cNvSpPr/>
          <p:nvPr/>
        </p:nvSpPr>
        <p:spPr>
          <a:xfrm>
            <a:off x="749823" y="1117757"/>
            <a:ext cx="10692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b="1" dirty="0" smtClean="0">
                <a:solidFill>
                  <a:srgbClr val="147C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Kierunki rozwoju szkolnictwa wyższego w województwie lubuskim do roku 2030</a:t>
            </a:r>
            <a:endParaRPr lang="pl-PL" b="1" dirty="0">
              <a:solidFill>
                <a:srgbClr val="147CC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91"/>
          <a:stretch/>
        </p:blipFill>
        <p:spPr bwMode="auto">
          <a:xfrm>
            <a:off x="1673383" y="76957"/>
            <a:ext cx="1016478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2048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/>
          <p:cNvCxnSpPr/>
          <p:nvPr/>
        </p:nvCxnSpPr>
        <p:spPr>
          <a:xfrm>
            <a:off x="1952595" y="899769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2104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90" y="110754"/>
            <a:ext cx="2039505" cy="66623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999" y="3395250"/>
            <a:ext cx="506003" cy="675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91"/>
          <a:stretch/>
        </p:blipFill>
        <p:spPr bwMode="auto">
          <a:xfrm>
            <a:off x="1673383" y="76957"/>
            <a:ext cx="1016478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065189" y="1535167"/>
            <a:ext cx="9674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b="1" dirty="0" smtClean="0">
                <a:solidFill>
                  <a:srgbClr val="147C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Podstawy prawne współpracy samorządu województwa i szkół wyższych</a:t>
            </a:r>
            <a:endParaRPr lang="pl-PL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1065189" y="2480427"/>
            <a:ext cx="9530776" cy="3374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pl-PL" b="1" u="sng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Ustawa </a:t>
            </a:r>
            <a:r>
              <a:rPr lang="pl-PL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dnia 6 grudnia 2006 r. o zasadach prowadzenia polityki </a:t>
            </a:r>
            <a:r>
              <a:rPr lang="pl-PL" b="1" u="sng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rozwoju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pl-PL" b="1" u="sng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4000"/>
              </a:lnSpc>
            </a:pPr>
            <a:r>
              <a:rPr lang="pl-PL" sz="1600" b="1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</a:t>
            </a:r>
            <a:r>
              <a:rPr lang="pl-PL" sz="1600" b="1" dirty="0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Przez politykę rozwoju rozumie się zespół wzajemnie powiązanych działań podejmowanych </a:t>
            </a:r>
            <a:br>
              <a:rPr lang="pl-PL" sz="1600" b="1" dirty="0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b="1" dirty="0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realizowanych w celu zapewnienia trwałego i zrównoważonego rozwoju kraju, spójności społeczno-gospodarczej, regionalnej i przestrzennej, podnoszenia konkurencyjności gospodarki oraz tworzenia nowych miejsc pracy w skali krajowej, regionalnej lub lokalnej  </a:t>
            </a:r>
            <a:endParaRPr lang="pl-PL" sz="1600" dirty="0">
              <a:latin typeface="Arial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pl-PL" b="1" u="sng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pl-PL" b="1" u="sng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Ustawa z dnia 5 czerwca 1998 r. </a:t>
            </a:r>
            <a:r>
              <a:rPr lang="pl-PL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samorządzie województwa </a:t>
            </a:r>
            <a:endParaRPr lang="pl-PL" b="1" u="sng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pl-PL" b="1" u="sng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14 ust. 1 pkt 1 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Samorząd województwa wykonuje zadania o charakterze wojewódzkim określone ustawami, w szczególności w </a:t>
            </a: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zakresie edukacji 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publicznej, w tym szkolnictwa </a:t>
            </a: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wyższego</a:t>
            </a:r>
            <a:endParaRPr lang="pl-PL" sz="16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783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/>
          <p:cNvCxnSpPr/>
          <p:nvPr/>
        </p:nvCxnSpPr>
        <p:spPr>
          <a:xfrm>
            <a:off x="1952595" y="899769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2104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90" y="110754"/>
            <a:ext cx="2039505" cy="66623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999" y="3395250"/>
            <a:ext cx="506003" cy="67500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1033848" y="1925474"/>
            <a:ext cx="10429104" cy="3667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3"/>
            </a:pPr>
            <a:r>
              <a:rPr lang="pl-PL" b="1" u="sng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Kierunek</a:t>
            </a:r>
            <a:r>
              <a:rPr lang="pl-PL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Komercjalizacja badań i wzmocnienie współpracy z otoczeniem społeczno-gospodarczym</a:t>
            </a:r>
            <a:r>
              <a:rPr lang="pl-PL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czyli tworzenie warunków do rozwoju innowacji i zwiększenia transferu technologii oraz zacieśnianie współpracy na linii uczelnie-biznes.</a:t>
            </a:r>
            <a:endParaRPr lang="pl-PL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1463" lvl="0" indent="90488" algn="just">
              <a:lnSpc>
                <a:spcPct val="115000"/>
              </a:lnSpc>
              <a:spcAft>
                <a:spcPts val="0"/>
              </a:spcAft>
            </a:pPr>
            <a:endParaRPr lang="pl-PL" b="1" dirty="0" smtClean="0">
              <a:solidFill>
                <a:srgbClr val="147CC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1463" lvl="0" indent="90488" algn="just">
              <a:lnSpc>
                <a:spcPct val="115000"/>
              </a:lnSpc>
              <a:spcAft>
                <a:spcPts val="0"/>
              </a:spcAft>
            </a:pPr>
            <a:r>
              <a:rPr lang="pl-PL" b="1" dirty="0" smtClean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Działania: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sz="1600" b="1" dirty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3.1. Rozwijanie nowoczesnych form kształcenia włączających w szerszym zakresie przedstawicieli przedsiębiorców, </a:t>
            </a:r>
            <a:r>
              <a:rPr lang="pl-PL" sz="1600" b="1" dirty="0" smtClean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l-PL" sz="1600" b="1" dirty="0" smtClean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1600" b="1" dirty="0" smtClean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 </a:t>
            </a:r>
            <a:r>
              <a:rPr lang="pl-PL" sz="1600" b="1" dirty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tym propagowanie studiów dualnych jako efektywnej formy kształcenia praktycznego i odpowiedzi na zapotrzebowanie rynku pracy</a:t>
            </a:r>
            <a:r>
              <a:rPr lang="pl-PL" sz="1600" b="1" dirty="0" smtClean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sz="1600" b="1" dirty="0" smtClean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3.2</a:t>
            </a:r>
            <a:r>
              <a:rPr lang="pl-PL" sz="1600" b="1" dirty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Wspomaganie procesu komercjalizacji wyników badań prowadzonych na uczelniach, w tym poprzez wzmocnienie istniejących i tworzenie nowych podmiotów transferu technologii (m.in. rozwój istniejących na uczelniach ośrodków B+R, powstanie Parku Technologii Kosmicznych). Szczególnie wspieranie współpracy uczelni z przedsiębiorstwami na polu inteligentnych specjalizacji województwa lubuskiego.</a:t>
            </a:r>
            <a:endParaRPr lang="pl-PL" sz="1600" b="1" dirty="0" smtClean="0">
              <a:solidFill>
                <a:srgbClr val="147CC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749823" y="1117757"/>
            <a:ext cx="10692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b="1" dirty="0" smtClean="0">
                <a:solidFill>
                  <a:srgbClr val="147C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Kierunki rozwoju szkolnictwa wyższego w województwie lubuskim do roku 2030</a:t>
            </a:r>
            <a:endParaRPr lang="pl-PL" b="1" dirty="0">
              <a:solidFill>
                <a:srgbClr val="147CC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91"/>
          <a:stretch/>
        </p:blipFill>
        <p:spPr bwMode="auto">
          <a:xfrm>
            <a:off x="1673383" y="76957"/>
            <a:ext cx="1016478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8825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/>
          <p:cNvCxnSpPr/>
          <p:nvPr/>
        </p:nvCxnSpPr>
        <p:spPr>
          <a:xfrm>
            <a:off x="1952595" y="899769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2104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90" y="110754"/>
            <a:ext cx="2039505" cy="66623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999" y="3395250"/>
            <a:ext cx="506003" cy="67500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749823" y="2403177"/>
            <a:ext cx="10429104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pl-PL" sz="1600" b="1" dirty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3.3. Rozwijanie współpracy szkół, uczelni z pracodawcami: organizowanie dni otwartych, gdzie pokazywać się będzie miejsca pracy powiązane z kierunkami studiów prowadzonymi na lubuskich uczelniach oraz spotkania młodzieży </a:t>
            </a:r>
            <a:r>
              <a:rPr lang="pl-PL" sz="1600" b="1" dirty="0" smtClean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l-PL" sz="1600" b="1" dirty="0" smtClean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1600" b="1" dirty="0" smtClean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z </a:t>
            </a:r>
            <a:r>
              <a:rPr lang="pl-PL" sz="1600" b="1" dirty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zatrudnionymi tam absolwentami lubuskich uczelni. </a:t>
            </a:r>
            <a:endParaRPr lang="pl-PL" sz="1600" b="1" dirty="0" smtClean="0">
              <a:solidFill>
                <a:srgbClr val="147CC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pl-PL" sz="1600" b="1" dirty="0" smtClean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3.4</a:t>
            </a:r>
            <a:r>
              <a:rPr lang="pl-PL" sz="1600" b="1" dirty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Monitorowanie potrzeb i oczekiwań pracodawców dotyczących sylwetki absolwenta w ramach biur karier na uczelniach.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sz="1600" b="1" dirty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3.5. Upowszechnianie, prezentowanie, promowanie innowacyjnych rozwiązań, które mogą znaleźć zastosowanie </a:t>
            </a:r>
            <a:r>
              <a:rPr lang="pl-PL" sz="1600" b="1" dirty="0" smtClean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l-PL" sz="1600" b="1" dirty="0" smtClean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1600" b="1" dirty="0" smtClean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 </a:t>
            </a:r>
            <a:r>
              <a:rPr lang="pl-PL" sz="1600" b="1" dirty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biznesie, jako osiągnięć lubuskich uczelni i firm</a:t>
            </a:r>
            <a:r>
              <a:rPr lang="pl-PL" sz="1600" b="1" dirty="0" smtClean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sz="1600" b="1" dirty="0" smtClean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3.6</a:t>
            </a:r>
            <a:r>
              <a:rPr lang="pl-PL" sz="1600" b="1" dirty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Wspieranie przedsiębiorczości studentów i pracowników naukowych (stypendia, inkubatory przedsiębiorczości, wsparcie start-</a:t>
            </a:r>
            <a:r>
              <a:rPr lang="pl-PL" sz="1600" b="1" dirty="0" err="1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upów</a:t>
            </a:r>
            <a:r>
              <a:rPr lang="pl-PL" sz="1600" b="1" dirty="0">
                <a:solidFill>
                  <a:srgbClr val="147CC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konkursy promujące).</a:t>
            </a:r>
          </a:p>
        </p:txBody>
      </p:sp>
      <p:sp>
        <p:nvSpPr>
          <p:cNvPr id="9" name="Prostokąt 8"/>
          <p:cNvSpPr/>
          <p:nvPr/>
        </p:nvSpPr>
        <p:spPr>
          <a:xfrm>
            <a:off x="749823" y="1117757"/>
            <a:ext cx="10692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b="1" dirty="0" smtClean="0">
                <a:solidFill>
                  <a:srgbClr val="147C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Kierunki rozwoju szkolnictwa wyższego w województwie lubuskim do roku 2030</a:t>
            </a:r>
            <a:endParaRPr lang="pl-PL" b="1" dirty="0">
              <a:solidFill>
                <a:srgbClr val="147CC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91"/>
          <a:stretch/>
        </p:blipFill>
        <p:spPr bwMode="auto">
          <a:xfrm>
            <a:off x="1673383" y="76957"/>
            <a:ext cx="1016478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0546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/>
          <p:cNvCxnSpPr/>
          <p:nvPr/>
        </p:nvCxnSpPr>
        <p:spPr>
          <a:xfrm>
            <a:off x="1952595" y="899769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2104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90" y="110754"/>
            <a:ext cx="2039505" cy="66623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999" y="3395250"/>
            <a:ext cx="506003" cy="67500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2263860" y="921102"/>
            <a:ext cx="7664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b="1" dirty="0" smtClean="0">
                <a:solidFill>
                  <a:srgbClr val="147C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Powołanie Lubuskiego Zespołu ds. Szkolnictwa Wyższego</a:t>
            </a:r>
            <a:endParaRPr lang="pl-PL" b="1" dirty="0">
              <a:solidFill>
                <a:srgbClr val="147CC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 rotWithShape="1">
          <a:blip r:embed="rId4"/>
          <a:srcRect t="2806" b="13750"/>
          <a:stretch/>
        </p:blipFill>
        <p:spPr>
          <a:xfrm>
            <a:off x="2008906" y="1245760"/>
            <a:ext cx="3581091" cy="4955557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 rotWithShape="1">
          <a:blip r:embed="rId5"/>
          <a:srcRect t="5815" b="30333"/>
          <a:stretch/>
        </p:blipFill>
        <p:spPr>
          <a:xfrm>
            <a:off x="6349002" y="1716281"/>
            <a:ext cx="3746259" cy="4153687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91"/>
          <a:stretch/>
        </p:blipFill>
        <p:spPr bwMode="auto">
          <a:xfrm>
            <a:off x="1673383" y="76957"/>
            <a:ext cx="1016478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7088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/>
          <p:cNvCxnSpPr/>
          <p:nvPr/>
        </p:nvCxnSpPr>
        <p:spPr>
          <a:xfrm>
            <a:off x="1952595" y="899769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2104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90" y="110754"/>
            <a:ext cx="2039505" cy="66623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999" y="3395250"/>
            <a:ext cx="506003" cy="67500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4897594" y="913616"/>
            <a:ext cx="2396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b="1" dirty="0" smtClean="0">
                <a:solidFill>
                  <a:srgbClr val="147C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 realizacji</a:t>
            </a:r>
            <a:endParaRPr lang="pl-PL" b="1" dirty="0">
              <a:solidFill>
                <a:srgbClr val="147CC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6" name="Grupa 15"/>
          <p:cNvGrpSpPr/>
          <p:nvPr/>
        </p:nvGrpSpPr>
        <p:grpSpPr>
          <a:xfrm>
            <a:off x="1841155" y="1347539"/>
            <a:ext cx="8509687" cy="4903492"/>
            <a:chOff x="1526371" y="1381440"/>
            <a:chExt cx="8509687" cy="4903492"/>
          </a:xfrm>
        </p:grpSpPr>
        <p:sp>
          <p:nvSpPr>
            <p:cNvPr id="11" name="Prostokąt zaokrąglony 10"/>
            <p:cNvSpPr/>
            <p:nvPr/>
          </p:nvSpPr>
          <p:spPr>
            <a:xfrm>
              <a:off x="1795850" y="1381440"/>
              <a:ext cx="7916561" cy="490349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aphicFrame>
          <p:nvGraphicFramePr>
            <p:cNvPr id="2" name="Diagram 1"/>
            <p:cNvGraphicFramePr/>
            <p:nvPr>
              <p:extLst/>
            </p:nvPr>
          </p:nvGraphicFramePr>
          <p:xfrm>
            <a:off x="1526371" y="1851657"/>
            <a:ext cx="8509687" cy="24814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5" name="Prostokąt zaokrąglony 4"/>
            <p:cNvSpPr/>
            <p:nvPr/>
          </p:nvSpPr>
          <p:spPr>
            <a:xfrm>
              <a:off x="3871221" y="5091405"/>
              <a:ext cx="3943552" cy="1043247"/>
            </a:xfrm>
            <a:prstGeom prst="roundRect">
              <a:avLst/>
            </a:prstGeom>
            <a:solidFill>
              <a:srgbClr val="147CC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b="1" u="sng" dirty="0" smtClean="0"/>
                <a:t>Raport monitorujący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l-PL" sz="1400" dirty="0"/>
                <a:t>z</a:t>
              </a:r>
              <a:r>
                <a:rPr lang="pl-PL" sz="1400" dirty="0" smtClean="0"/>
                <a:t>bieranie informacji nt. prowadzonych działań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l-PL" sz="1400" dirty="0" smtClean="0"/>
                <a:t>ocena </a:t>
              </a:r>
              <a:r>
                <a:rPr lang="pl-PL" sz="1400" dirty="0"/>
                <a:t>i wypracowanie </a:t>
              </a:r>
              <a:r>
                <a:rPr lang="pl-PL" sz="1400" dirty="0" smtClean="0"/>
                <a:t>rekomendacji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l-PL" sz="1400" dirty="0"/>
                <a:t>p</a:t>
              </a:r>
              <a:r>
                <a:rPr lang="pl-PL" sz="1400" dirty="0" smtClean="0"/>
                <a:t>ropozycje nowych rozwiązań</a:t>
              </a:r>
              <a:endParaRPr lang="pl-PL" sz="1400" dirty="0"/>
            </a:p>
          </p:txBody>
        </p:sp>
        <p:sp>
          <p:nvSpPr>
            <p:cNvPr id="13" name="Prostokąt zaokrąglony 12"/>
            <p:cNvSpPr/>
            <p:nvPr/>
          </p:nvSpPr>
          <p:spPr>
            <a:xfrm>
              <a:off x="3478740" y="4296148"/>
              <a:ext cx="5110535" cy="577787"/>
            </a:xfrm>
            <a:prstGeom prst="roundRect">
              <a:avLst/>
            </a:prstGeom>
            <a:solidFill>
              <a:srgbClr val="147CC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500" b="1" dirty="0" smtClean="0"/>
                <a:t>ROCZNY PLAN DZIAŁAŃ </a:t>
              </a:r>
              <a:endParaRPr lang="pl-PL" sz="2500" b="1" dirty="0"/>
            </a:p>
          </p:txBody>
        </p:sp>
        <p:sp>
          <p:nvSpPr>
            <p:cNvPr id="15" name="Prostokąt zaokrąglony 14"/>
            <p:cNvSpPr/>
            <p:nvPr/>
          </p:nvSpPr>
          <p:spPr>
            <a:xfrm>
              <a:off x="3807066" y="1415288"/>
              <a:ext cx="4044779" cy="352738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15000"/>
                </a:lnSpc>
                <a:spcAft>
                  <a:spcPts val="0"/>
                </a:spcAft>
              </a:pPr>
              <a:r>
                <a:rPr lang="pl-PL" dirty="0">
                  <a:solidFill>
                    <a:srgbClr val="147CC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Lubuski Zespół ds. Szkolnictwa Wyższego</a:t>
              </a:r>
            </a:p>
          </p:txBody>
        </p:sp>
      </p:grpSp>
      <p:sp>
        <p:nvSpPr>
          <p:cNvPr id="17" name="Strzałka w dół 16"/>
          <p:cNvSpPr/>
          <p:nvPr/>
        </p:nvSpPr>
        <p:spPr>
          <a:xfrm>
            <a:off x="5970370" y="4067269"/>
            <a:ext cx="251256" cy="203175"/>
          </a:xfrm>
          <a:prstGeom prst="downArrow">
            <a:avLst/>
          </a:prstGeom>
          <a:solidFill>
            <a:srgbClr val="B5CBE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trzałka w dół 18"/>
          <p:cNvSpPr/>
          <p:nvPr/>
        </p:nvSpPr>
        <p:spPr>
          <a:xfrm>
            <a:off x="5970370" y="4847181"/>
            <a:ext cx="251256" cy="203175"/>
          </a:xfrm>
          <a:prstGeom prst="downArrow">
            <a:avLst/>
          </a:prstGeom>
          <a:solidFill>
            <a:srgbClr val="B5CBE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91"/>
          <a:stretch/>
        </p:blipFill>
        <p:spPr bwMode="auto">
          <a:xfrm>
            <a:off x="1673383" y="76957"/>
            <a:ext cx="1016478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9031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/>
          <p:cNvCxnSpPr/>
          <p:nvPr/>
        </p:nvCxnSpPr>
        <p:spPr>
          <a:xfrm>
            <a:off x="1952595" y="899769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2104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90" y="110754"/>
            <a:ext cx="2039505" cy="66623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999" y="3395250"/>
            <a:ext cx="506003" cy="67500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4419097" y="925656"/>
            <a:ext cx="33538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b="1" dirty="0" smtClean="0">
                <a:solidFill>
                  <a:srgbClr val="147C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Roczny Plan Działań</a:t>
            </a:r>
          </a:p>
          <a:p>
            <a:pPr lvl="0" algn="ctr"/>
            <a:r>
              <a:rPr lang="pl-PL" b="1" dirty="0" smtClean="0">
                <a:solidFill>
                  <a:srgbClr val="147C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pl-PL" b="1" dirty="0">
                <a:solidFill>
                  <a:srgbClr val="147C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pl-PL" b="1" dirty="0" smtClean="0">
                <a:solidFill>
                  <a:srgbClr val="147C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arty realizacji zadań -</a:t>
            </a:r>
            <a:endParaRPr lang="pl-PL" b="1" dirty="0">
              <a:solidFill>
                <a:srgbClr val="147CC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275025"/>
              </p:ext>
            </p:extLst>
          </p:nvPr>
        </p:nvGraphicFramePr>
        <p:xfrm>
          <a:off x="3458665" y="1688179"/>
          <a:ext cx="5400705" cy="44805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214704"/>
                <a:gridCol w="2186001"/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KIERRUNEK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 smtClean="0"/>
                    </a:p>
                    <a:p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Działanie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 smtClean="0"/>
                    </a:p>
                    <a:p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Nazwa zadania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 smtClean="0"/>
                    </a:p>
                    <a:p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Podmiot odpowiedzialny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 smtClean="0"/>
                    </a:p>
                    <a:p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Opis zadania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 smtClean="0"/>
                    </a:p>
                    <a:p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Zakładane efekty/wskaźniki pomiaru efektywności zadania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 smtClean="0"/>
                    </a:p>
                    <a:p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Finansowanie/koszt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 smtClean="0"/>
                    </a:p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91"/>
          <a:stretch/>
        </p:blipFill>
        <p:spPr bwMode="auto">
          <a:xfrm>
            <a:off x="1673383" y="76957"/>
            <a:ext cx="1016478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2251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158" y="928671"/>
            <a:ext cx="8429684" cy="5643602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3215680" y="2857496"/>
            <a:ext cx="601069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>
                <a:solidFill>
                  <a:schemeClr val="bg1"/>
                </a:solidFill>
                <a:latin typeface="Verdana" pitchFamily="34" charset="0"/>
              </a:rPr>
              <a:t>___________</a:t>
            </a:r>
          </a:p>
          <a:p>
            <a:endParaRPr lang="pl-PL" sz="2200" dirty="0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pl-PL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Dziękuję za uwagę</a:t>
            </a:r>
          </a:p>
          <a:p>
            <a:endParaRPr lang="pl-PL" sz="1500" dirty="0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pl-PL" sz="1500" dirty="0" smtClean="0">
                <a:solidFill>
                  <a:schemeClr val="bg1"/>
                </a:solidFill>
                <a:latin typeface="Verdana" pitchFamily="34" charset="0"/>
              </a:rPr>
              <a:t>Magdalena Balak-Hryńkiewicz</a:t>
            </a:r>
            <a:endParaRPr lang="pl-PL" sz="1500" dirty="0" smtClean="0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pl-PL" sz="1500" dirty="0" smtClean="0">
                <a:solidFill>
                  <a:schemeClr val="bg1"/>
                </a:solidFill>
                <a:latin typeface="Verdana" pitchFamily="34" charset="0"/>
              </a:rPr>
              <a:t>Z-ca Dyrektora </a:t>
            </a:r>
            <a:r>
              <a:rPr lang="pl-PL" sz="1500" dirty="0" smtClean="0">
                <a:solidFill>
                  <a:schemeClr val="bg1"/>
                </a:solidFill>
                <a:latin typeface="Verdana" pitchFamily="34" charset="0"/>
              </a:rPr>
              <a:t>Departamentu Rozwoju Regionalnego</a:t>
            </a:r>
            <a:endParaRPr lang="pl-PL" sz="1500" dirty="0">
              <a:solidFill>
                <a:schemeClr val="bg1"/>
              </a:solidFill>
              <a:latin typeface="Verdana" pitchFamily="34" charset="0"/>
            </a:endParaRPr>
          </a:p>
          <a:p>
            <a:endParaRPr lang="pl-PL" sz="1500" dirty="0" smtClean="0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pl-PL" sz="1500" dirty="0" smtClean="0">
                <a:solidFill>
                  <a:schemeClr val="bg1"/>
                </a:solidFill>
                <a:latin typeface="Verdana" pitchFamily="34" charset="0"/>
              </a:rPr>
              <a:t>www.lubuskie.pl</a:t>
            </a:r>
            <a:endParaRPr lang="pl-PL" sz="1500" dirty="0">
              <a:solidFill>
                <a:schemeClr val="bg1"/>
              </a:solidFill>
              <a:latin typeface="Verdana" pitchFamily="34" charset="0"/>
            </a:endParaRPr>
          </a:p>
          <a:p>
            <a:endParaRPr lang="pl-PL" sz="1500" dirty="0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pl-PL" sz="1500" dirty="0">
                <a:solidFill>
                  <a:schemeClr val="bg1"/>
                </a:solidFill>
                <a:latin typeface="Verdana" pitchFamily="34" charset="0"/>
              </a:rPr>
              <a:t>obserwuj.lubuskie.pl</a:t>
            </a:r>
          </a:p>
          <a:p>
            <a:endParaRPr lang="pl-PL" sz="1500" dirty="0">
              <a:solidFill>
                <a:schemeClr val="bg1"/>
              </a:solidFill>
              <a:latin typeface="Verdana" pitchFamily="34" charset="0"/>
            </a:endParaRPr>
          </a:p>
          <a:p>
            <a:endParaRPr lang="pl-PL" sz="1500" dirty="0">
              <a:solidFill>
                <a:schemeClr val="bg1"/>
              </a:solidFill>
              <a:latin typeface="Verdana" pitchFamily="34" charset="0"/>
            </a:endParaRPr>
          </a:p>
          <a:p>
            <a:endParaRPr lang="pl-PL" sz="1500" dirty="0">
              <a:solidFill>
                <a:schemeClr val="bg1"/>
              </a:solidFill>
              <a:latin typeface="Verdana" pitchFamily="34" charset="0"/>
            </a:endParaRPr>
          </a:p>
          <a:p>
            <a:endParaRPr lang="pl-PL" sz="1500" dirty="0">
              <a:solidFill>
                <a:schemeClr val="bg1"/>
              </a:solidFill>
              <a:latin typeface="Verdana" pitchFamily="34" charset="0"/>
            </a:endParaRPr>
          </a:p>
          <a:p>
            <a:endParaRPr lang="pl-PL" sz="15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840" y="734686"/>
            <a:ext cx="2039505" cy="66623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91"/>
          <a:stretch/>
        </p:blipFill>
        <p:spPr bwMode="auto">
          <a:xfrm>
            <a:off x="2199202" y="734686"/>
            <a:ext cx="1016478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786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/>
          <p:cNvCxnSpPr/>
          <p:nvPr/>
        </p:nvCxnSpPr>
        <p:spPr>
          <a:xfrm>
            <a:off x="1952595" y="899769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2104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90" y="110754"/>
            <a:ext cx="2039505" cy="66623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999" y="3395250"/>
            <a:ext cx="506003" cy="67500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44353383"/>
              </p:ext>
            </p:extLst>
          </p:nvPr>
        </p:nvGraphicFramePr>
        <p:xfrm>
          <a:off x="2104996" y="944406"/>
          <a:ext cx="8128000" cy="5340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Prostokąt 8"/>
          <p:cNvSpPr/>
          <p:nvPr/>
        </p:nvSpPr>
        <p:spPr>
          <a:xfrm>
            <a:off x="5071618" y="388402"/>
            <a:ext cx="1963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b="1" dirty="0" smtClean="0">
                <a:solidFill>
                  <a:srgbClr val="147C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Przebieg prac</a:t>
            </a:r>
            <a:endParaRPr lang="pl-PL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91"/>
          <a:stretch/>
        </p:blipFill>
        <p:spPr bwMode="auto">
          <a:xfrm>
            <a:off x="1673383" y="76957"/>
            <a:ext cx="1016478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3968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/>
          <p:cNvCxnSpPr/>
          <p:nvPr/>
        </p:nvCxnSpPr>
        <p:spPr>
          <a:xfrm>
            <a:off x="1952595" y="899769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2104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90" y="110754"/>
            <a:ext cx="2039505" cy="66623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999" y="3395250"/>
            <a:ext cx="506003" cy="6750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421" y="1145524"/>
            <a:ext cx="2065529" cy="1590292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517313" y="1815324"/>
            <a:ext cx="822804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6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rgbClr val="147C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Funkcja diagnostyczna </a:t>
            </a:r>
            <a:r>
              <a:rPr lang="pl-PL" sz="1600" dirty="0" smtClean="0">
                <a:solidFill>
                  <a:srgbClr val="147C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m.in. zebranie informacji o aktualnych zasobach kadrowych, infrastrukturalnych, kierunków studiowania w skali całego województwa w celu zdiagnozowania sytuacji wyjściowej w regionie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600" dirty="0" smtClean="0">
              <a:solidFill>
                <a:srgbClr val="147CC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rgbClr val="147C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Funkcja </a:t>
            </a:r>
            <a:r>
              <a:rPr lang="pl-PL" sz="1600" b="1" dirty="0">
                <a:solidFill>
                  <a:srgbClr val="147C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planistyczna </a:t>
            </a:r>
            <a:r>
              <a:rPr lang="pl-PL" sz="1600" dirty="0">
                <a:solidFill>
                  <a:srgbClr val="147C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wsparcie procesów decyzyjnych, w kontekście ograniczonych zasobów finansowych </a:t>
            </a:r>
            <a:r>
              <a:rPr lang="pl-PL" sz="1600" dirty="0" smtClean="0">
                <a:solidFill>
                  <a:srgbClr val="147C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600" dirty="0">
              <a:solidFill>
                <a:srgbClr val="147CC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rgbClr val="147C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Funkcja koordynacyjna </a:t>
            </a:r>
            <a:r>
              <a:rPr lang="pl-PL" sz="1600" dirty="0" smtClean="0">
                <a:solidFill>
                  <a:srgbClr val="147C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ukierunkowanie działań na rzecz szkolnictwa wyższego rozporoszonych w ramach </a:t>
            </a:r>
            <a:r>
              <a:rPr lang="pl-PL" sz="1600" dirty="0">
                <a:solidFill>
                  <a:srgbClr val="147C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samorządu województwa </a:t>
            </a:r>
            <a:r>
              <a:rPr lang="pl-PL" sz="1600" dirty="0" smtClean="0">
                <a:solidFill>
                  <a:srgbClr val="147C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w </a:t>
            </a:r>
            <a:r>
              <a:rPr lang="pl-PL" sz="1600" dirty="0">
                <a:solidFill>
                  <a:srgbClr val="147C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różnych instytucjach </a:t>
            </a:r>
            <a:endParaRPr lang="pl-PL" sz="1600" dirty="0" smtClean="0">
              <a:solidFill>
                <a:srgbClr val="147CC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600" dirty="0" smtClean="0">
              <a:solidFill>
                <a:srgbClr val="147CC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rgbClr val="147C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Funkcja informacyjna </a:t>
            </a:r>
            <a:r>
              <a:rPr lang="pl-PL" sz="1600" dirty="0" smtClean="0">
                <a:solidFill>
                  <a:srgbClr val="147C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wykorzystanie zebranych informacji wg potrzeb przez różne instytucje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626775" y="1256418"/>
            <a:ext cx="7281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Podstawowe funkcje i cele - po co jest ten dokument?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91"/>
          <a:stretch/>
        </p:blipFill>
        <p:spPr bwMode="auto">
          <a:xfrm>
            <a:off x="1673383" y="76957"/>
            <a:ext cx="1016478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3014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30"/>
          <a:stretch/>
        </p:blipFill>
        <p:spPr>
          <a:xfrm>
            <a:off x="6349002" y="1552169"/>
            <a:ext cx="5388357" cy="3769871"/>
          </a:xfrm>
          <a:prstGeom prst="rect">
            <a:avLst/>
          </a:prstGeom>
        </p:spPr>
      </p:pic>
      <p:cxnSp>
        <p:nvCxnSpPr>
          <p:cNvPr id="6" name="Łącznik prosty 5"/>
          <p:cNvCxnSpPr/>
          <p:nvPr/>
        </p:nvCxnSpPr>
        <p:spPr>
          <a:xfrm>
            <a:off x="1952595" y="899769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2104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90" y="110754"/>
            <a:ext cx="2039505" cy="66623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999" y="3395250"/>
            <a:ext cx="506003" cy="67500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087396" y="1347077"/>
            <a:ext cx="5008604" cy="384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b="1" u="sng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UCZELNIE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pl-PL" b="1" u="sng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defTabSz="942975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361950" algn="l"/>
              </a:tabLst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spadek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liczby placówek edukacji wyższej, głównie filii uczelni spoza regionu i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jednostek zamiejscowych z 19 w 2006 r. do 8 w 2018 r. </a:t>
            </a:r>
            <a:endParaRPr lang="pl-PL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likwidacja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oferty dydaktycznej uczelni niepublicznych kształcących odpłatnie w trybie stacjonarnym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silna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uczelnia w podregionie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zielonogórskim (dominacja UZ),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rozproszenie kilku jednostek </a:t>
            </a:r>
            <a:b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Gorzowie Wielkopolskim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endParaRPr lang="pl-PL" sz="14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402540" y="467355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solidFill>
                  <a:srgbClr val="147C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Diagnoza</a:t>
            </a:r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7463481" y="1162411"/>
            <a:ext cx="82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2006 r.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9781406" y="1141348"/>
            <a:ext cx="82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2018 r.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7216180" y="5580152"/>
            <a:ext cx="2451386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Źródło: </a:t>
            </a:r>
            <a:endParaRPr lang="pl-PL" sz="12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Urząd Statystyczny </a:t>
            </a:r>
            <a:r>
              <a:rPr lang="pl-PL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Zielonej </a:t>
            </a:r>
            <a:r>
              <a:rPr lang="pl-PL" sz="1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Górze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91"/>
          <a:stretch/>
        </p:blipFill>
        <p:spPr bwMode="auto">
          <a:xfrm>
            <a:off x="1673383" y="76957"/>
            <a:ext cx="1016478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6454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/>
          <p:cNvCxnSpPr/>
          <p:nvPr/>
        </p:nvCxnSpPr>
        <p:spPr>
          <a:xfrm>
            <a:off x="1952595" y="899769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90" y="110754"/>
            <a:ext cx="2039505" cy="66623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999" y="3395250"/>
            <a:ext cx="506003" cy="67500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774127" y="1073467"/>
            <a:ext cx="9465276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b="1" u="sng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STUDENCI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niekorzystne trendy i prognozy demograficzne (do 2050 r. spadek o 50% liczby osób w grupie wiekowej 19-24 lata w stosunku do 2010 r.)</a:t>
            </a:r>
            <a:endParaRPr lang="pl-PL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niska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liczba i najniższy wskaźnik studiujących w regionie wśród polskich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województw,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duży spadek liczby studiujących, w tym dużo wyższy spadek liczby studentów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niestacjonarnych </a:t>
            </a:r>
            <a:b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(18 tys. w 2006 r., 4.7 tys. w 2016 r.)</a:t>
            </a:r>
            <a:endParaRPr lang="pl-PL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pl-PL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val="3469136683"/>
              </p:ext>
            </p:extLst>
          </p:nvPr>
        </p:nvGraphicFramePr>
        <p:xfrm>
          <a:off x="940448" y="3132976"/>
          <a:ext cx="8641494" cy="2251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Prostokąt 1"/>
          <p:cNvSpPr/>
          <p:nvPr/>
        </p:nvSpPr>
        <p:spPr>
          <a:xfrm>
            <a:off x="774127" y="5502090"/>
            <a:ext cx="950646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mała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liczba studentów cudzoziemców na tle innych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województw (227 w 2016 r., ok. 1,5% </a:t>
            </a:r>
            <a:b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ok. 300 studentów na Collegium Polonicum)</a:t>
            </a:r>
            <a:endParaRPr lang="pl-PL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wzrost liczby studentów doktorantów (trend zagrożony)</a:t>
            </a:r>
            <a:endParaRPr lang="pl-PL" sz="1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9649998" y="4394174"/>
            <a:ext cx="6096000" cy="504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Źródło: </a:t>
            </a:r>
            <a:endParaRPr lang="pl-PL" sz="12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Urząd Statystyczny </a:t>
            </a:r>
            <a:r>
              <a:rPr lang="pl-PL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Zielonej </a:t>
            </a:r>
            <a:r>
              <a:rPr lang="pl-PL" sz="1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Górze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91"/>
          <a:stretch/>
        </p:blipFill>
        <p:spPr bwMode="auto">
          <a:xfrm>
            <a:off x="1673383" y="76957"/>
            <a:ext cx="1016478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pole tekstowe 13"/>
          <p:cNvSpPr txBox="1"/>
          <p:nvPr/>
        </p:nvSpPr>
        <p:spPr>
          <a:xfrm>
            <a:off x="5402540" y="467355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solidFill>
                  <a:srgbClr val="147C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Diagnoza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60850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/>
          <p:cNvCxnSpPr/>
          <p:nvPr/>
        </p:nvCxnSpPr>
        <p:spPr>
          <a:xfrm>
            <a:off x="1952595" y="899769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2104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90" y="110754"/>
            <a:ext cx="2039505" cy="66623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999" y="3395250"/>
            <a:ext cx="506003" cy="67500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220586" y="1143864"/>
            <a:ext cx="9750825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b="1" u="sng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KADRA AKADEMICKA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pl-PL" b="1" u="sng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zmniejszenie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ogólnej liczby nauczycieli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akademickich, wzrost liczby profesorów tytularnych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skaźnik dostępności dydaktycznej korzystniejszy niż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ś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rednia krajowa</a:t>
            </a:r>
            <a:endParaRPr lang="pl-PL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pl-PL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pl-PL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pl-PL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endParaRPr lang="pl-PL" sz="14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523838"/>
              </p:ext>
            </p:extLst>
          </p:nvPr>
        </p:nvGraphicFramePr>
        <p:xfrm>
          <a:off x="1673382" y="2547505"/>
          <a:ext cx="7433957" cy="20487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4721"/>
                <a:gridCol w="931192"/>
                <a:gridCol w="932011"/>
                <a:gridCol w="932011"/>
                <a:gridCol w="932011"/>
                <a:gridCol w="932011"/>
              </a:tblGrid>
              <a:tr h="9856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Wyszczególnienie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Rok akademicki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6472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2005/2006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2010/2011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2014/2015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2015/2016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2016/2017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47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spc="-100" dirty="0">
                          <a:effectLst/>
                        </a:rPr>
                        <a:t>O G Ó Ł E M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1574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1415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1218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1189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1216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47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Profesorowie 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349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329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349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366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380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2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w tym z tytułem naukowym profesora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79</a:t>
                      </a:r>
                      <a:r>
                        <a:rPr lang="pl-PL" sz="1100" b="1" baseline="30000" dirty="0">
                          <a:effectLst/>
                        </a:rPr>
                        <a:t>**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110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116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127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134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74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Docenci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 -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39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22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17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12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47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Adiunkci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375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499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488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470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494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0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w tym ze stopniem naukowym dr hab.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27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15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22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14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12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47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Asystenci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493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194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129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111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123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47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Pozostali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357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354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230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225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208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Prostokąt 8"/>
          <p:cNvSpPr/>
          <p:nvPr/>
        </p:nvSpPr>
        <p:spPr>
          <a:xfrm>
            <a:off x="1116918" y="4596298"/>
            <a:ext cx="9678071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pl-PL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Nadawanie stopni: doktora - 10 Wydziałów UZ, 1 Wydział ZWKF AWF, dr. hab. - 5 Wydziałów UZ</a:t>
            </a:r>
            <a:endParaRPr lang="pl-PL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Ocena parametryczna 2017 r.: UZ 1 kat. A, reszta kat. B, AJP 3 kat. C, 1 B</a:t>
            </a:r>
            <a:endParaRPr lang="pl-PL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9275639" y="4090411"/>
            <a:ext cx="2451386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Źródło: </a:t>
            </a:r>
            <a:endParaRPr lang="pl-PL" sz="12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Urząd Statystyczny </a:t>
            </a:r>
            <a:r>
              <a:rPr lang="pl-PL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Zielonej </a:t>
            </a:r>
            <a:r>
              <a:rPr lang="pl-PL" sz="1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Górze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91"/>
          <a:stretch/>
        </p:blipFill>
        <p:spPr bwMode="auto">
          <a:xfrm>
            <a:off x="1673383" y="76957"/>
            <a:ext cx="1016478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pole tekstowe 14"/>
          <p:cNvSpPr txBox="1"/>
          <p:nvPr/>
        </p:nvSpPr>
        <p:spPr>
          <a:xfrm>
            <a:off x="5402540" y="467355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solidFill>
                  <a:srgbClr val="147C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Diagnoza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76927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6666959" y="1886053"/>
            <a:ext cx="4921014" cy="3249017"/>
            <a:chOff x="6666959" y="1322819"/>
            <a:chExt cx="4921014" cy="3249017"/>
          </a:xfrm>
        </p:grpSpPr>
        <p:grpSp>
          <p:nvGrpSpPr>
            <p:cNvPr id="7" name="Grupa 6"/>
            <p:cNvGrpSpPr/>
            <p:nvPr/>
          </p:nvGrpSpPr>
          <p:grpSpPr>
            <a:xfrm>
              <a:off x="6666959" y="1322819"/>
              <a:ext cx="4921014" cy="3102887"/>
              <a:chOff x="7014955" y="1685512"/>
              <a:chExt cx="5133974" cy="3102887"/>
            </a:xfrm>
          </p:grpSpPr>
          <p:graphicFrame>
            <p:nvGraphicFramePr>
              <p:cNvPr id="11" name="Wykres 10"/>
              <p:cNvGraphicFramePr/>
              <p:nvPr>
                <p:extLst>
                  <p:ext uri="{D42A27DB-BD31-4B8C-83A1-F6EECF244321}">
                    <p14:modId xmlns:p14="http://schemas.microsoft.com/office/powerpoint/2010/main" val="3919949249"/>
                  </p:ext>
                </p:extLst>
              </p:nvPr>
            </p:nvGraphicFramePr>
            <p:xfrm>
              <a:off x="7014955" y="1930899"/>
              <a:ext cx="5133974" cy="28575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2" name="Prostokąt 1"/>
              <p:cNvSpPr/>
              <p:nvPr/>
            </p:nvSpPr>
            <p:spPr>
              <a:xfrm>
                <a:off x="7393230" y="1685512"/>
                <a:ext cx="399100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1000" b="1" dirty="0"/>
                  <a:t>Struktura studentów szkół wyższych w województwie lubuskim według grup kierunków studiów w latach 2016/2017 r.</a:t>
                </a:r>
              </a:p>
            </p:txBody>
          </p:sp>
        </p:grpSp>
        <p:sp>
          <p:nvSpPr>
            <p:cNvPr id="15" name="Prostokąt 14"/>
            <p:cNvSpPr/>
            <p:nvPr/>
          </p:nvSpPr>
          <p:spPr>
            <a:xfrm>
              <a:off x="7029543" y="4279577"/>
              <a:ext cx="3162921" cy="2922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pl-PL" sz="1200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Źródło: </a:t>
              </a:r>
              <a:r>
                <a:rPr lang="pl-PL" sz="1200" i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Urząd Statystyczny </a:t>
              </a:r>
              <a:r>
                <a:rPr lang="pl-PL" sz="1200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 Zielonej </a:t>
              </a:r>
              <a:r>
                <a:rPr lang="pl-PL" sz="1200" i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Górze</a:t>
              </a:r>
              <a:endPara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" name="Łącznik prosty 5"/>
          <p:cNvCxnSpPr/>
          <p:nvPr/>
        </p:nvCxnSpPr>
        <p:spPr>
          <a:xfrm>
            <a:off x="1952595" y="899769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2104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90" y="110754"/>
            <a:ext cx="2039505" cy="66623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999" y="3395250"/>
            <a:ext cx="506003" cy="67500"/>
          </a:xfrm>
          <a:prstGeom prst="rect">
            <a:avLst/>
          </a:prstGeom>
        </p:spPr>
      </p:pic>
      <p:grpSp>
        <p:nvGrpSpPr>
          <p:cNvPr id="9" name="Grupa 8"/>
          <p:cNvGrpSpPr/>
          <p:nvPr/>
        </p:nvGrpSpPr>
        <p:grpSpPr>
          <a:xfrm>
            <a:off x="604028" y="998247"/>
            <a:ext cx="8739831" cy="5114014"/>
            <a:chOff x="749822" y="843524"/>
            <a:chExt cx="8739831" cy="5114014"/>
          </a:xfrm>
        </p:grpSpPr>
        <p:sp>
          <p:nvSpPr>
            <p:cNvPr id="13" name="Prostokąt 12"/>
            <p:cNvSpPr/>
            <p:nvPr/>
          </p:nvSpPr>
          <p:spPr>
            <a:xfrm>
              <a:off x="749822" y="4980347"/>
              <a:ext cx="8739831" cy="9771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algn="just">
                <a:lnSpc>
                  <a:spcPct val="115000"/>
                </a:lnSpc>
                <a:spcAft>
                  <a:spcPts val="0"/>
                </a:spcAft>
                <a:buFont typeface="Wingdings" panose="05000000000000000000" pitchFamily="2" charset="2"/>
                <a:buChar char=""/>
              </a:pPr>
              <a:r>
                <a:rPr lang="pl-PL" b="1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niski </a:t>
              </a:r>
              <a:r>
                <a:rPr lang="pl-PL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poziom umiędzynarodowienia pod względem wymiany kadrowej i </a:t>
              </a:r>
              <a:r>
                <a:rPr lang="pl-PL" b="1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studenckiej</a:t>
              </a:r>
              <a:endPara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lvl="0" indent="-342900" algn="just">
                <a:lnSpc>
                  <a:spcPct val="115000"/>
                </a:lnSpc>
                <a:spcAft>
                  <a:spcPts val="0"/>
                </a:spcAft>
                <a:buFont typeface="Wingdings" panose="05000000000000000000" pitchFamily="2" charset="2"/>
                <a:buChar char=""/>
              </a:pPr>
              <a:r>
                <a:rPr lang="pl-PL" b="1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powtarzanie </a:t>
              </a:r>
              <a:r>
                <a:rPr lang="pl-PL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się niektórych kierunków studiów w ofercie lubuskich </a:t>
              </a:r>
              <a:r>
                <a:rPr lang="pl-PL" b="1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uczelni</a:t>
              </a:r>
              <a:endPara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lvl="0" indent="-342900" algn="just">
                <a:lnSpc>
                  <a:spcPct val="115000"/>
                </a:lnSpc>
                <a:spcAft>
                  <a:spcPts val="800"/>
                </a:spcAft>
                <a:buFont typeface="Wingdings" panose="05000000000000000000" pitchFamily="2" charset="2"/>
                <a:buChar char=""/>
              </a:pPr>
              <a:endParaRPr lang="pl-PL" sz="1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Prostokąt 16"/>
            <p:cNvSpPr/>
            <p:nvPr/>
          </p:nvSpPr>
          <p:spPr>
            <a:xfrm>
              <a:off x="749822" y="843524"/>
              <a:ext cx="6410927" cy="42334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15000"/>
                </a:lnSpc>
                <a:spcAft>
                  <a:spcPts val="0"/>
                </a:spcAft>
              </a:pPr>
              <a:r>
                <a:rPr lang="pl-PL" b="1" u="sng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KIERUNKI STUDIÓW</a:t>
              </a:r>
            </a:p>
            <a:p>
              <a:pPr lvl="0" algn="just">
                <a:lnSpc>
                  <a:spcPct val="115000"/>
                </a:lnSpc>
                <a:spcAft>
                  <a:spcPts val="0"/>
                </a:spcAft>
              </a:pPr>
              <a:endParaRPr lang="pl-PL" b="1" u="sng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lvl="0" indent="-342900" algn="just">
                <a:lnSpc>
                  <a:spcPct val="115000"/>
                </a:lnSpc>
                <a:spcAft>
                  <a:spcPts val="0"/>
                </a:spcAft>
                <a:buFont typeface="Wingdings" panose="05000000000000000000" pitchFamily="2" charset="2"/>
                <a:buChar char=""/>
              </a:pPr>
              <a:r>
                <a:rPr lang="pl-PL" b="1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spadek </a:t>
              </a:r>
              <a:r>
                <a:rPr lang="pl-PL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popularności kierunków </a:t>
              </a:r>
              <a:r>
                <a:rPr lang="pl-PL" b="1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humanistycznych</a:t>
              </a:r>
              <a:endPara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lvl="0" indent="-342900" algn="just">
                <a:lnSpc>
                  <a:spcPct val="115000"/>
                </a:lnSpc>
                <a:spcAft>
                  <a:spcPts val="0"/>
                </a:spcAft>
                <a:buFont typeface="Wingdings" panose="05000000000000000000" pitchFamily="2" charset="2"/>
                <a:buChar char=""/>
              </a:pPr>
              <a:r>
                <a:rPr lang="pl-PL" b="1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najwięcej </a:t>
              </a:r>
              <a:r>
                <a:rPr lang="pl-PL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studentów kształci się na kierunkach studiów </a:t>
              </a:r>
              <a:r>
                <a:rPr lang="pl-PL" b="1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związanych z </a:t>
              </a:r>
              <a:r>
                <a:rPr lang="pl-PL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biznesem, prawem, administracją oraz techniką, przemysłem </a:t>
              </a:r>
              <a:r>
                <a:rPr lang="pl-PL" b="1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 budownictwem</a:t>
              </a:r>
              <a:endPara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lvl="0" indent="-342900" algn="just">
                <a:lnSpc>
                  <a:spcPct val="115000"/>
                </a:lnSpc>
                <a:spcAft>
                  <a:spcPts val="0"/>
                </a:spcAft>
                <a:buFont typeface="Wingdings" panose="05000000000000000000" pitchFamily="2" charset="2"/>
                <a:buChar char=""/>
              </a:pPr>
              <a:r>
                <a:rPr lang="pl-PL" b="1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zauważalny </a:t>
              </a:r>
              <a:r>
                <a:rPr lang="pl-PL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jest wzrost liczby studentów na takich kierunkach studiów jak zdrowie i opieka społeczna (m.in. można wskazać tutaj kierunek lekarski na UZ</a:t>
              </a:r>
              <a:r>
                <a:rPr lang="pl-PL" b="1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lvl="0" indent="-342900" algn="just">
                <a:lnSpc>
                  <a:spcPct val="115000"/>
                </a:lnSpc>
                <a:spcAft>
                  <a:spcPts val="0"/>
                </a:spcAft>
                <a:buFont typeface="Wingdings" panose="05000000000000000000" pitchFamily="2" charset="2"/>
                <a:buChar char=""/>
              </a:pPr>
              <a:r>
                <a:rPr lang="pl-PL" b="1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ocena </a:t>
              </a:r>
              <a:r>
                <a:rPr lang="pl-PL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jakościowa studiów dokonywana przez PKA jest </a:t>
              </a:r>
              <a:r>
                <a:rPr lang="pl-PL" b="1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pl-PL" b="1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pl-PL" b="1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dla </a:t>
              </a:r>
              <a:r>
                <a:rPr lang="pl-PL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zdecydowanej większości kierunków studiów </a:t>
              </a:r>
              <a:r>
                <a:rPr lang="pl-PL" b="1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pl-PL" b="1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pl-PL" b="1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 </a:t>
              </a:r>
              <a:r>
                <a:rPr lang="pl-PL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województwie lubuskim pozytywna, ale tylko jeden kierunek, tj. informatyka na UZ ma ocenę </a:t>
              </a:r>
              <a:r>
                <a:rPr lang="pl-PL" b="1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wyróżniającą</a:t>
              </a:r>
              <a:endPara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91"/>
          <a:stretch/>
        </p:blipFill>
        <p:spPr bwMode="auto">
          <a:xfrm>
            <a:off x="1673383" y="76957"/>
            <a:ext cx="1016478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pole tekstowe 17"/>
          <p:cNvSpPr txBox="1"/>
          <p:nvPr/>
        </p:nvSpPr>
        <p:spPr>
          <a:xfrm>
            <a:off x="5402540" y="467355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solidFill>
                  <a:srgbClr val="147C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Diagnoza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28664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/>
          <p:cNvCxnSpPr/>
          <p:nvPr/>
        </p:nvCxnSpPr>
        <p:spPr>
          <a:xfrm>
            <a:off x="1952595" y="899769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2104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90" y="110754"/>
            <a:ext cx="2039505" cy="66623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999" y="3395250"/>
            <a:ext cx="506003" cy="67500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1079156" y="1243914"/>
            <a:ext cx="9312648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SZKOLNICTWO </a:t>
            </a:r>
            <a:r>
              <a:rPr lang="pl-PL" b="1" u="sng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PONADGIMNAZJALNE/PONADPODSTAWOWE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pl-PL" b="1" u="sng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zmniejszająca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się liczba absolwentów szkół ponadgimnazjalnych, którzy otrzymali w danym roku świadectwo dojrzałości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wysoka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zdawalność egzaminu maturalnego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wysokie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wyniki w części językowej zdawanej matury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widoczne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trudności w przedmiotach przyrodniczych i matematycznych 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endParaRPr lang="pl-PL" sz="14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741406" y="3924705"/>
          <a:ext cx="10764794" cy="1565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8931"/>
                <a:gridCol w="783676"/>
                <a:gridCol w="779372"/>
                <a:gridCol w="783676"/>
                <a:gridCol w="779372"/>
                <a:gridCol w="779372"/>
                <a:gridCol w="781524"/>
                <a:gridCol w="783676"/>
                <a:gridCol w="781524"/>
                <a:gridCol w="772912"/>
                <a:gridCol w="770759"/>
              </a:tblGrid>
              <a:tr h="2290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Rodzaj absolwentów/rok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2007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2008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2009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2010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2011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2012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2013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2014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2015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2016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</a:tr>
              <a:tr h="304800">
                <a:tc>
                  <a:txBody>
                    <a:bodyPr/>
                    <a:lstStyle/>
                    <a:p>
                      <a:pPr marL="0" indent="190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Absolwenci liceów </a:t>
                      </a:r>
                      <a:br>
                        <a:rPr lang="pl-PL" sz="1600" dirty="0">
                          <a:effectLst/>
                        </a:rPr>
                      </a:br>
                      <a:r>
                        <a:rPr lang="pl-PL" sz="1600" dirty="0">
                          <a:effectLst/>
                        </a:rPr>
                        <a:t>ogólnokształcących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5 771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5 700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5 130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4 666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4 436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4 143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4 201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3 687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3 502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3208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 anchor="b"/>
                </a:tc>
              </a:tr>
              <a:tr h="178037">
                <a:tc>
                  <a:txBody>
                    <a:bodyPr/>
                    <a:lstStyle/>
                    <a:p>
                      <a:pPr marL="0" indent="190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Absolwenci szkół ponadgimnazjalnych zawodowych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3 761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2 874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2 775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2 354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2 147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2 241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2 216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1 910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1 813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1708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 anchor="b"/>
                </a:tc>
              </a:tr>
            </a:tbl>
          </a:graphicData>
        </a:graphic>
      </p:graphicFrame>
      <p:sp>
        <p:nvSpPr>
          <p:cNvPr id="5" name="Prostokąt 4"/>
          <p:cNvSpPr/>
          <p:nvPr/>
        </p:nvSpPr>
        <p:spPr>
          <a:xfrm>
            <a:off x="635386" y="5781588"/>
            <a:ext cx="12041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i="1" dirty="0">
                <a:solidFill>
                  <a:srgbClr val="00000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Źródło: </a:t>
            </a:r>
            <a:r>
              <a:rPr lang="pl-PL" sz="1200" i="1" dirty="0" smtClean="0">
                <a:solidFill>
                  <a:srgbClr val="00000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BDL </a:t>
            </a:r>
            <a:r>
              <a:rPr lang="pl-PL" sz="1200" i="1" dirty="0">
                <a:solidFill>
                  <a:srgbClr val="00000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GUS</a:t>
            </a:r>
            <a:endParaRPr lang="pl-PL" sz="12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91"/>
          <a:stretch/>
        </p:blipFill>
        <p:spPr bwMode="auto">
          <a:xfrm>
            <a:off x="1673383" y="76957"/>
            <a:ext cx="1016478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pole tekstowe 12"/>
          <p:cNvSpPr txBox="1"/>
          <p:nvPr/>
        </p:nvSpPr>
        <p:spPr>
          <a:xfrm>
            <a:off x="5402540" y="467355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solidFill>
                  <a:srgbClr val="147C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Diagnoza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31044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2230</TotalTime>
  <Words>1593</Words>
  <Application>Microsoft Office PowerPoint</Application>
  <PresentationFormat>Panoramiczny</PresentationFormat>
  <Paragraphs>309</Paragraphs>
  <Slides>25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Verdana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Balak-Hrynkiewicz Magdalena</dc:creator>
  <cp:lastModifiedBy>UWAGI</cp:lastModifiedBy>
  <cp:revision>229</cp:revision>
  <cp:lastPrinted>2018-07-13T06:45:09Z</cp:lastPrinted>
  <dcterms:created xsi:type="dcterms:W3CDTF">2016-11-07T09:51:38Z</dcterms:created>
  <dcterms:modified xsi:type="dcterms:W3CDTF">2018-11-07T11:25:09Z</dcterms:modified>
</cp:coreProperties>
</file>