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  <p:sldMasterId id="2147484365" r:id="rId2"/>
  </p:sldMasterIdLst>
  <p:notesMasterIdLst>
    <p:notesMasterId r:id="rId28"/>
  </p:notesMasterIdLst>
  <p:handoutMasterIdLst>
    <p:handoutMasterId r:id="rId29"/>
  </p:handoutMasterIdLst>
  <p:sldIdLst>
    <p:sldId id="833" r:id="rId3"/>
    <p:sldId id="856" r:id="rId4"/>
    <p:sldId id="857" r:id="rId5"/>
    <p:sldId id="860" r:id="rId6"/>
    <p:sldId id="858" r:id="rId7"/>
    <p:sldId id="859" r:id="rId8"/>
    <p:sldId id="845" r:id="rId9"/>
    <p:sldId id="862" r:id="rId10"/>
    <p:sldId id="863" r:id="rId11"/>
    <p:sldId id="864" r:id="rId12"/>
    <p:sldId id="865" r:id="rId13"/>
    <p:sldId id="866" r:id="rId14"/>
    <p:sldId id="867" r:id="rId15"/>
    <p:sldId id="868" r:id="rId16"/>
    <p:sldId id="879" r:id="rId17"/>
    <p:sldId id="880" r:id="rId18"/>
    <p:sldId id="881" r:id="rId19"/>
    <p:sldId id="869" r:id="rId20"/>
    <p:sldId id="870" r:id="rId21"/>
    <p:sldId id="871" r:id="rId22"/>
    <p:sldId id="873" r:id="rId23"/>
    <p:sldId id="876" r:id="rId24"/>
    <p:sldId id="875" r:id="rId25"/>
    <p:sldId id="877" r:id="rId26"/>
    <p:sldId id="878" r:id="rId27"/>
  </p:sldIdLst>
  <p:sldSz cx="9144000" cy="6858000" type="screen4x3"/>
  <p:notesSz cx="6669088" cy="9926638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0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E242"/>
    <a:srgbClr val="D7DFBF"/>
    <a:srgbClr val="0066FF"/>
    <a:srgbClr val="669900"/>
    <a:srgbClr val="CC0000"/>
    <a:srgbClr val="66FF33"/>
    <a:srgbClr val="0099FF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93" autoAdjust="0"/>
    <p:restoredTop sz="99043" autoAdjust="0"/>
  </p:normalViewPr>
  <p:slideViewPr>
    <p:cSldViewPr>
      <p:cViewPr varScale="1">
        <p:scale>
          <a:sx n="87" d="100"/>
          <a:sy n="87" d="100"/>
        </p:scale>
        <p:origin x="114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2124" y="-90"/>
      </p:cViewPr>
      <p:guideLst>
        <p:guide orient="horz" pos="3127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89066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14" tIns="45656" rIns="91314" bIns="45656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6866" y="1"/>
            <a:ext cx="289066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14" tIns="45656" rIns="91314" bIns="45656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61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4"/>
            <a:ext cx="289066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14" tIns="45656" rIns="91314" bIns="45656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61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6866" y="9428164"/>
            <a:ext cx="289066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14" tIns="45656" rIns="91314" bIns="4565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30F808D-54F9-47A1-819C-DBB41E2A3F9E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108" cy="496888"/>
          </a:xfrm>
          <a:prstGeom prst="rect">
            <a:avLst/>
          </a:prstGeom>
        </p:spPr>
        <p:txBody>
          <a:bodyPr vert="horz" lIns="91139" tIns="45569" rIns="91139" bIns="45569" rtlCol="0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778424" y="0"/>
            <a:ext cx="2889108" cy="496888"/>
          </a:xfrm>
          <a:prstGeom prst="rect">
            <a:avLst/>
          </a:prstGeom>
        </p:spPr>
        <p:txBody>
          <a:bodyPr vert="horz" lIns="91139" tIns="45569" rIns="91139" bIns="45569" rtlCol="0"/>
          <a:lstStyle>
            <a:lvl1pPr algn="r">
              <a:defRPr sz="1200"/>
            </a:lvl1pPr>
          </a:lstStyle>
          <a:p>
            <a:pPr>
              <a:defRPr/>
            </a:pPr>
            <a:fld id="{6F0A922D-B542-4000-8538-49937A46B13A}" type="datetimeFigureOut">
              <a:rPr lang="pl-PL"/>
              <a:pPr>
                <a:defRPr/>
              </a:pPr>
              <a:t>15.11.2017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139" tIns="45569" rIns="91139" bIns="45569" rtlCol="0" anchor="ctr"/>
          <a:lstStyle/>
          <a:p>
            <a:pPr lvl="0"/>
            <a:endParaRPr lang="pl-PL" noProof="0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66598" y="4714876"/>
            <a:ext cx="5335893" cy="4467225"/>
          </a:xfrm>
          <a:prstGeom prst="rect">
            <a:avLst/>
          </a:prstGeom>
        </p:spPr>
        <p:txBody>
          <a:bodyPr vert="horz" lIns="91139" tIns="45569" rIns="91139" bIns="45569" rtlCol="0">
            <a:normAutofit/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  <a:endParaRPr lang="pl-PL" noProof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889108" cy="495300"/>
          </a:xfrm>
          <a:prstGeom prst="rect">
            <a:avLst/>
          </a:prstGeom>
        </p:spPr>
        <p:txBody>
          <a:bodyPr vert="horz" lIns="91139" tIns="45569" rIns="91139" bIns="45569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778424" y="9429750"/>
            <a:ext cx="2889108" cy="495300"/>
          </a:xfrm>
          <a:prstGeom prst="rect">
            <a:avLst/>
          </a:prstGeom>
        </p:spPr>
        <p:txBody>
          <a:bodyPr vert="horz" lIns="91139" tIns="45569" rIns="91139" bIns="45569" rtlCol="0" anchor="b"/>
          <a:lstStyle>
            <a:lvl1pPr algn="r">
              <a:defRPr sz="1200"/>
            </a:lvl1pPr>
          </a:lstStyle>
          <a:p>
            <a:pPr>
              <a:defRPr/>
            </a:pPr>
            <a:fld id="{3CF5E773-A068-408C-9019-32CB16F7DFE5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514px-POL_województwo_lubuskie_COA_wersja_biala_png_maly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</a:blip>
          <a:srcRect l="737" t="1050" r="737" b="630"/>
          <a:stretch>
            <a:fillRect/>
          </a:stretch>
        </p:blipFill>
        <p:spPr bwMode="auto">
          <a:xfrm>
            <a:off x="7431088" y="115888"/>
            <a:ext cx="1606550" cy="18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Line 10"/>
          <p:cNvSpPr>
            <a:spLocks noChangeShapeType="1"/>
          </p:cNvSpPr>
          <p:nvPr/>
        </p:nvSpPr>
        <p:spPr bwMode="auto">
          <a:xfrm>
            <a:off x="1404938" y="5257800"/>
            <a:ext cx="7559675" cy="0"/>
          </a:xfrm>
          <a:prstGeom prst="line">
            <a:avLst/>
          </a:prstGeom>
          <a:noFill/>
          <a:ln w="15875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pl-PL" dirty="0"/>
          </a:p>
        </p:txBody>
      </p:sp>
      <p:sp>
        <p:nvSpPr>
          <p:cNvPr id="6" name="Line 11"/>
          <p:cNvSpPr>
            <a:spLocks noChangeShapeType="1"/>
          </p:cNvSpPr>
          <p:nvPr/>
        </p:nvSpPr>
        <p:spPr bwMode="auto">
          <a:xfrm>
            <a:off x="1042988" y="5300663"/>
            <a:ext cx="7921625" cy="0"/>
          </a:xfrm>
          <a:prstGeom prst="line">
            <a:avLst/>
          </a:prstGeom>
          <a:noFill/>
          <a:ln w="15875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pl-PL" dirty="0"/>
          </a:p>
        </p:txBody>
      </p:sp>
      <p:sp>
        <p:nvSpPr>
          <p:cNvPr id="1249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8134350" cy="1470025"/>
          </a:xfrm>
        </p:spPr>
        <p:txBody>
          <a:bodyPr/>
          <a:lstStyle>
            <a:lvl1pPr algn="r">
              <a:defRPr/>
            </a:lvl1pPr>
          </a:lstStyle>
          <a:p>
            <a:r>
              <a:rPr lang="pl-PL"/>
              <a:t>Kliknij, aby edytować styl wzorca tytułu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7448550" cy="766763"/>
          </a:xfrm>
        </p:spPr>
        <p:txBody>
          <a:bodyPr/>
          <a:lstStyle>
            <a:lvl1pPr marL="0" indent="0" algn="r">
              <a:buFontTx/>
              <a:buNone/>
              <a:defRPr/>
            </a:lvl1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627313" y="5445125"/>
            <a:ext cx="6165850" cy="1008063"/>
          </a:xfrm>
        </p:spPr>
        <p:txBody>
          <a:bodyPr/>
          <a:lstStyle>
            <a:lvl1pPr algn="r">
              <a:lnSpc>
                <a:spcPct val="120000"/>
              </a:lnSpc>
              <a:defRPr sz="1900" b="0" i="0"/>
            </a:lvl1pPr>
          </a:lstStyle>
          <a:p>
            <a:pPr>
              <a:defRPr/>
            </a:pPr>
            <a:r>
              <a:rPr lang="pl-PL"/>
              <a:t>Urząd Marszałkowski Województwa Lubuskiego ul. Podgórna 7, 65-057 Zielona Góra</a:t>
            </a:r>
          </a:p>
        </p:txBody>
      </p:sp>
    </p:spTree>
  </p:cSld>
  <p:clrMapOvr>
    <a:masterClrMapping/>
  </p:clrMapOvr>
  <p:transition spd="slow"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100" b="0" i="0"/>
            </a:lvl1pPr>
          </a:lstStyle>
          <a:p>
            <a:pPr>
              <a:defRPr/>
            </a:pPr>
            <a:r>
              <a:rPr lang="pl-PL"/>
              <a:t>Urząd Marszałkowski Województwa Lubuskiego ul. Podgórna 7, 65-057 Zielona Góra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E25C67-1B21-4294-B6E4-4B5BE4B33A71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  <p:transition spd="slow"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188913"/>
            <a:ext cx="2057400" cy="593725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88913"/>
            <a:ext cx="6019800" cy="593725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100" b="0" i="0"/>
            </a:lvl1pPr>
          </a:lstStyle>
          <a:p>
            <a:pPr>
              <a:defRPr/>
            </a:pPr>
            <a:r>
              <a:rPr lang="pl-PL"/>
              <a:t>Urząd Marszałkowski Województwa Lubuskiego ul. Podgórna 7, 65-057 Zielona Góra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9E8254-C04B-4ECE-9E2F-756D983398E8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  <p:transition spd="slow">
    <p:newsflash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514px-POL_województwo_lubuskie_COA_wersja_biala_png_maly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</a:blip>
          <a:srcRect l="737" t="1050" r="737" b="630"/>
          <a:stretch>
            <a:fillRect/>
          </a:stretch>
        </p:blipFill>
        <p:spPr bwMode="auto">
          <a:xfrm>
            <a:off x="7431088" y="115888"/>
            <a:ext cx="1606550" cy="18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Line 10"/>
          <p:cNvSpPr>
            <a:spLocks noChangeShapeType="1"/>
          </p:cNvSpPr>
          <p:nvPr/>
        </p:nvSpPr>
        <p:spPr bwMode="auto">
          <a:xfrm>
            <a:off x="1404938" y="5257800"/>
            <a:ext cx="7559675" cy="0"/>
          </a:xfrm>
          <a:prstGeom prst="line">
            <a:avLst/>
          </a:prstGeom>
          <a:noFill/>
          <a:ln w="15875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6" name="Line 11"/>
          <p:cNvSpPr>
            <a:spLocks noChangeShapeType="1"/>
          </p:cNvSpPr>
          <p:nvPr/>
        </p:nvSpPr>
        <p:spPr bwMode="auto">
          <a:xfrm>
            <a:off x="1042988" y="5300663"/>
            <a:ext cx="7921625" cy="0"/>
          </a:xfrm>
          <a:prstGeom prst="line">
            <a:avLst/>
          </a:prstGeom>
          <a:noFill/>
          <a:ln w="15875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1249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8134350" cy="1470025"/>
          </a:xfrm>
        </p:spPr>
        <p:txBody>
          <a:bodyPr/>
          <a:lstStyle>
            <a:lvl1pPr algn="r">
              <a:defRPr/>
            </a:lvl1pPr>
          </a:lstStyle>
          <a:p>
            <a:r>
              <a:rPr lang="pl-PL"/>
              <a:t>Kliknij, aby edytować styl wzorca tytułu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7448550" cy="766763"/>
          </a:xfrm>
        </p:spPr>
        <p:txBody>
          <a:bodyPr/>
          <a:lstStyle>
            <a:lvl1pPr marL="0" indent="0" algn="r">
              <a:buFontTx/>
              <a:buNone/>
              <a:defRPr/>
            </a:lvl1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627313" y="5445125"/>
            <a:ext cx="6165850" cy="1008063"/>
          </a:xfrm>
        </p:spPr>
        <p:txBody>
          <a:bodyPr/>
          <a:lstStyle>
            <a:lvl1pPr algn="r">
              <a:lnSpc>
                <a:spcPct val="120000"/>
              </a:lnSpc>
              <a:defRPr sz="1900" b="0" i="0"/>
            </a:lvl1pPr>
          </a:lstStyle>
          <a:p>
            <a:pPr>
              <a:defRPr/>
            </a:pPr>
            <a:r>
              <a:rPr lang="pl-PL"/>
              <a:t>Urząd Marszałkowski Województwa Lubuskiego ul. Podgórna 7, 65-057 Zielona Góra</a:t>
            </a:r>
          </a:p>
        </p:txBody>
      </p:sp>
    </p:spTree>
  </p:cSld>
  <p:clrMapOvr>
    <a:masterClrMapping/>
  </p:clrMapOvr>
  <p:transition spd="slow">
    <p:newsflash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100" b="0" i="0"/>
            </a:lvl1pPr>
          </a:lstStyle>
          <a:p>
            <a:pPr>
              <a:defRPr/>
            </a:pPr>
            <a:r>
              <a:rPr lang="pl-PL"/>
              <a:t>Urząd Marszałkowski Województwa Lubuskiego ul. Podgórna 7, 65-057 Zielona Góra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E7FE8E-32F8-4D4E-9259-F6DA78737444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  <p:transition spd="slow">
    <p:newsflash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100" b="0" i="0"/>
            </a:lvl1pPr>
          </a:lstStyle>
          <a:p>
            <a:pPr>
              <a:defRPr/>
            </a:pPr>
            <a:r>
              <a:rPr lang="pl-PL"/>
              <a:t>Urząd Marszałkowski Województwa Lubuskiego ul. Podgórna 7, 65-057 Zielona Góra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1E30A0-DD9D-4DDB-931B-6EDB364696A6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  <p:transition spd="slow">
    <p:newsflash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4313"/>
            <a:ext cx="4038600" cy="4641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4313"/>
            <a:ext cx="4038600" cy="4641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100" b="0" i="0"/>
            </a:lvl1pPr>
          </a:lstStyle>
          <a:p>
            <a:pPr>
              <a:defRPr/>
            </a:pPr>
            <a:r>
              <a:rPr lang="pl-PL"/>
              <a:t>Urząd Marszałkowski Województwa Lubuskiego ul. Podgórna 7, 65-057 Zielona Góra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B14CD3-8C17-4CBA-8435-E965FB858C45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  <p:transition spd="slow">
    <p:newsflash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100" b="0" i="0"/>
            </a:lvl1pPr>
          </a:lstStyle>
          <a:p>
            <a:pPr>
              <a:defRPr/>
            </a:pPr>
            <a:r>
              <a:rPr lang="pl-PL"/>
              <a:t>Urząd Marszałkowski Województwa Lubuskiego ul. Podgórna 7, 65-057 Zielona Góra</a:t>
            </a:r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C2589C-61F5-4EE5-A6DC-0AE109947B15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  <p:transition spd="slow">
    <p:newsflash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100" b="0" i="0"/>
            </a:lvl1pPr>
          </a:lstStyle>
          <a:p>
            <a:pPr>
              <a:defRPr/>
            </a:pPr>
            <a:r>
              <a:rPr lang="pl-PL"/>
              <a:t>Urząd Marszałkowski Województwa Lubuskiego ul. Podgórna 7, 65-057 Zielona Góra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077855-949C-4489-BA0F-EADA69C9414C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  <p:transition spd="slow">
    <p:newsflash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100" b="0" i="0"/>
            </a:lvl1pPr>
          </a:lstStyle>
          <a:p>
            <a:pPr>
              <a:defRPr/>
            </a:pPr>
            <a:r>
              <a:rPr lang="pl-PL"/>
              <a:t>Urząd Marszałkowski Województwa Lubuskiego ul. Podgórna 7, 65-057 Zielona Góra</a:t>
            </a:r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70710-DD5E-46D7-8BC3-9E5DCD43BD60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  <p:transition spd="slow">
    <p:newsflash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100" b="0" i="0"/>
            </a:lvl1pPr>
          </a:lstStyle>
          <a:p>
            <a:pPr>
              <a:defRPr/>
            </a:pPr>
            <a:r>
              <a:rPr lang="pl-PL"/>
              <a:t>Urząd Marszałkowski Województwa Lubuskiego ul. Podgórna 7, 65-057 Zielona Góra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334B1F-11A0-4FF3-97CB-E1A98302204B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  <p:transition spd="slow"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100" b="0" i="0"/>
            </a:lvl1pPr>
          </a:lstStyle>
          <a:p>
            <a:pPr>
              <a:defRPr/>
            </a:pPr>
            <a:r>
              <a:rPr lang="pl-PL"/>
              <a:t>Urząd Marszałkowski Województwa Lubuskiego ul. Podgórna 7, 65-057 Zielona Góra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085ECD-969B-489E-99AB-EAC25064628E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  <p:transition spd="slow">
    <p:newsflash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dirty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100" b="0" i="0"/>
            </a:lvl1pPr>
          </a:lstStyle>
          <a:p>
            <a:pPr>
              <a:defRPr/>
            </a:pPr>
            <a:r>
              <a:rPr lang="pl-PL"/>
              <a:t>Urząd Marszałkowski Województwa Lubuskiego ul. Podgórna 7, 65-057 Zielona Góra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D8F77-65CC-47F9-95EF-EFB4405302C5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  <p:transition spd="slow">
    <p:newsflash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100" b="0" i="0"/>
            </a:lvl1pPr>
          </a:lstStyle>
          <a:p>
            <a:pPr>
              <a:defRPr/>
            </a:pPr>
            <a:r>
              <a:rPr lang="pl-PL"/>
              <a:t>Urząd Marszałkowski Województwa Lubuskiego ul. Podgórna 7, 65-057 Zielona Góra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353C5-5B61-45A2-A7A8-6AFC030EFA5D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  <p:transition spd="slow">
    <p:newsflash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188913"/>
            <a:ext cx="2057400" cy="593725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88913"/>
            <a:ext cx="6019800" cy="593725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100" b="0" i="0"/>
            </a:lvl1pPr>
          </a:lstStyle>
          <a:p>
            <a:pPr>
              <a:defRPr/>
            </a:pPr>
            <a:r>
              <a:rPr lang="pl-PL"/>
              <a:t>Urząd Marszałkowski Województwa Lubuskiego ul. Podgórna 7, 65-057 Zielona Góra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73F7B-9E7B-4713-8421-C203191CB337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  <p:transition spd="slow"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100" b="0" i="0"/>
            </a:lvl1pPr>
          </a:lstStyle>
          <a:p>
            <a:pPr>
              <a:defRPr/>
            </a:pPr>
            <a:r>
              <a:rPr lang="pl-PL"/>
              <a:t>Urząd Marszałkowski Województwa Lubuskiego ul. Podgórna 7, 65-057 Zielona Góra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4C7C6-5FFD-4E81-A346-CD107B0BF4FA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  <p:transition spd="slow"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4313"/>
            <a:ext cx="4038600" cy="4641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4313"/>
            <a:ext cx="4038600" cy="4641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100" b="0" i="0"/>
            </a:lvl1pPr>
          </a:lstStyle>
          <a:p>
            <a:pPr>
              <a:defRPr/>
            </a:pPr>
            <a:r>
              <a:rPr lang="pl-PL"/>
              <a:t>Urząd Marszałkowski Województwa Lubuskiego ul. Podgórna 7, 65-057 Zielona Góra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148F91-9194-488E-B533-EFDB87D07405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  <p:transition spd="slow"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100" b="0" i="0"/>
            </a:lvl1pPr>
          </a:lstStyle>
          <a:p>
            <a:pPr>
              <a:defRPr/>
            </a:pPr>
            <a:r>
              <a:rPr lang="pl-PL"/>
              <a:t>Urząd Marszałkowski Województwa Lubuskiego ul. Podgórna 7, 65-057 Zielona Góra</a:t>
            </a:r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5FAAC3-AB61-4EE6-8F19-B5FC04624406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  <p:transition spd="slow"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100" b="0" i="0"/>
            </a:lvl1pPr>
          </a:lstStyle>
          <a:p>
            <a:pPr>
              <a:defRPr/>
            </a:pPr>
            <a:r>
              <a:rPr lang="pl-PL"/>
              <a:t>Urząd Marszałkowski Województwa Lubuskiego ul. Podgórna 7, 65-057 Zielona Góra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D6137-F7F7-4D87-B993-EF5B95F33DEB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  <p:transition spd="slow"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100" b="0" i="0"/>
            </a:lvl1pPr>
          </a:lstStyle>
          <a:p>
            <a:pPr>
              <a:defRPr/>
            </a:pPr>
            <a:r>
              <a:rPr lang="pl-PL"/>
              <a:t>Urząd Marszałkowski Województwa Lubuskiego ul. Podgórna 7, 65-057 Zielona Góra</a:t>
            </a:r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988C62-DD39-4FF4-A552-4884D92DAE02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  <p:transition spd="slow"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100" b="0" i="0"/>
            </a:lvl1pPr>
          </a:lstStyle>
          <a:p>
            <a:pPr>
              <a:defRPr/>
            </a:pPr>
            <a:r>
              <a:rPr lang="pl-PL"/>
              <a:t>Urząd Marszałkowski Województwa Lubuskiego ul. Podgórna 7, 65-057 Zielona Góra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D9D0D-ED94-4776-B7CA-0E7CAE96B02E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  <p:transition spd="slow"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dirty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100" b="0" i="0"/>
            </a:lvl1pPr>
          </a:lstStyle>
          <a:p>
            <a:pPr>
              <a:defRPr/>
            </a:pPr>
            <a:r>
              <a:rPr lang="pl-PL"/>
              <a:t>Urząd Marszałkowski Województwa Lubuskiego ul. Podgórna 7, 65-057 Zielona Góra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6B4CA-C926-4E77-ACC5-436A0FCFC6B3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  <p:transition spd="slow"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tif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tif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88913"/>
            <a:ext cx="7427913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 wzorca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84313"/>
            <a:ext cx="8229600" cy="464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375443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100" b="1" i="1"/>
            </a:lvl1pPr>
          </a:lstStyle>
          <a:p>
            <a:pPr>
              <a:defRPr/>
            </a:pPr>
            <a:r>
              <a:rPr lang="pl-PL"/>
              <a:t>Urząd Marszałkowski Województwa Lubuskiego ul. Podgórna 7, 65-057 Zielona Góra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84663" y="6245225"/>
            <a:ext cx="33845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40650" y="6245225"/>
            <a:ext cx="9461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D022D96-1AD6-4B9E-83F7-EDA659514143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pic>
        <p:nvPicPr>
          <p:cNvPr id="1031" name="Picture 7" descr="514px-POL_województwo_lubuskie_COA_wersja_biala_png_maly2"/>
          <p:cNvPicPr>
            <a:picLocks noChangeAspect="1" noChangeArrowheads="1"/>
          </p:cNvPicPr>
          <p:nvPr/>
        </p:nvPicPr>
        <p:blipFill>
          <a:blip r:embed="rId14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</a:blip>
          <a:srcRect l="737" t="1050" r="737" b="630"/>
          <a:stretch>
            <a:fillRect/>
          </a:stretch>
        </p:blipFill>
        <p:spPr bwMode="auto">
          <a:xfrm>
            <a:off x="7986713" y="115888"/>
            <a:ext cx="1050925" cy="122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2" name="Line 8"/>
          <p:cNvSpPr>
            <a:spLocks noChangeShapeType="1"/>
          </p:cNvSpPr>
          <p:nvPr/>
        </p:nvSpPr>
        <p:spPr bwMode="auto">
          <a:xfrm>
            <a:off x="468313" y="1341438"/>
            <a:ext cx="7559675" cy="0"/>
          </a:xfrm>
          <a:prstGeom prst="line">
            <a:avLst/>
          </a:prstGeom>
          <a:noFill/>
          <a:ln w="15875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pl-PL" dirty="0"/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>
            <a:off x="468313" y="1384300"/>
            <a:ext cx="7921625" cy="0"/>
          </a:xfrm>
          <a:prstGeom prst="line">
            <a:avLst/>
          </a:prstGeom>
          <a:noFill/>
          <a:ln w="15875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8" r:id="rId1"/>
    <p:sldLayoutId id="2147484389" r:id="rId2"/>
    <p:sldLayoutId id="2147484390" r:id="rId3"/>
    <p:sldLayoutId id="2147484391" r:id="rId4"/>
    <p:sldLayoutId id="2147484392" r:id="rId5"/>
    <p:sldLayoutId id="2147484393" r:id="rId6"/>
    <p:sldLayoutId id="2147484394" r:id="rId7"/>
    <p:sldLayoutId id="2147484395" r:id="rId8"/>
    <p:sldLayoutId id="2147484396" r:id="rId9"/>
    <p:sldLayoutId id="2147484397" r:id="rId10"/>
    <p:sldLayoutId id="2147484398" r:id="rId11"/>
  </p:sldLayoutIdLst>
  <p:transition spd="slow">
    <p:newsflash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88913"/>
            <a:ext cx="7427913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 wzorca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84313"/>
            <a:ext cx="8229600" cy="464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375443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100" b="1" i="1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r>
              <a:rPr lang="pl-PL"/>
              <a:t>Urząd Marszałkowski Województwa Lubuskiego ul. Podgórna 7, 65-057 Zielona Góra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84663" y="6245225"/>
            <a:ext cx="33845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40650" y="6245225"/>
            <a:ext cx="9461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C12E4AEE-769E-4A8F-9BF3-676EE9E71E70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pic>
        <p:nvPicPr>
          <p:cNvPr id="13319" name="Picture 7" descr="514px-POL_województwo_lubuskie_COA_wersja_biala_png_maly2"/>
          <p:cNvPicPr>
            <a:picLocks noChangeAspect="1" noChangeArrowheads="1"/>
          </p:cNvPicPr>
          <p:nvPr/>
        </p:nvPicPr>
        <p:blipFill>
          <a:blip r:embed="rId14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</a:blip>
          <a:srcRect l="737" t="1050" r="737" b="630"/>
          <a:stretch>
            <a:fillRect/>
          </a:stretch>
        </p:blipFill>
        <p:spPr bwMode="auto">
          <a:xfrm>
            <a:off x="7986713" y="115888"/>
            <a:ext cx="1050925" cy="122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2" name="Line 8"/>
          <p:cNvSpPr>
            <a:spLocks noChangeShapeType="1"/>
          </p:cNvSpPr>
          <p:nvPr/>
        </p:nvSpPr>
        <p:spPr bwMode="auto">
          <a:xfrm>
            <a:off x="468313" y="1341438"/>
            <a:ext cx="7559675" cy="0"/>
          </a:xfrm>
          <a:prstGeom prst="line">
            <a:avLst/>
          </a:prstGeom>
          <a:noFill/>
          <a:ln w="15875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>
            <a:off x="468313" y="1384300"/>
            <a:ext cx="7921625" cy="0"/>
          </a:xfrm>
          <a:prstGeom prst="line">
            <a:avLst/>
          </a:prstGeom>
          <a:noFill/>
          <a:ln w="15875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pl-PL" dirty="0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99" r:id="rId1"/>
    <p:sldLayoutId id="2147484400" r:id="rId2"/>
    <p:sldLayoutId id="2147484401" r:id="rId3"/>
    <p:sldLayoutId id="2147484402" r:id="rId4"/>
    <p:sldLayoutId id="2147484403" r:id="rId5"/>
    <p:sldLayoutId id="2147484404" r:id="rId6"/>
    <p:sldLayoutId id="2147484405" r:id="rId7"/>
    <p:sldLayoutId id="2147484406" r:id="rId8"/>
    <p:sldLayoutId id="2147484407" r:id="rId9"/>
    <p:sldLayoutId id="2147484408" r:id="rId10"/>
    <p:sldLayoutId id="2147484409" r:id="rId11"/>
  </p:sldLayoutIdLst>
  <p:transition spd="slow">
    <p:newsflash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Prostokąt 2"/>
          <p:cNvSpPr>
            <a:spLocks noChangeArrowheads="1"/>
          </p:cNvSpPr>
          <p:nvPr/>
        </p:nvSpPr>
        <p:spPr bwMode="auto">
          <a:xfrm>
            <a:off x="642938" y="2286000"/>
            <a:ext cx="7929562" cy="292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3200" b="1" i="1">
                <a:cs typeface="Arial" charset="0"/>
              </a:rPr>
              <a:t>MODERNIZACJA KSZTAŁCENIA ZAWODOWEGO </a:t>
            </a:r>
          </a:p>
          <a:p>
            <a:pPr algn="ctr"/>
            <a:r>
              <a:rPr lang="pl-PL" sz="3200" b="1" i="1">
                <a:cs typeface="Arial" charset="0"/>
              </a:rPr>
              <a:t>W MIEŚCIE ZIELONA GÓRA</a:t>
            </a:r>
          </a:p>
          <a:p>
            <a:pPr algn="ctr"/>
            <a:endParaRPr lang="pl-PL" sz="3600" b="1" i="1">
              <a:cs typeface="Arial" charset="0"/>
            </a:endParaRPr>
          </a:p>
          <a:p>
            <a:pPr algn="ctr"/>
            <a:endParaRPr lang="pl-PL" sz="3600" b="1" i="1">
              <a:cs typeface="Arial" charset="0"/>
            </a:endParaRPr>
          </a:p>
          <a:p>
            <a:pPr algn="ctr"/>
            <a:r>
              <a:rPr lang="pl-PL" i="1">
                <a:cs typeface="Arial" charset="0"/>
              </a:rPr>
              <a:t>Zielona Góra,  listopad 2017 r. 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Prostokąt 7"/>
          <p:cNvSpPr>
            <a:spLocks noChangeArrowheads="1"/>
          </p:cNvSpPr>
          <p:nvPr/>
        </p:nvSpPr>
        <p:spPr bwMode="auto">
          <a:xfrm>
            <a:off x="468313" y="1357313"/>
            <a:ext cx="84248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2000" b="1">
                <a:solidFill>
                  <a:srgbClr val="FF0000"/>
                </a:solidFill>
                <a:latin typeface="Century Gothic" pitchFamily="34" charset="0"/>
              </a:rPr>
              <a:t> </a:t>
            </a:r>
            <a:endParaRPr lang="pl-PL" sz="200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36867" name="Prostokąt 2"/>
          <p:cNvSpPr>
            <a:spLocks noChangeArrowheads="1"/>
          </p:cNvSpPr>
          <p:nvPr/>
        </p:nvSpPr>
        <p:spPr bwMode="auto">
          <a:xfrm>
            <a:off x="641350" y="1952625"/>
            <a:ext cx="7858125" cy="449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1600" u="sng"/>
              <a:t>Doskonalenie zawodowe w ZSiPKZ</a:t>
            </a:r>
          </a:p>
          <a:p>
            <a:pPr algn="just"/>
            <a:r>
              <a:rPr lang="pl-PL" sz="1400"/>
              <a:t>Kurs „Doskonalenie  technik fotograficznych i reklamy cyfrowej” – 3 os/96h</a:t>
            </a:r>
          </a:p>
          <a:p>
            <a:pPr algn="just"/>
            <a:r>
              <a:rPr lang="pl-PL" sz="1400"/>
              <a:t>Kurs „Podstawy obróbki wideo w programie Adobe Premiere Pro CC” – 4 os/36h</a:t>
            </a:r>
          </a:p>
          <a:p>
            <a:pPr algn="just"/>
            <a:r>
              <a:rPr lang="pl-PL" sz="1400"/>
              <a:t>Kurs „Coach wizerunku  w zawodzie fryzjer” – 1os/8h</a:t>
            </a:r>
          </a:p>
          <a:p>
            <a:pPr algn="just"/>
            <a:r>
              <a:rPr lang="pl-PL" sz="1400"/>
              <a:t>Kurs „Florystyka” – 2os/100h</a:t>
            </a:r>
          </a:p>
          <a:p>
            <a:pPr algn="just"/>
            <a:r>
              <a:rPr lang="pl-PL" sz="1400"/>
              <a:t>Kurs „Język angielski zawodowy” – 3os/120h</a:t>
            </a:r>
          </a:p>
          <a:p>
            <a:pPr algn="just"/>
            <a:r>
              <a:rPr lang="pl-PL" sz="1400"/>
              <a:t>Kurs „Język niemiecki zawodowy” – 3os/180h</a:t>
            </a:r>
          </a:p>
          <a:p>
            <a:pPr algn="just"/>
            <a:r>
              <a:rPr lang="pl-PL" sz="1400"/>
              <a:t>Studia podyplomowe „Fototechnika oraz cyfrowe procesy graficzne” – 1os/2 sem.</a:t>
            </a:r>
          </a:p>
          <a:p>
            <a:pPr algn="just"/>
            <a:r>
              <a:rPr lang="pl-PL" sz="1400"/>
              <a:t>Studia podyplomowe „Enologia” – 2 os/2 sem.</a:t>
            </a:r>
          </a:p>
          <a:p>
            <a:pPr algn="just"/>
            <a:r>
              <a:rPr lang="pl-PL" sz="1400"/>
              <a:t>Studia podyplomowe „Realizacja dźwięku” – 2 os/2 sem.</a:t>
            </a:r>
          </a:p>
          <a:p>
            <a:pPr algn="just"/>
            <a:r>
              <a:rPr lang="pl-PL" sz="1400"/>
              <a:t>Studia podyplomowe „Konstrukcja ubioru” - 1os/2 sem.</a:t>
            </a:r>
          </a:p>
          <a:p>
            <a:pPr algn="just"/>
            <a:r>
              <a:rPr lang="pl-PL" sz="1400"/>
              <a:t>Studia podyplomowe „Architektura krajobrazu”  - 1 os/3 sem.</a:t>
            </a:r>
          </a:p>
          <a:p>
            <a:endParaRPr lang="pl-PL" sz="1400"/>
          </a:p>
          <a:p>
            <a:r>
              <a:rPr lang="pl-PL" sz="1600" u="sng"/>
              <a:t>Doskonalenie zawodowe w ZST</a:t>
            </a:r>
          </a:p>
          <a:p>
            <a:r>
              <a:rPr lang="pl-PL" sz="1400"/>
              <a:t>Kurs „Spawanie gazowe” - 3os/128h</a:t>
            </a:r>
          </a:p>
          <a:p>
            <a:r>
              <a:rPr lang="pl-PL" sz="1400"/>
              <a:t>Kurs „Spawanie elektryczne MIG/MAG” – 3 os/150h</a:t>
            </a:r>
          </a:p>
          <a:p>
            <a:r>
              <a:rPr lang="pl-PL" sz="1400"/>
              <a:t>Kurs „Operator wózków widłowych” – 4 os/48h</a:t>
            </a:r>
          </a:p>
          <a:p>
            <a:r>
              <a:rPr lang="pl-PL" sz="1400"/>
              <a:t>Kurs „Uprawnienia energetyczne” – 2os/60h</a:t>
            </a:r>
          </a:p>
          <a:p>
            <a:r>
              <a:rPr lang="pl-PL" sz="1400"/>
              <a:t>Studia podyplomowe „Budowa maszyn / obróbka skrawaniem” -1 os/2 sem.</a:t>
            </a:r>
          </a:p>
          <a:p>
            <a:pPr algn="just"/>
            <a:endParaRPr lang="pl-PL"/>
          </a:p>
        </p:txBody>
      </p:sp>
      <p:sp>
        <p:nvSpPr>
          <p:cNvPr id="36868" name="Prostokąt 1"/>
          <p:cNvSpPr>
            <a:spLocks noChangeArrowheads="1"/>
          </p:cNvSpPr>
          <p:nvPr/>
        </p:nvSpPr>
        <p:spPr bwMode="auto">
          <a:xfrm>
            <a:off x="323850" y="1306513"/>
            <a:ext cx="83518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b="1"/>
              <a:t>Zadanie 1. Doskonalenie nauczycieli w zakresie tematyki związanej z nauczanym przedmiotem 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Prostokąt 7"/>
          <p:cNvSpPr>
            <a:spLocks noChangeArrowheads="1"/>
          </p:cNvSpPr>
          <p:nvPr/>
        </p:nvSpPr>
        <p:spPr bwMode="auto">
          <a:xfrm>
            <a:off x="468313" y="1357313"/>
            <a:ext cx="84248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2000" b="1">
                <a:solidFill>
                  <a:srgbClr val="FF0000"/>
                </a:solidFill>
                <a:latin typeface="Century Gothic" pitchFamily="34" charset="0"/>
              </a:rPr>
              <a:t> </a:t>
            </a:r>
            <a:endParaRPr lang="pl-PL" sz="200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37891" name="Prostokąt 2"/>
          <p:cNvSpPr>
            <a:spLocks noChangeArrowheads="1"/>
          </p:cNvSpPr>
          <p:nvPr/>
        </p:nvSpPr>
        <p:spPr bwMode="auto">
          <a:xfrm>
            <a:off x="641350" y="1952625"/>
            <a:ext cx="7858125" cy="400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sz="1400"/>
          </a:p>
          <a:p>
            <a:endParaRPr lang="pl-PL" sz="1600"/>
          </a:p>
          <a:p>
            <a:pPr algn="just"/>
            <a:r>
              <a:rPr lang="pl-PL" sz="1600"/>
              <a:t>W ramach zadania 94 nauczycieli przedmiotów zawodowych z ZSB, ZSE, ZSEiS, ZST, ZSiPKZ, ZSZ Spec., ZSZ PBO, SP WODZ weźmie udział w stażach zawodowych zgodnie ze zdiagnozowanymi  potrzebami określonymi w Diagnozie dla nauczycieli zawodu w zakresie nauczanych przez siebie kierunków kształcenia. </a:t>
            </a:r>
          </a:p>
          <a:p>
            <a:pPr algn="just"/>
            <a:endParaRPr lang="pl-PL" sz="1600"/>
          </a:p>
          <a:p>
            <a:pPr algn="just"/>
            <a:r>
              <a:rPr lang="pl-PL" sz="1600"/>
              <a:t>Staże zawodowe w wymiarze 40 h/os. odbędą się u pracodawców                                    i w przedsiębiorstwach. Podczas staży, dzięki bezpośredniemu kontaktowi ze środowiskiem pracy, nauczyciele będą mogli zaktualizować swoją wiedzę i zapoznać się z najnowszymi technologiami. </a:t>
            </a:r>
          </a:p>
          <a:p>
            <a:pPr algn="just"/>
            <a:endParaRPr lang="pl-PL" sz="1600"/>
          </a:p>
          <a:p>
            <a:pPr algn="just"/>
            <a:r>
              <a:rPr lang="pl-PL" sz="1600"/>
              <a:t>Wpłynie to na podniesienie jakości kształcenia w danym zawodzie i przyczyni się do dostosowania umiejętności absolwentów szkół zawodowych do oczekiwań rynku pracy.</a:t>
            </a:r>
          </a:p>
          <a:p>
            <a:pPr algn="just"/>
            <a:endParaRPr lang="pl-PL"/>
          </a:p>
        </p:txBody>
      </p:sp>
      <p:sp>
        <p:nvSpPr>
          <p:cNvPr id="37892" name="Prostokąt 1"/>
          <p:cNvSpPr>
            <a:spLocks noChangeArrowheads="1"/>
          </p:cNvSpPr>
          <p:nvPr/>
        </p:nvSpPr>
        <p:spPr bwMode="auto">
          <a:xfrm>
            <a:off x="323850" y="1306513"/>
            <a:ext cx="83518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b="1"/>
              <a:t>Zadanie 2. Praktyki i staże dla nauczycieli kształcenia zawodowego u pracodawców i przedsiębiorców</a:t>
            </a:r>
          </a:p>
          <a:p>
            <a:pPr algn="ctr"/>
            <a:endParaRPr lang="pl-PL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Prostokąt 7"/>
          <p:cNvSpPr>
            <a:spLocks noChangeArrowheads="1"/>
          </p:cNvSpPr>
          <p:nvPr/>
        </p:nvSpPr>
        <p:spPr bwMode="auto">
          <a:xfrm>
            <a:off x="468313" y="1357313"/>
            <a:ext cx="84248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2000" b="1">
                <a:solidFill>
                  <a:srgbClr val="FF0000"/>
                </a:solidFill>
                <a:latin typeface="Century Gothic" pitchFamily="34" charset="0"/>
              </a:rPr>
              <a:t> </a:t>
            </a:r>
            <a:endParaRPr lang="pl-PL" sz="200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38915" name="Prostokąt 2"/>
          <p:cNvSpPr>
            <a:spLocks noChangeArrowheads="1"/>
          </p:cNvSpPr>
          <p:nvPr/>
        </p:nvSpPr>
        <p:spPr bwMode="auto">
          <a:xfrm>
            <a:off x="641350" y="1952625"/>
            <a:ext cx="7858125" cy="3757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pl-PL" sz="1400"/>
          </a:p>
          <a:p>
            <a:pPr algn="just"/>
            <a:r>
              <a:rPr lang="pl-PL" sz="1600"/>
              <a:t>W ramach zadania 2800 uczniów z 10 szkół zawodowych weźmie udział w kursach, szkoleniach i warsztatach zgodnie z indywidualnym zapotrzebowaniem określonym w Diagnozie. Zajęcia dodatkowe odbywać się będą po  godzinach lekcyjnych i w dniach wolnych od nauki.</a:t>
            </a:r>
          </a:p>
          <a:p>
            <a:pPr algn="just"/>
            <a:r>
              <a:rPr lang="pl-PL" sz="1600"/>
              <a:t>W ramach zadania zostanie przeprowadzonych ponad 90 różnych kursów/szkoleń/warsztatów dla uczniów. </a:t>
            </a:r>
          </a:p>
          <a:p>
            <a:pPr algn="just"/>
            <a:endParaRPr lang="pl-PL" sz="1600"/>
          </a:p>
          <a:p>
            <a:pPr algn="just"/>
            <a:r>
              <a:rPr lang="pl-PL" sz="1600"/>
              <a:t>Zdobyta wiedza na kursie lepiej przygotuje uczniów do egzaminu zawodowego oraz dalszej edukacji, a uzyskane uprawnienia w istotny sposób zwiększą możliwość uzyskania zatrudnienia przyszłego absolwenta. Nabyte w wyniku uczestnictwa w kursie umiejętności/kompetencje/kwalifikacje są pożądane przez pracodawców na rynku pracy.</a:t>
            </a:r>
          </a:p>
          <a:p>
            <a:endParaRPr lang="pl-PL" sz="1600"/>
          </a:p>
          <a:p>
            <a:pPr algn="just"/>
            <a:endParaRPr lang="pl-PL"/>
          </a:p>
        </p:txBody>
      </p:sp>
      <p:sp>
        <p:nvSpPr>
          <p:cNvPr id="38916" name="Prostokąt 1"/>
          <p:cNvSpPr>
            <a:spLocks noChangeArrowheads="1"/>
          </p:cNvSpPr>
          <p:nvPr/>
        </p:nvSpPr>
        <p:spPr bwMode="auto">
          <a:xfrm>
            <a:off x="323850" y="1306513"/>
            <a:ext cx="83518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b="1"/>
              <a:t>Zadanie 3. Kształcenie zawodowe uczniów</a:t>
            </a:r>
          </a:p>
          <a:p>
            <a:pPr algn="ctr"/>
            <a:endParaRPr lang="pl-PL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Prostokąt 7"/>
          <p:cNvSpPr>
            <a:spLocks noChangeArrowheads="1"/>
          </p:cNvSpPr>
          <p:nvPr/>
        </p:nvSpPr>
        <p:spPr bwMode="auto">
          <a:xfrm>
            <a:off x="468313" y="1357313"/>
            <a:ext cx="84248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2000" b="1">
                <a:solidFill>
                  <a:srgbClr val="FF0000"/>
                </a:solidFill>
                <a:latin typeface="Century Gothic" pitchFamily="34" charset="0"/>
              </a:rPr>
              <a:t> </a:t>
            </a:r>
            <a:endParaRPr lang="pl-PL" sz="200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39939" name="Prostokąt 2"/>
          <p:cNvSpPr>
            <a:spLocks noChangeArrowheads="1"/>
          </p:cNvSpPr>
          <p:nvPr/>
        </p:nvSpPr>
        <p:spPr bwMode="auto">
          <a:xfrm>
            <a:off x="641350" y="1609725"/>
            <a:ext cx="7858125" cy="518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600" u="sng"/>
              <a:t>Zespół Szkół Budowlanych </a:t>
            </a:r>
          </a:p>
          <a:p>
            <a:r>
              <a:rPr lang="pl-PL" sz="1300"/>
              <a:t>Kurs fotograficzny- 60 os-9h</a:t>
            </a:r>
          </a:p>
          <a:p>
            <a:r>
              <a:rPr lang="pl-PL" sz="1300"/>
              <a:t>Kurs Rysunek odręczny- 60 os-20h</a:t>
            </a:r>
          </a:p>
          <a:p>
            <a:r>
              <a:rPr lang="pl-PL" sz="1300"/>
              <a:t>Kurs Autoprezentacja i wystąpienia publiczne- 85 os-32h</a:t>
            </a:r>
          </a:p>
          <a:p>
            <a:r>
              <a:rPr lang="pl-PL" sz="1300"/>
              <a:t>Kurs Grafika 3D- specjalista projektowania grafiki 3D- 30 os-48h</a:t>
            </a:r>
          </a:p>
          <a:p>
            <a:r>
              <a:rPr lang="pl-PL" sz="1300"/>
              <a:t>Kurs Fotografia artystyczna i reklamowa- 60 os-9h</a:t>
            </a:r>
          </a:p>
          <a:p>
            <a:r>
              <a:rPr lang="pl-PL" sz="1300"/>
              <a:t>Kurs Wizaż i stylizacja- 55 os- 40h</a:t>
            </a:r>
          </a:p>
          <a:p>
            <a:r>
              <a:rPr lang="pl-PL" sz="1300"/>
              <a:t>Kurs Produkcja filmowa i telewizyjna- 21 os-40h</a:t>
            </a:r>
          </a:p>
          <a:p>
            <a:r>
              <a:rPr lang="pl-PL" sz="1300"/>
              <a:t>Kurs Animacje- 21 os-24h</a:t>
            </a:r>
          </a:p>
          <a:p>
            <a:r>
              <a:rPr lang="pl-PL" sz="1300"/>
              <a:t>Kurs Projektowanie stron internetowych-21 os- 40h</a:t>
            </a:r>
          </a:p>
          <a:p>
            <a:r>
              <a:rPr lang="pl-PL" sz="1300"/>
              <a:t>Kurs Realizacje multimedialne- 21 os- 40h</a:t>
            </a:r>
          </a:p>
          <a:p>
            <a:r>
              <a:rPr lang="pl-PL" sz="1300"/>
              <a:t>Kurs Programy komputerowe Adobe Flash, Ilustrator, Indesign-21 os- 40h</a:t>
            </a:r>
          </a:p>
          <a:p>
            <a:r>
              <a:rPr lang="pl-PL" sz="1300"/>
              <a:t>Kurs Copywriter-  30 os- 30h </a:t>
            </a:r>
          </a:p>
          <a:p>
            <a:r>
              <a:rPr lang="pl-PL" sz="1300"/>
              <a:t>Kurs Podstawy grafiki komputerowej z wykorzystaniem programu Adobe Photshop CC- 50 os-40h</a:t>
            </a:r>
          </a:p>
          <a:p>
            <a:r>
              <a:rPr lang="pl-PL" sz="1300"/>
              <a:t>Kurs Kreowanie marki- 30 os-8h</a:t>
            </a:r>
          </a:p>
          <a:p>
            <a:r>
              <a:rPr lang="pl-PL" sz="1300"/>
              <a:t>Kurs Prawo jazdy kat. T- 130 os-50h</a:t>
            </a:r>
          </a:p>
          <a:p>
            <a:r>
              <a:rPr lang="pl-PL" sz="1300"/>
              <a:t>Kurs Brukarz 30 os- 140 h</a:t>
            </a:r>
          </a:p>
          <a:p>
            <a:r>
              <a:rPr lang="pl-PL" sz="1300"/>
              <a:t>Kurs Projektowanie i zakładanie systemów nawadniających- 30 os-30h</a:t>
            </a:r>
          </a:p>
          <a:p>
            <a:r>
              <a:rPr lang="pl-PL" sz="1300"/>
              <a:t>Kurs Projektowanie i zakładanie zbiorników wodnych- 30 os-30h</a:t>
            </a:r>
          </a:p>
          <a:p>
            <a:r>
              <a:rPr lang="pl-PL" sz="1300"/>
              <a:t>Kurs Obsługa programu Norma Pro- 60 os-30h</a:t>
            </a:r>
          </a:p>
          <a:p>
            <a:r>
              <a:rPr lang="pl-PL" sz="1300"/>
              <a:t>Kurs AutoCad- 60 os-90h</a:t>
            </a:r>
          </a:p>
          <a:p>
            <a:r>
              <a:rPr lang="pl-PL" sz="1300"/>
              <a:t>Kurs Zbrojarz-30 os-120h</a:t>
            </a:r>
          </a:p>
          <a:p>
            <a:r>
              <a:rPr lang="pl-PL" sz="1300"/>
              <a:t>Kurs Malarz tapeciarz-30 os-80h</a:t>
            </a:r>
          </a:p>
          <a:p>
            <a:r>
              <a:rPr lang="pl-PL" sz="1300"/>
              <a:t>Kurs C- geo- 60 os-24h</a:t>
            </a:r>
          </a:p>
          <a:p>
            <a:endParaRPr lang="pl-PL" sz="1600"/>
          </a:p>
        </p:txBody>
      </p:sp>
      <p:sp>
        <p:nvSpPr>
          <p:cNvPr id="39940" name="Prostokąt 1"/>
          <p:cNvSpPr>
            <a:spLocks noChangeArrowheads="1"/>
          </p:cNvSpPr>
          <p:nvPr/>
        </p:nvSpPr>
        <p:spPr bwMode="auto">
          <a:xfrm>
            <a:off x="323850" y="1306513"/>
            <a:ext cx="83518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b="1"/>
              <a:t>Zadanie 3. Kształcenie zawodowe uczniów</a:t>
            </a:r>
          </a:p>
          <a:p>
            <a:pPr algn="ctr"/>
            <a:endParaRPr lang="pl-PL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Prostokąt 7"/>
          <p:cNvSpPr>
            <a:spLocks noChangeArrowheads="1"/>
          </p:cNvSpPr>
          <p:nvPr/>
        </p:nvSpPr>
        <p:spPr bwMode="auto">
          <a:xfrm>
            <a:off x="468313" y="1357313"/>
            <a:ext cx="84248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2000" b="1">
                <a:solidFill>
                  <a:srgbClr val="FF0000"/>
                </a:solidFill>
                <a:latin typeface="Century Gothic" pitchFamily="34" charset="0"/>
              </a:rPr>
              <a:t> </a:t>
            </a:r>
            <a:endParaRPr lang="pl-PL" sz="200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40963" name="Prostokąt 2"/>
          <p:cNvSpPr>
            <a:spLocks noChangeArrowheads="1"/>
          </p:cNvSpPr>
          <p:nvPr/>
        </p:nvSpPr>
        <p:spPr bwMode="auto">
          <a:xfrm>
            <a:off x="641350" y="1952625"/>
            <a:ext cx="7858125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600" u="sng"/>
              <a:t>Zespół Szkół Zawodowych PBO </a:t>
            </a:r>
          </a:p>
          <a:p>
            <a:r>
              <a:rPr lang="pl-PL" sz="1600"/>
              <a:t>Kurs Weź kolor na warsztat - Akademia Technik Malarskich- 60 os-32h</a:t>
            </a:r>
          </a:p>
          <a:p>
            <a:r>
              <a:rPr lang="pl-PL" sz="1600"/>
              <a:t>Kurs Glazurnik– posadzkarz - 80 os-140h</a:t>
            </a:r>
          </a:p>
          <a:p>
            <a:r>
              <a:rPr lang="pl-PL" sz="1600"/>
              <a:t>Kurs Techniki docieplania budynków - 50 os-100h</a:t>
            </a:r>
          </a:p>
          <a:p>
            <a:r>
              <a:rPr lang="pl-PL" sz="1600"/>
              <a:t>Kurs Idealny parkieciarz-50 os-140h</a:t>
            </a:r>
          </a:p>
          <a:p>
            <a:r>
              <a:rPr lang="pl-PL" sz="1600"/>
              <a:t>Kurs Agregaty tynkarskie lub natryskowe- 80 os-52h</a:t>
            </a:r>
          </a:p>
          <a:p>
            <a:r>
              <a:rPr lang="pl-PL" sz="1600"/>
              <a:t>Kurs Brukarz -50 os-140 h </a:t>
            </a:r>
          </a:p>
          <a:p>
            <a:r>
              <a:rPr lang="pl-PL" sz="1600"/>
              <a:t>Kurs CAN/LIN, FlexRay, MOST- magistrale danych w samochodach - 50 os-16h</a:t>
            </a:r>
          </a:p>
          <a:p>
            <a:r>
              <a:rPr lang="pl-PL" sz="1600"/>
              <a:t>Kurs motocyklowy kategoria A1 - 40 os-50h</a:t>
            </a:r>
          </a:p>
          <a:p>
            <a:r>
              <a:rPr lang="pl-PL" sz="1600"/>
              <a:t>Kurs Prawo jazdy kat. B - 170 os-60h </a:t>
            </a:r>
          </a:p>
          <a:p>
            <a:r>
              <a:rPr lang="pl-PL" sz="1600"/>
              <a:t>Kurs Prawo jazdy kat. B + E- 50 os-15h</a:t>
            </a:r>
          </a:p>
          <a:p>
            <a:r>
              <a:rPr lang="pl-PL" sz="1600"/>
              <a:t>Kurs Obsługa programu Auto Cad -100 os-90h</a:t>
            </a:r>
          </a:p>
          <a:p>
            <a:r>
              <a:rPr lang="pl-PL" sz="1600"/>
              <a:t>Kurs Obsługa programu Norma PRO -100 os-30h</a:t>
            </a:r>
          </a:p>
          <a:p>
            <a:r>
              <a:rPr lang="pl-PL" sz="1600"/>
              <a:t>Kurs Nauka programu Corel -20 os-30h</a:t>
            </a:r>
          </a:p>
          <a:p>
            <a:r>
              <a:rPr lang="pl-PL" sz="1600"/>
              <a:t>Kurs Organizowanie i realizacja prac renowatorskich - 20 os-50h</a:t>
            </a:r>
          </a:p>
          <a:p>
            <a:r>
              <a:rPr lang="pl-PL" sz="1600"/>
              <a:t>Kurs Specjalista ds. ochrony środowiska - 20 os-90h</a:t>
            </a:r>
          </a:p>
          <a:p>
            <a:endParaRPr lang="pl-PL" sz="1600"/>
          </a:p>
        </p:txBody>
      </p:sp>
      <p:sp>
        <p:nvSpPr>
          <p:cNvPr id="40964" name="Prostokąt 1"/>
          <p:cNvSpPr>
            <a:spLocks noChangeArrowheads="1"/>
          </p:cNvSpPr>
          <p:nvPr/>
        </p:nvSpPr>
        <p:spPr bwMode="auto">
          <a:xfrm>
            <a:off x="323850" y="1306513"/>
            <a:ext cx="83518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b="1"/>
              <a:t>Zadanie 3. Kształcenie zawodowe uczniów</a:t>
            </a:r>
          </a:p>
          <a:p>
            <a:pPr algn="ctr"/>
            <a:endParaRPr lang="pl-PL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Prostokąt 7"/>
          <p:cNvSpPr>
            <a:spLocks noChangeArrowheads="1"/>
          </p:cNvSpPr>
          <p:nvPr/>
        </p:nvSpPr>
        <p:spPr bwMode="auto">
          <a:xfrm>
            <a:off x="468313" y="1357313"/>
            <a:ext cx="84248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2000" b="1">
                <a:solidFill>
                  <a:srgbClr val="FF0000"/>
                </a:solidFill>
                <a:latin typeface="Century Gothic" pitchFamily="34" charset="0"/>
              </a:rPr>
              <a:t> </a:t>
            </a:r>
            <a:endParaRPr lang="pl-PL" sz="200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641350" y="1952625"/>
            <a:ext cx="8034338" cy="49371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pl-PL" sz="1600" u="sng" dirty="0">
                <a:solidFill>
                  <a:srgbClr val="000000"/>
                </a:solidFill>
              </a:rPr>
              <a:t>Kursy/szkolenia zawodowe prowadzone w 2017 r</a:t>
            </a:r>
          </a:p>
          <a:p>
            <a:pPr marL="800100" lvl="1" indent="-342900">
              <a:buFont typeface="+mj-lt"/>
              <a:buAutoNum type="arabicPeriod"/>
              <a:defRPr/>
            </a:pPr>
            <a:r>
              <a:rPr lang="pl-PL" sz="1500" i="1" dirty="0"/>
              <a:t>Projektowanie i zakładanie systemów nawadniających</a:t>
            </a:r>
            <a:endParaRPr lang="pl-PL" sz="1500" dirty="0"/>
          </a:p>
          <a:p>
            <a:pPr marL="800100" lvl="1" indent="-342900">
              <a:buFont typeface="+mj-lt"/>
              <a:buAutoNum type="arabicPeriod"/>
              <a:defRPr/>
            </a:pPr>
            <a:r>
              <a:rPr lang="pl-PL" sz="1500" i="1" dirty="0"/>
              <a:t>Projektowanie i zakładanie zbiorników wodnych </a:t>
            </a:r>
            <a:endParaRPr lang="pl-PL" sz="1500" dirty="0"/>
          </a:p>
          <a:p>
            <a:pPr marL="800100" lvl="1" indent="-342900">
              <a:buFont typeface="+mj-lt"/>
              <a:buAutoNum type="arabicPeriod"/>
              <a:defRPr/>
            </a:pPr>
            <a:r>
              <a:rPr lang="pl-PL" sz="1500" i="1" dirty="0"/>
              <a:t>Kurs C-</a:t>
            </a:r>
            <a:r>
              <a:rPr lang="pl-PL" sz="1500" i="1" dirty="0" err="1"/>
              <a:t>geo</a:t>
            </a:r>
            <a:endParaRPr lang="pl-PL" sz="1500" dirty="0"/>
          </a:p>
          <a:p>
            <a:pPr marL="800100" lvl="1" indent="-342900">
              <a:buFont typeface="+mj-lt"/>
              <a:buAutoNum type="arabicPeriod"/>
              <a:defRPr/>
            </a:pPr>
            <a:r>
              <a:rPr lang="pl-PL" sz="1500" i="1" dirty="0"/>
              <a:t>Wizaż i stylizacja</a:t>
            </a:r>
            <a:endParaRPr lang="pl-PL" sz="1500" dirty="0"/>
          </a:p>
          <a:p>
            <a:pPr marL="800100" lvl="1" indent="-342900">
              <a:buFont typeface="+mj-lt"/>
              <a:buAutoNum type="arabicPeriod"/>
              <a:defRPr/>
            </a:pPr>
            <a:r>
              <a:rPr lang="pl-PL" sz="1500" i="1" dirty="0"/>
              <a:t>Innowacyjne strzyżenia damskie</a:t>
            </a:r>
            <a:endParaRPr lang="pl-PL" sz="1500" dirty="0"/>
          </a:p>
          <a:p>
            <a:pPr marL="800100" lvl="1" indent="-342900">
              <a:buFont typeface="+mj-lt"/>
              <a:buAutoNum type="arabicPeriod"/>
              <a:defRPr/>
            </a:pPr>
            <a:r>
              <a:rPr lang="pl-PL" sz="1500" i="1" dirty="0"/>
              <a:t>Kreatywne strzyżenie męskie</a:t>
            </a:r>
            <a:endParaRPr lang="pl-PL" sz="1500" dirty="0"/>
          </a:p>
          <a:p>
            <a:pPr marL="800100" lvl="1" indent="-342900">
              <a:buFont typeface="+mj-lt"/>
              <a:buAutoNum type="arabicPeriod"/>
              <a:defRPr/>
            </a:pPr>
            <a:r>
              <a:rPr lang="pl-PL" sz="1500" i="1" dirty="0"/>
              <a:t>Innowacje w koloryzacji</a:t>
            </a:r>
            <a:endParaRPr lang="pl-PL" sz="1500" dirty="0"/>
          </a:p>
          <a:p>
            <a:pPr marL="800100" lvl="1" indent="-342900">
              <a:buFont typeface="+mj-lt"/>
              <a:buAutoNum type="arabicPeriod"/>
              <a:defRPr/>
            </a:pPr>
            <a:r>
              <a:rPr lang="pl-PL" sz="1500" i="1" dirty="0"/>
              <a:t>Magia aromatów w przemyśle spożywczym </a:t>
            </a:r>
            <a:endParaRPr lang="pl-PL" sz="1500" dirty="0"/>
          </a:p>
          <a:p>
            <a:pPr marL="800100" lvl="1" indent="-342900">
              <a:buFont typeface="+mj-lt"/>
              <a:buAutoNum type="arabicPeriod"/>
              <a:defRPr/>
            </a:pPr>
            <a:r>
              <a:rPr lang="pl-PL" sz="1500" i="1" dirty="0"/>
              <a:t>Warsztaty gastronomiczne  (FAST  Food) </a:t>
            </a:r>
            <a:endParaRPr lang="pl-PL" sz="1500" dirty="0"/>
          </a:p>
          <a:p>
            <a:pPr marL="800100" lvl="1" indent="-342900">
              <a:buFont typeface="+mj-lt"/>
              <a:buAutoNum type="arabicPeriod"/>
              <a:defRPr/>
            </a:pPr>
            <a:r>
              <a:rPr lang="pl-PL" sz="1500" i="1" dirty="0"/>
              <a:t>Analiza i wytwarzanie żywności </a:t>
            </a:r>
            <a:endParaRPr lang="pl-PL" sz="1500" dirty="0"/>
          </a:p>
          <a:p>
            <a:pPr marL="800100" lvl="1" indent="-342900">
              <a:buFont typeface="+mj-lt"/>
              <a:buAutoNum type="arabicPeriod"/>
              <a:defRPr/>
            </a:pPr>
            <a:r>
              <a:rPr lang="pl-PL" sz="1500" i="1" dirty="0"/>
              <a:t>Grafika 3D –  specjalista projektowania grafiki 3D</a:t>
            </a:r>
            <a:endParaRPr lang="pl-PL" sz="1500" dirty="0"/>
          </a:p>
          <a:p>
            <a:pPr marL="800100" lvl="1" indent="-342900">
              <a:buFont typeface="+mj-lt"/>
              <a:buAutoNum type="arabicPeriod"/>
              <a:defRPr/>
            </a:pPr>
            <a:r>
              <a:rPr lang="pl-PL" sz="1500" i="1" dirty="0"/>
              <a:t>Projektowanie stron internetowych</a:t>
            </a:r>
            <a:endParaRPr lang="pl-PL" sz="1500" dirty="0"/>
          </a:p>
          <a:p>
            <a:pPr marL="800100" lvl="1" indent="-342900">
              <a:buFont typeface="+mj-lt"/>
              <a:buAutoNum type="arabicPeriod"/>
              <a:defRPr/>
            </a:pPr>
            <a:r>
              <a:rPr lang="pl-PL" sz="1500" i="1" dirty="0"/>
              <a:t>Realizacje multimedialne</a:t>
            </a:r>
            <a:endParaRPr lang="pl-PL" sz="1500" dirty="0"/>
          </a:p>
          <a:p>
            <a:pPr marL="800100" lvl="1" indent="-342900">
              <a:buFont typeface="+mj-lt"/>
              <a:buAutoNum type="arabicPeriod"/>
              <a:defRPr/>
            </a:pPr>
            <a:r>
              <a:rPr lang="pl-PL" sz="1500" i="1" dirty="0"/>
              <a:t>Programy komputerowe Adobe  Ilustrator, </a:t>
            </a:r>
            <a:r>
              <a:rPr lang="pl-PL" sz="1500" i="1" dirty="0" err="1"/>
              <a:t>Indesign</a:t>
            </a:r>
            <a:endParaRPr lang="pl-PL" sz="1500" i="1" dirty="0"/>
          </a:p>
          <a:p>
            <a:pPr marL="800100" lvl="1" indent="-342900">
              <a:buFont typeface="+mj-lt"/>
              <a:buAutoNum type="arabicPeriod"/>
              <a:defRPr/>
            </a:pPr>
            <a:r>
              <a:rPr lang="pl-PL" sz="1500" i="1" dirty="0"/>
              <a:t>Podstawy grafiki komputerowej z wykorzystaniem programu Adobe, Photoshop CC</a:t>
            </a:r>
            <a:endParaRPr lang="pl-PL" sz="1500" dirty="0"/>
          </a:p>
          <a:p>
            <a:pPr marL="800100" lvl="1" indent="-342900">
              <a:buFont typeface="+mj-lt"/>
              <a:buAutoNum type="arabicPeriod"/>
              <a:defRPr/>
            </a:pPr>
            <a:r>
              <a:rPr lang="pl-PL" sz="1500" i="1" dirty="0"/>
              <a:t>Kurs z zakresu grafiki komputerowej</a:t>
            </a:r>
            <a:endParaRPr lang="pl-PL" sz="1500" dirty="0"/>
          </a:p>
          <a:p>
            <a:pPr marL="800100" lvl="1" indent="-342900">
              <a:buFont typeface="+mj-lt"/>
              <a:buAutoNum type="arabicPeriod"/>
              <a:defRPr/>
            </a:pPr>
            <a:r>
              <a:rPr lang="pl-PL" sz="1500" i="1" dirty="0"/>
              <a:t>CAN/LIN-BUS, </a:t>
            </a:r>
            <a:r>
              <a:rPr lang="pl-PL" sz="1500" i="1" dirty="0" err="1"/>
              <a:t>FlexRay</a:t>
            </a:r>
            <a:r>
              <a:rPr lang="pl-PL" sz="1500" i="1" dirty="0"/>
              <a:t>, MOST – magistrale danych  w samochodach</a:t>
            </a:r>
            <a:endParaRPr lang="pl-PL" sz="1500" dirty="0"/>
          </a:p>
          <a:p>
            <a:pPr lvl="1">
              <a:defRPr/>
            </a:pPr>
            <a:endParaRPr lang="pl-PL" sz="1400" dirty="0"/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274320" algn="l"/>
              </a:tabLst>
              <a:defRPr/>
            </a:pPr>
            <a:endParaRPr lang="pl-PL" sz="1200" dirty="0">
              <a:latin typeface="Calibri"/>
              <a:ea typeface="Calibri"/>
              <a:cs typeface="Times New Roman"/>
            </a:endParaRPr>
          </a:p>
          <a:p>
            <a:pPr>
              <a:defRPr/>
            </a:pPr>
            <a:endParaRPr lang="pl-PL" sz="1600" dirty="0">
              <a:solidFill>
                <a:srgbClr val="000000"/>
              </a:solidFill>
            </a:endParaRPr>
          </a:p>
        </p:txBody>
      </p:sp>
      <p:sp>
        <p:nvSpPr>
          <p:cNvPr id="41988" name="Prostokąt 1"/>
          <p:cNvSpPr>
            <a:spLocks noChangeArrowheads="1"/>
          </p:cNvSpPr>
          <p:nvPr/>
        </p:nvSpPr>
        <p:spPr bwMode="auto">
          <a:xfrm>
            <a:off x="323850" y="1306513"/>
            <a:ext cx="83518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b="1">
                <a:solidFill>
                  <a:srgbClr val="000000"/>
                </a:solidFill>
              </a:rPr>
              <a:t>Zadanie 3. Kształcenie zawodowe uczniów</a:t>
            </a:r>
          </a:p>
          <a:p>
            <a:pPr algn="ctr"/>
            <a:endParaRPr lang="pl-PL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Prostokąt 7"/>
          <p:cNvSpPr>
            <a:spLocks noChangeArrowheads="1"/>
          </p:cNvSpPr>
          <p:nvPr/>
        </p:nvSpPr>
        <p:spPr bwMode="auto">
          <a:xfrm>
            <a:off x="468313" y="1357313"/>
            <a:ext cx="84248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2000" b="1">
                <a:solidFill>
                  <a:srgbClr val="FF0000"/>
                </a:solidFill>
                <a:latin typeface="Century Gothic" pitchFamily="34" charset="0"/>
              </a:rPr>
              <a:t> </a:t>
            </a:r>
            <a:endParaRPr lang="pl-PL" sz="200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641350" y="1952625"/>
            <a:ext cx="7858125" cy="44751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pl-PL" sz="1600" u="sng" dirty="0">
                <a:solidFill>
                  <a:srgbClr val="000000"/>
                </a:solidFill>
              </a:rPr>
              <a:t>Kursy/szkolenia zawodowe prowadzone w 2017 r</a:t>
            </a:r>
          </a:p>
          <a:p>
            <a:pPr marL="800100" lvl="1" indent="-342900">
              <a:buFont typeface="+mj-lt"/>
              <a:buAutoNum type="arabicPeriod" startAt="18"/>
              <a:defRPr/>
            </a:pPr>
            <a:r>
              <a:rPr lang="pl-PL" sz="1500" i="1" dirty="0"/>
              <a:t>Kurs z zakresu grafiki komputerowej</a:t>
            </a:r>
            <a:endParaRPr lang="pl-PL" sz="1500" dirty="0"/>
          </a:p>
          <a:p>
            <a:pPr marL="800100" lvl="1" indent="-342900">
              <a:buFont typeface="+mj-lt"/>
              <a:buAutoNum type="arabicPeriod" startAt="18"/>
              <a:defRPr/>
            </a:pPr>
            <a:r>
              <a:rPr lang="pl-PL" sz="1500" i="1" dirty="0"/>
              <a:t>CAN/LIN-BUS, </a:t>
            </a:r>
            <a:r>
              <a:rPr lang="pl-PL" sz="1500" i="1" dirty="0" err="1"/>
              <a:t>FlexRay</a:t>
            </a:r>
            <a:r>
              <a:rPr lang="pl-PL" sz="1500" i="1" dirty="0"/>
              <a:t>, MOST – magistrale danych  w samochodach</a:t>
            </a:r>
            <a:endParaRPr lang="pl-PL" sz="1500" dirty="0"/>
          </a:p>
          <a:p>
            <a:pPr marL="800100" lvl="1" indent="-342900">
              <a:buFont typeface="+mj-lt"/>
              <a:buAutoNum type="arabicPeriod" startAt="18"/>
              <a:defRPr/>
            </a:pPr>
            <a:r>
              <a:rPr lang="pl-PL" sz="1500" i="1" dirty="0">
                <a:solidFill>
                  <a:srgbClr val="000000"/>
                </a:solidFill>
              </a:rPr>
              <a:t>Prawo jazdy kat. T</a:t>
            </a:r>
            <a:endParaRPr lang="pl-PL" sz="1500" dirty="0">
              <a:solidFill>
                <a:srgbClr val="000000"/>
              </a:solidFill>
            </a:endParaRPr>
          </a:p>
          <a:p>
            <a:pPr marL="800100" lvl="1" indent="-342900">
              <a:buFont typeface="+mj-lt"/>
              <a:buAutoNum type="arabicPeriod" startAt="18"/>
              <a:defRPr/>
            </a:pPr>
            <a:r>
              <a:rPr lang="pl-PL" sz="1500" i="1" dirty="0">
                <a:solidFill>
                  <a:srgbClr val="000000"/>
                </a:solidFill>
              </a:rPr>
              <a:t>Prawo jazdy „B”</a:t>
            </a:r>
            <a:endParaRPr lang="pl-PL" sz="1500" dirty="0">
              <a:solidFill>
                <a:srgbClr val="000000"/>
              </a:solidFill>
            </a:endParaRPr>
          </a:p>
          <a:p>
            <a:pPr marL="800100" lvl="1" indent="-342900">
              <a:buFont typeface="+mj-lt"/>
              <a:buAutoNum type="arabicPeriod" startAt="18"/>
              <a:defRPr/>
            </a:pPr>
            <a:r>
              <a:rPr lang="pl-PL" sz="1500" i="1" dirty="0"/>
              <a:t>Prawo jazdy „B” + „E” </a:t>
            </a:r>
            <a:endParaRPr lang="pl-PL" sz="1500" dirty="0"/>
          </a:p>
          <a:p>
            <a:pPr marL="800100" lvl="1" indent="-342900">
              <a:buFont typeface="+mj-lt"/>
              <a:buAutoNum type="arabicPeriod" startAt="18"/>
              <a:defRPr/>
            </a:pPr>
            <a:r>
              <a:rPr lang="pl-PL" sz="1500" i="1" dirty="0"/>
              <a:t>Kurs fotograficzny</a:t>
            </a:r>
            <a:endParaRPr lang="pl-PL" sz="1500" dirty="0"/>
          </a:p>
          <a:p>
            <a:pPr marL="800100" lvl="1" indent="-342900">
              <a:buFont typeface="+mj-lt"/>
              <a:buAutoNum type="arabicPeriod" startAt="18"/>
              <a:defRPr/>
            </a:pPr>
            <a:r>
              <a:rPr lang="pl-PL" sz="1500" i="1" dirty="0"/>
              <a:t>Autoprezentacja i wystąpienia publiczne</a:t>
            </a:r>
            <a:endParaRPr lang="pl-PL" sz="1500" dirty="0"/>
          </a:p>
          <a:p>
            <a:pPr marL="800100" lvl="1" indent="-342900">
              <a:buFont typeface="+mj-lt"/>
              <a:buAutoNum type="arabicPeriod" startAt="18"/>
              <a:defRPr/>
            </a:pPr>
            <a:r>
              <a:rPr lang="pl-PL" sz="1500" i="1" dirty="0"/>
              <a:t>Fotografia artystyczna i reklamowa</a:t>
            </a:r>
            <a:endParaRPr lang="pl-PL" sz="1500" dirty="0"/>
          </a:p>
          <a:p>
            <a:pPr marL="800100" lvl="1" indent="-342900">
              <a:buFont typeface="+mj-lt"/>
              <a:buAutoNum type="arabicPeriod" startAt="18"/>
              <a:defRPr/>
            </a:pPr>
            <a:r>
              <a:rPr lang="pl-PL" sz="1500" i="1" dirty="0"/>
              <a:t>Produkcja filmowa i telewizyjna </a:t>
            </a:r>
            <a:endParaRPr lang="pl-PL" sz="1500" dirty="0"/>
          </a:p>
          <a:p>
            <a:pPr marL="800100" lvl="1" indent="-342900">
              <a:buFont typeface="+mj-lt"/>
              <a:buAutoNum type="arabicPeriod" startAt="18"/>
              <a:defRPr/>
            </a:pPr>
            <a:r>
              <a:rPr lang="pl-PL" sz="1500" i="1" dirty="0"/>
              <a:t>Animacje</a:t>
            </a:r>
            <a:endParaRPr lang="pl-PL" sz="1500" dirty="0"/>
          </a:p>
          <a:p>
            <a:pPr marL="800100" lvl="1" indent="-342900">
              <a:buFont typeface="+mj-lt"/>
              <a:buAutoNum type="arabicPeriod" startAt="18"/>
              <a:defRPr/>
            </a:pPr>
            <a:r>
              <a:rPr lang="pl-PL" sz="1500" i="1" dirty="0"/>
              <a:t>Kreowanie marki</a:t>
            </a:r>
            <a:endParaRPr lang="pl-PL" sz="1500" dirty="0"/>
          </a:p>
          <a:p>
            <a:pPr marL="800100" lvl="1" indent="-342900">
              <a:buFont typeface="+mj-lt"/>
              <a:buAutoNum type="arabicPeriod" startAt="18"/>
              <a:defRPr/>
            </a:pPr>
            <a:r>
              <a:rPr lang="pl-PL" sz="1500" i="1" dirty="0"/>
              <a:t>Animator czasu wolnego</a:t>
            </a:r>
            <a:endParaRPr lang="pl-PL" sz="1500" dirty="0"/>
          </a:p>
          <a:p>
            <a:pPr marL="800100" lvl="1" indent="-342900">
              <a:buFont typeface="+mj-lt"/>
              <a:buAutoNum type="arabicPeriod" startAt="18"/>
              <a:defRPr/>
            </a:pPr>
            <a:r>
              <a:rPr lang="pl-PL" sz="1500" i="1" dirty="0"/>
              <a:t>Kurs rezydenta biura podróży</a:t>
            </a:r>
            <a:endParaRPr lang="pl-PL" sz="1500" dirty="0"/>
          </a:p>
          <a:p>
            <a:pPr marL="800100" lvl="1" indent="-342900">
              <a:buFont typeface="+mj-lt"/>
              <a:buAutoNum type="arabicPeriod" startAt="18"/>
              <a:defRPr/>
            </a:pPr>
            <a:r>
              <a:rPr lang="pl-PL" sz="1500" i="1" dirty="0"/>
              <a:t>Savoir-vivre w branży turystycznej</a:t>
            </a:r>
            <a:endParaRPr lang="pl-PL" sz="1500" dirty="0"/>
          </a:p>
          <a:p>
            <a:pPr marL="800100" lvl="1" indent="-342900">
              <a:buFont typeface="+mj-lt"/>
              <a:buAutoNum type="arabicPeriod" startAt="18"/>
              <a:defRPr/>
            </a:pPr>
            <a:r>
              <a:rPr lang="pl-PL" sz="1500" i="1" dirty="0" err="1"/>
              <a:t>Questing</a:t>
            </a:r>
            <a:r>
              <a:rPr lang="pl-PL" sz="1500" i="1" dirty="0"/>
              <a:t> – metoda podnoszenia atrakcyjności turystycznej regionu</a:t>
            </a:r>
            <a:endParaRPr lang="pl-PL" sz="1500" dirty="0"/>
          </a:p>
          <a:p>
            <a:pPr lvl="1">
              <a:defRPr/>
            </a:pPr>
            <a:endParaRPr lang="pl-PL" sz="1400" dirty="0"/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274320" algn="l"/>
              </a:tabLst>
              <a:defRPr/>
            </a:pPr>
            <a:endParaRPr lang="pl-PL" sz="1200" dirty="0">
              <a:latin typeface="Calibri"/>
              <a:ea typeface="Calibri"/>
              <a:cs typeface="Times New Roman"/>
            </a:endParaRPr>
          </a:p>
          <a:p>
            <a:pPr>
              <a:defRPr/>
            </a:pPr>
            <a:endParaRPr lang="pl-PL" sz="1600" dirty="0">
              <a:solidFill>
                <a:srgbClr val="000000"/>
              </a:solidFill>
            </a:endParaRPr>
          </a:p>
        </p:txBody>
      </p:sp>
      <p:sp>
        <p:nvSpPr>
          <p:cNvPr id="43012" name="Prostokąt 1"/>
          <p:cNvSpPr>
            <a:spLocks noChangeArrowheads="1"/>
          </p:cNvSpPr>
          <p:nvPr/>
        </p:nvSpPr>
        <p:spPr bwMode="auto">
          <a:xfrm>
            <a:off x="323850" y="1306513"/>
            <a:ext cx="83518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b="1">
                <a:solidFill>
                  <a:srgbClr val="000000"/>
                </a:solidFill>
              </a:rPr>
              <a:t>Zadanie 3. Kształcenie zawodowe uczniów</a:t>
            </a:r>
          </a:p>
          <a:p>
            <a:pPr algn="ctr"/>
            <a:endParaRPr lang="pl-PL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Prostokąt 7"/>
          <p:cNvSpPr>
            <a:spLocks noChangeArrowheads="1"/>
          </p:cNvSpPr>
          <p:nvPr/>
        </p:nvSpPr>
        <p:spPr bwMode="auto">
          <a:xfrm>
            <a:off x="468313" y="1357313"/>
            <a:ext cx="84248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2000" b="1">
                <a:solidFill>
                  <a:srgbClr val="FF0000"/>
                </a:solidFill>
                <a:latin typeface="Century Gothic" pitchFamily="34" charset="0"/>
              </a:rPr>
              <a:t> </a:t>
            </a:r>
            <a:endParaRPr lang="pl-PL" sz="200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641350" y="1952625"/>
            <a:ext cx="7858125" cy="42449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pl-PL" sz="1600" u="sng" dirty="0">
                <a:solidFill>
                  <a:srgbClr val="000000"/>
                </a:solidFill>
              </a:rPr>
              <a:t>Kursy/szkolenia zawodowe prowadzone w 2017 r</a:t>
            </a:r>
          </a:p>
          <a:p>
            <a:pPr marL="800100" lvl="1" indent="-342900">
              <a:buFont typeface="+mj-lt"/>
              <a:buAutoNum type="arabicPeriod" startAt="33"/>
              <a:defRPr/>
            </a:pPr>
            <a:r>
              <a:rPr lang="pl-PL" sz="1500" i="1" dirty="0"/>
              <a:t>Kasjer walutowy</a:t>
            </a:r>
            <a:endParaRPr lang="pl-PL" sz="1500" dirty="0"/>
          </a:p>
          <a:p>
            <a:pPr marL="800100" lvl="1" indent="-342900">
              <a:buFont typeface="+mj-lt"/>
              <a:buAutoNum type="arabicPeriod" startAt="33"/>
              <a:defRPr/>
            </a:pPr>
            <a:r>
              <a:rPr lang="pl-PL" sz="1500" i="1" dirty="0"/>
              <a:t>Nowoczesne techniki sprzedaży</a:t>
            </a:r>
            <a:endParaRPr lang="pl-PL" sz="1500" dirty="0"/>
          </a:p>
          <a:p>
            <a:pPr marL="800100" lvl="1" indent="-342900">
              <a:buFont typeface="+mj-lt"/>
              <a:buAutoNum type="arabicPeriod" startAt="33"/>
              <a:defRPr/>
            </a:pPr>
            <a:r>
              <a:rPr lang="pl-PL" sz="1500" i="1" dirty="0"/>
              <a:t>Eksploatacja urządzeń elektrycznych „E” do 1 </a:t>
            </a:r>
            <a:r>
              <a:rPr lang="pl-PL" sz="1500" i="1" dirty="0" err="1"/>
              <a:t>kV</a:t>
            </a:r>
            <a:r>
              <a:rPr lang="pl-PL" sz="1500" i="1" dirty="0"/>
              <a:t> </a:t>
            </a:r>
            <a:endParaRPr lang="pl-PL" sz="1500" dirty="0"/>
          </a:p>
          <a:p>
            <a:pPr marL="800100" lvl="1" indent="-342900">
              <a:buFont typeface="+mj-lt"/>
              <a:buAutoNum type="arabicPeriod" startAt="33"/>
              <a:defRPr/>
            </a:pPr>
            <a:r>
              <a:rPr lang="pl-PL" sz="1500" i="1" dirty="0"/>
              <a:t>Operator wózków widłowych</a:t>
            </a:r>
            <a:endParaRPr lang="pl-PL" sz="1500" dirty="0"/>
          </a:p>
          <a:p>
            <a:pPr marL="800100" lvl="1" indent="-342900">
              <a:buFont typeface="+mj-lt"/>
              <a:buAutoNum type="arabicPeriod" startAt="33"/>
              <a:defRPr/>
            </a:pPr>
            <a:r>
              <a:rPr lang="pl-PL" sz="1500" i="1" dirty="0"/>
              <a:t>Spawanie elektryczne </a:t>
            </a:r>
            <a:endParaRPr lang="pl-PL" sz="1500" dirty="0"/>
          </a:p>
          <a:p>
            <a:pPr marL="800100" lvl="1" indent="-342900">
              <a:buFont typeface="+mj-lt"/>
              <a:buAutoNum type="arabicPeriod" startAt="33"/>
              <a:defRPr/>
            </a:pPr>
            <a:r>
              <a:rPr lang="pl-PL" sz="1500" i="1" dirty="0"/>
              <a:t>Spawanie MAG</a:t>
            </a:r>
            <a:endParaRPr lang="pl-PL" sz="1500" dirty="0"/>
          </a:p>
          <a:p>
            <a:pPr marL="800100" lvl="1" indent="-342900">
              <a:buFont typeface="+mj-lt"/>
              <a:buAutoNum type="arabicPeriod" startAt="33"/>
              <a:defRPr/>
            </a:pPr>
            <a:r>
              <a:rPr lang="pl-PL" sz="1500" i="1" dirty="0"/>
              <a:t>Obsługa programu Auto </a:t>
            </a:r>
            <a:r>
              <a:rPr lang="pl-PL" sz="1500" i="1" dirty="0" err="1"/>
              <a:t>Cad</a:t>
            </a:r>
            <a:r>
              <a:rPr lang="pl-PL" sz="1500" i="1" dirty="0"/>
              <a:t> </a:t>
            </a:r>
            <a:endParaRPr lang="pl-PL" sz="1500" dirty="0"/>
          </a:p>
          <a:p>
            <a:pPr marL="800100" lvl="1" indent="-342900">
              <a:buFont typeface="+mj-lt"/>
              <a:buAutoNum type="arabicPeriod" startAt="33"/>
              <a:defRPr/>
            </a:pPr>
            <a:r>
              <a:rPr lang="pl-PL" sz="1500" i="1" dirty="0"/>
              <a:t>Obsługa programu Norma Pro </a:t>
            </a:r>
            <a:endParaRPr lang="pl-PL" sz="1500" dirty="0"/>
          </a:p>
          <a:p>
            <a:pPr marL="800100" lvl="1" indent="-342900">
              <a:buFont typeface="+mj-lt"/>
              <a:buAutoNum type="arabicPeriod" startAt="33"/>
              <a:defRPr/>
            </a:pPr>
            <a:r>
              <a:rPr lang="pl-PL" sz="1500" i="1" dirty="0"/>
              <a:t>Spawanie gazowe </a:t>
            </a:r>
            <a:endParaRPr lang="pl-PL" sz="1500" dirty="0"/>
          </a:p>
          <a:p>
            <a:pPr marL="800100" lvl="1" indent="-342900">
              <a:buFont typeface="+mj-lt"/>
              <a:buAutoNum type="arabicPeriod" startAt="33"/>
              <a:defRPr/>
            </a:pPr>
            <a:r>
              <a:rPr lang="pl-PL" sz="1500" i="1" dirty="0"/>
              <a:t>Obsługa programu Norma Pro </a:t>
            </a:r>
            <a:endParaRPr lang="pl-PL" sz="1500" dirty="0"/>
          </a:p>
          <a:p>
            <a:pPr marL="800100" lvl="1" indent="-342900">
              <a:buFont typeface="+mj-lt"/>
              <a:buAutoNum type="arabicPeriod" startAt="33"/>
              <a:defRPr/>
            </a:pPr>
            <a:r>
              <a:rPr lang="pl-PL" sz="1500" i="1" dirty="0"/>
              <a:t>Brukarz </a:t>
            </a:r>
            <a:endParaRPr lang="pl-PL" sz="1500" dirty="0"/>
          </a:p>
          <a:p>
            <a:pPr marL="800100" lvl="1" indent="-342900">
              <a:buFont typeface="+mj-lt"/>
              <a:buAutoNum type="arabicPeriod" startAt="33"/>
              <a:defRPr/>
            </a:pPr>
            <a:r>
              <a:rPr lang="pl-PL" sz="1500" i="1" dirty="0"/>
              <a:t>Glazurnik – posadzkarz </a:t>
            </a:r>
            <a:endParaRPr lang="pl-PL" sz="1500" dirty="0"/>
          </a:p>
          <a:p>
            <a:pPr marL="800100" lvl="1" indent="-342900">
              <a:buFont typeface="+mj-lt"/>
              <a:buAutoNum type="arabicPeriod" startAt="33"/>
              <a:defRPr/>
            </a:pPr>
            <a:r>
              <a:rPr lang="pl-PL" sz="1500" i="1" dirty="0"/>
              <a:t>Idealny parkieciarz </a:t>
            </a:r>
            <a:endParaRPr lang="pl-PL" sz="1500" dirty="0"/>
          </a:p>
          <a:p>
            <a:pPr marL="800100" lvl="1" indent="-342900">
              <a:buFont typeface="+mj-lt"/>
              <a:buAutoNum type="arabicPeriod" startAt="33"/>
              <a:defRPr/>
            </a:pPr>
            <a:r>
              <a:rPr lang="pl-PL" sz="1500" i="1" dirty="0"/>
              <a:t>Spawanie TIG</a:t>
            </a:r>
            <a:endParaRPr lang="pl-PL" sz="1500" dirty="0"/>
          </a:p>
          <a:p>
            <a:pPr lvl="1">
              <a:defRPr/>
            </a:pPr>
            <a:endParaRPr lang="pl-PL" sz="1400" dirty="0"/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274320" algn="l"/>
              </a:tabLst>
              <a:defRPr/>
            </a:pPr>
            <a:endParaRPr lang="pl-PL" sz="1200" dirty="0">
              <a:latin typeface="Calibri"/>
              <a:ea typeface="Calibri"/>
              <a:cs typeface="Times New Roman"/>
            </a:endParaRPr>
          </a:p>
          <a:p>
            <a:pPr>
              <a:defRPr/>
            </a:pPr>
            <a:endParaRPr lang="pl-PL" sz="1600" dirty="0">
              <a:solidFill>
                <a:srgbClr val="000000"/>
              </a:solidFill>
            </a:endParaRPr>
          </a:p>
        </p:txBody>
      </p:sp>
      <p:sp>
        <p:nvSpPr>
          <p:cNvPr id="44036" name="Prostokąt 1"/>
          <p:cNvSpPr>
            <a:spLocks noChangeArrowheads="1"/>
          </p:cNvSpPr>
          <p:nvPr/>
        </p:nvSpPr>
        <p:spPr bwMode="auto">
          <a:xfrm>
            <a:off x="323850" y="1306513"/>
            <a:ext cx="83518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b="1">
                <a:solidFill>
                  <a:srgbClr val="000000"/>
                </a:solidFill>
              </a:rPr>
              <a:t>Zadanie 3. Kształcenie zawodowe uczniów</a:t>
            </a:r>
          </a:p>
          <a:p>
            <a:pPr algn="ctr"/>
            <a:endParaRPr lang="pl-PL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Prostokąt 7"/>
          <p:cNvSpPr>
            <a:spLocks noChangeArrowheads="1"/>
          </p:cNvSpPr>
          <p:nvPr/>
        </p:nvSpPr>
        <p:spPr bwMode="auto">
          <a:xfrm>
            <a:off x="468313" y="1357313"/>
            <a:ext cx="84248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2000" b="1">
                <a:solidFill>
                  <a:srgbClr val="FF0000"/>
                </a:solidFill>
                <a:latin typeface="Century Gothic" pitchFamily="34" charset="0"/>
              </a:rPr>
              <a:t> </a:t>
            </a:r>
            <a:endParaRPr lang="pl-PL" sz="200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45059" name="Prostokąt 2"/>
          <p:cNvSpPr>
            <a:spLocks noChangeArrowheads="1"/>
          </p:cNvSpPr>
          <p:nvPr/>
        </p:nvSpPr>
        <p:spPr bwMode="auto">
          <a:xfrm>
            <a:off x="641350" y="1952625"/>
            <a:ext cx="7858125" cy="400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sz="1600" u="sng"/>
          </a:p>
          <a:p>
            <a:pPr algn="just"/>
            <a:r>
              <a:rPr lang="pl-PL" sz="1600"/>
              <a:t>W ramach zadania 2060 uczniów weźmie udział w praktykach/stażach                               u pracodawców lub przedsiębiorców  w wymiarze 150h/os. zgodnie z kierunkiem kształcenia i potrzebami określonymi w Diagnozie. </a:t>
            </a:r>
          </a:p>
          <a:p>
            <a:pPr algn="just"/>
            <a:r>
              <a:rPr lang="pl-PL" sz="1600"/>
              <a:t>Celem staży zawodowych jest przygotowanie przyszłych pracowników pod względem praktycznym do wykonywania pracy w określonym zawodzie, wynikającym                              z konkretnego zapotrzebowania pracodawców. Ta forma wsparcia jest szczególnie ceniona przez ludzi młodych wchodzących na rynek pracy i budzi duże zainteresowanie wśród uczniów (wstępnie zgłosiło się 2751 ucz.) </a:t>
            </a:r>
          </a:p>
          <a:p>
            <a:pPr algn="just"/>
            <a:r>
              <a:rPr lang="pl-PL" sz="1600"/>
              <a:t>Staż/praktyka w wymiarze 150h ma na celu nabycie umiejętności do samodzielnego wykonywania pracy, zdobycie doświadczenia w środowisku pracy zwiększające szanse na uzyskanie zatrudnienia. Uczestnik stażu otrzyma miesięczne stypendium w wysokości 1500 zł. Po stażu wydana zostanie opinia od pracodawcy. Ponadto każdy z uczestników będzie korzystał z dostępu do platformy staży/praktyk wraz                     z bazą danych dotyczącą miejsc stażu/praktyk, dokumentacją projektową.</a:t>
            </a:r>
          </a:p>
          <a:p>
            <a:pPr algn="just"/>
            <a:r>
              <a:rPr lang="pl-PL" sz="1600" i="1" u="sng"/>
              <a:t>W roku 2017 w stażach zawodowych uczestniczyło 322 uczniów.  </a:t>
            </a:r>
          </a:p>
        </p:txBody>
      </p:sp>
      <p:sp>
        <p:nvSpPr>
          <p:cNvPr id="45060" name="Prostokąt 1"/>
          <p:cNvSpPr>
            <a:spLocks noChangeArrowheads="1"/>
          </p:cNvSpPr>
          <p:nvPr/>
        </p:nvSpPr>
        <p:spPr bwMode="auto">
          <a:xfrm>
            <a:off x="323850" y="1306513"/>
            <a:ext cx="8351838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b="1"/>
              <a:t>Zadanie 4. </a:t>
            </a:r>
            <a:r>
              <a:rPr lang="pl-PL" b="1">
                <a:solidFill>
                  <a:srgbClr val="000000"/>
                </a:solidFill>
              </a:rPr>
              <a:t>Praktyki i staże dla uczniów realizowane u pracodawców                     i przedsiębiorców</a:t>
            </a:r>
            <a:endParaRPr lang="pl-PL" b="1"/>
          </a:p>
          <a:p>
            <a:pPr algn="ctr"/>
            <a:endParaRPr lang="pl-PL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Prostokąt 7"/>
          <p:cNvSpPr>
            <a:spLocks noChangeArrowheads="1"/>
          </p:cNvSpPr>
          <p:nvPr/>
        </p:nvSpPr>
        <p:spPr bwMode="auto">
          <a:xfrm>
            <a:off x="468313" y="1357313"/>
            <a:ext cx="84248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2000" b="1">
                <a:solidFill>
                  <a:srgbClr val="FF0000"/>
                </a:solidFill>
                <a:latin typeface="Century Gothic" pitchFamily="34" charset="0"/>
              </a:rPr>
              <a:t> </a:t>
            </a:r>
            <a:endParaRPr lang="pl-PL" sz="200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46083" name="Prostokąt 2"/>
          <p:cNvSpPr>
            <a:spLocks noChangeArrowheads="1"/>
          </p:cNvSpPr>
          <p:nvPr/>
        </p:nvSpPr>
        <p:spPr bwMode="auto">
          <a:xfrm>
            <a:off x="571500" y="1757363"/>
            <a:ext cx="8104188" cy="437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1400"/>
              <a:t>W celu wsparcia uczniów szkół zawodowych w zakresie doradztwa edukacyjno – zawodowego  planuje się stworzyć powiatowy system doradztwa zawodowego, w ramach którego zostaną uruchomiane:</a:t>
            </a:r>
          </a:p>
          <a:p>
            <a:pPr algn="just">
              <a:buFont typeface="Arial" charset="0"/>
              <a:buChar char="•"/>
            </a:pPr>
            <a:r>
              <a:rPr lang="pl-PL" sz="1400"/>
              <a:t>Powiatowe Centrum Doradztwa Zawodowego</a:t>
            </a:r>
          </a:p>
          <a:p>
            <a:pPr algn="just">
              <a:buFont typeface="Arial" charset="0"/>
              <a:buChar char="•"/>
            </a:pPr>
            <a:r>
              <a:rPr lang="pl-PL" sz="1400"/>
              <a:t>Szkolne Punkty Informacji i Kariery w ZSE, ZSEiS, ZSB, ZSiPKZ, ZST. </a:t>
            </a:r>
          </a:p>
          <a:p>
            <a:pPr algn="just"/>
            <a:r>
              <a:rPr lang="pl-PL" sz="1400"/>
              <a:t>Zatrudnieni zostaną w nich doradcy zawodowi z wykształceniem kierunkowym i doświadczeniem                    w pracy z młodzieżą. </a:t>
            </a:r>
          </a:p>
          <a:p>
            <a:pPr algn="just"/>
            <a:r>
              <a:rPr lang="pl-PL" sz="1400"/>
              <a:t>W ramach  PCDZ i SzPIiK uczniowie wszystkich szkół/placówek kształcenia zawodowego będą zdobywać wiedzę o swoim potencjale, predyspozycjach, kształcić umiejętność planowania swojej kariery zawodowej, poznawać zasady rządzące rynkiem pracy, uzyskiwać informacje o lokalnym rynku pracy, możliwościach edukacyjnych. </a:t>
            </a:r>
          </a:p>
          <a:p>
            <a:pPr algn="just"/>
            <a:r>
              <a:rPr lang="pl-PL" sz="1400"/>
              <a:t>Wsparcie udzielane w ramach projektu obejmować będzie następujące etapy:</a:t>
            </a:r>
          </a:p>
          <a:p>
            <a:pPr algn="just">
              <a:buFont typeface="Arial" charset="0"/>
              <a:buChar char="•"/>
            </a:pPr>
            <a:r>
              <a:rPr lang="pl-PL" sz="1400"/>
              <a:t>przeprowadzenie diagnozy stanu doradztwa edukacyjno – zawodowego w szkołach w celu identyfikacji ich potrzeb,</a:t>
            </a:r>
          </a:p>
          <a:p>
            <a:pPr algn="just">
              <a:buFont typeface="Arial" charset="0"/>
              <a:buChar char="•"/>
            </a:pPr>
            <a:r>
              <a:rPr lang="pl-PL" sz="1400"/>
              <a:t>opracowanie planu zewnętrznego wsparcia szkół w zakresie doradztwa edukacyjno – zawodowego przez doradców zawodowych,</a:t>
            </a:r>
          </a:p>
          <a:p>
            <a:pPr algn="just">
              <a:buFont typeface="Arial" charset="0"/>
              <a:buChar char="•"/>
            </a:pPr>
            <a:r>
              <a:rPr lang="pl-PL" sz="1400"/>
              <a:t>wdrożenie i realizacja planów wsparcia szkół w zakresie doradztwa edukacyjno – zawodowego,</a:t>
            </a:r>
          </a:p>
          <a:p>
            <a:pPr algn="just">
              <a:buFont typeface="Arial" charset="0"/>
              <a:buChar char="•"/>
            </a:pPr>
            <a:r>
              <a:rPr lang="pl-PL" sz="1400"/>
              <a:t>tworzenie i rozwój sieci doradców edukacyjno – zawodowych oraz sieci instytucji,</a:t>
            </a:r>
          </a:p>
          <a:p>
            <a:pPr algn="just">
              <a:buFont typeface="Arial" charset="0"/>
              <a:buChar char="•"/>
            </a:pPr>
            <a:r>
              <a:rPr lang="pl-PL" sz="1400"/>
              <a:t>monitorowanie i ewaluacja zadań realizowanych w zakresie doradztwa edukacyjno –zawodowego     w szkołach i placówkach systemu oświaty</a:t>
            </a:r>
            <a:r>
              <a:rPr lang="pl-PL" sz="1600"/>
              <a:t>.  </a:t>
            </a:r>
          </a:p>
        </p:txBody>
      </p:sp>
      <p:sp>
        <p:nvSpPr>
          <p:cNvPr id="46084" name="Prostokąt 1"/>
          <p:cNvSpPr>
            <a:spLocks noChangeArrowheads="1"/>
          </p:cNvSpPr>
          <p:nvPr/>
        </p:nvSpPr>
        <p:spPr bwMode="auto">
          <a:xfrm>
            <a:off x="323850" y="1306513"/>
            <a:ext cx="83518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b="1"/>
              <a:t>Zadanie 5. Doradztwo edukacyjno-zawodowe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Prostokąt 2"/>
          <p:cNvSpPr>
            <a:spLocks noChangeArrowheads="1"/>
          </p:cNvSpPr>
          <p:nvPr/>
        </p:nvSpPr>
        <p:spPr bwMode="auto">
          <a:xfrm>
            <a:off x="395288" y="1557338"/>
            <a:ext cx="7929562" cy="458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2000">
                <a:cs typeface="Arial" charset="0"/>
              </a:rPr>
              <a:t>Projekt „ Modernizacja kształcenia zawodowego </a:t>
            </a:r>
          </a:p>
          <a:p>
            <a:pPr algn="ctr"/>
            <a:r>
              <a:rPr lang="pl-PL" sz="2000">
                <a:cs typeface="Arial" charset="0"/>
              </a:rPr>
              <a:t>w Mieście Zielona Góra – projekty realizowane poza formułą ZIT” nr umowy RPLB.08.04.02-08-0022/16 z dnia 22.12.2016 r.</a:t>
            </a:r>
          </a:p>
          <a:p>
            <a:pPr algn="ctr"/>
            <a:r>
              <a:rPr lang="pl-PL" sz="2000">
                <a:cs typeface="Arial" charset="0"/>
              </a:rPr>
              <a:t>jest realizowany w ramach </a:t>
            </a:r>
          </a:p>
          <a:p>
            <a:pPr algn="ctr"/>
            <a:r>
              <a:rPr lang="pl-PL" sz="2000">
                <a:cs typeface="Arial" charset="0"/>
              </a:rPr>
              <a:t>Regionalnego Programu Operacyjnego – Lubuskie 2020</a:t>
            </a:r>
          </a:p>
          <a:p>
            <a:pPr algn="ctr"/>
            <a:endParaRPr lang="pl-PL" sz="2000">
              <a:cs typeface="Arial" charset="0"/>
            </a:endParaRPr>
          </a:p>
          <a:p>
            <a:pPr algn="ctr"/>
            <a:r>
              <a:rPr lang="pl-PL" sz="2000">
                <a:cs typeface="Arial" charset="0"/>
              </a:rPr>
              <a:t>Oś tematyczna 8: Nowoczesna edukacja</a:t>
            </a:r>
          </a:p>
          <a:p>
            <a:pPr algn="ctr"/>
            <a:r>
              <a:rPr lang="pl-PL" sz="2000">
                <a:cs typeface="Arial" charset="0"/>
              </a:rPr>
              <a:t>Działanie 8.4: Doskonalenie jakości kształcenia zawodowego </a:t>
            </a:r>
          </a:p>
          <a:p>
            <a:pPr algn="ctr"/>
            <a:r>
              <a:rPr lang="pl-PL" sz="2000">
                <a:cs typeface="Arial" charset="0"/>
              </a:rPr>
              <a:t>Poddziałanie 8.4.1: Doskonalenie jakości kształcenia zawodowego –projekty realizowane poza formułą ZIT.  </a:t>
            </a:r>
          </a:p>
          <a:p>
            <a:pPr algn="ctr"/>
            <a:endParaRPr lang="pl-PL" sz="2000">
              <a:cs typeface="Arial" charset="0"/>
            </a:endParaRPr>
          </a:p>
          <a:p>
            <a:pPr algn="ctr"/>
            <a:r>
              <a:rPr lang="pl-PL">
                <a:cs typeface="Arial" charset="0"/>
              </a:rPr>
              <a:t>Termin realizacji: do 30 czerwca 2022 r.</a:t>
            </a:r>
          </a:p>
          <a:p>
            <a:pPr algn="ctr"/>
            <a:endParaRPr lang="pl-PL">
              <a:cs typeface="Arial" charset="0"/>
            </a:endParaRPr>
          </a:p>
          <a:p>
            <a:pPr algn="ctr"/>
            <a:r>
              <a:rPr lang="pl-PL">
                <a:cs typeface="Arial" charset="0"/>
              </a:rPr>
              <a:t>Wartość projektu: 37 327 381,09 PLN </a:t>
            </a:r>
          </a:p>
          <a:p>
            <a:pPr algn="ctr"/>
            <a:r>
              <a:rPr lang="pl-PL">
                <a:cs typeface="Arial" charset="0"/>
              </a:rPr>
              <a:t>w tym wkład publiczny 5 599 107,16 PLN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Prostokąt 7"/>
          <p:cNvSpPr>
            <a:spLocks noChangeArrowheads="1"/>
          </p:cNvSpPr>
          <p:nvPr/>
        </p:nvSpPr>
        <p:spPr bwMode="auto">
          <a:xfrm>
            <a:off x="468313" y="1357313"/>
            <a:ext cx="84248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2000" b="1">
                <a:solidFill>
                  <a:srgbClr val="FF0000"/>
                </a:solidFill>
                <a:latin typeface="Century Gothic" pitchFamily="34" charset="0"/>
              </a:rPr>
              <a:t> </a:t>
            </a:r>
            <a:endParaRPr lang="pl-PL" sz="200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641350" y="1952625"/>
            <a:ext cx="8034338" cy="40322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pl-PL" sz="1400" dirty="0"/>
              <a:t>W ramach projektu planuje się realizację doradztwa zawodowego, poprzez: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sz="1400" dirty="0"/>
              <a:t>uruchomienie PCDZ i 5 </a:t>
            </a:r>
            <a:r>
              <a:rPr lang="pl-PL" sz="1400" dirty="0" err="1"/>
              <a:t>SzPIiK</a:t>
            </a:r>
            <a:r>
              <a:rPr lang="pl-PL" sz="1400" dirty="0"/>
              <a:t> oraz ich wyposażenie w sprzęt i pomoce dydaktyczne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sz="1400" dirty="0"/>
              <a:t>grupowe poradnictwo zawodowe dla 4000 uczniów (30-35 grup w r. szk.), 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sz="1400" dirty="0"/>
              <a:t>porady indywidualne dla 400 uczniów (67 ucz. w r. szk.), 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sz="1400" dirty="0"/>
              <a:t>diagnozę indywidualnych potrzeb rozwojowych i edukacyjnych oraz predyspozycji osobowych ucznia – opracowanie IPD poprzez dostęp do testów na mobilnej platformie dla 4000 uczniów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sz="1400" dirty="0"/>
              <a:t>zorganizowanie konferencji lokalnych w Zielonej Górze nt. doradztwa zawodowego i współpracy z otoczeniem społ.- gospodarczym w celu przybliżenia młodzieży wymagań rynku pracy,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sz="1400" dirty="0"/>
              <a:t>organizowanie targów </a:t>
            </a:r>
            <a:r>
              <a:rPr lang="pl-PL" sz="1400" dirty="0" err="1"/>
              <a:t>edukacyjno</a:t>
            </a:r>
            <a:r>
              <a:rPr lang="pl-PL" sz="1400" dirty="0"/>
              <a:t> - zawodowych  w Zielonej Górze we współpracy z otoczeniem społ.-gospodarczym,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sz="1400" dirty="0"/>
              <a:t>zorganizowanie spotkań sieci doradców zawodowych w Zielonej Górze,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sz="1400" dirty="0"/>
              <a:t>opracowanie „Przewodnika po szkolnictwie technicznym i zawodowym”,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sz="1400" dirty="0"/>
              <a:t>organizację konkursu </a:t>
            </a:r>
            <a:r>
              <a:rPr lang="pl-PL" sz="1400" dirty="0" err="1"/>
              <a:t>zawodoznawczego</a:t>
            </a:r>
            <a:r>
              <a:rPr lang="pl-PL" sz="1400" dirty="0"/>
              <a:t>, w którym uczniowie będą mogli zaprezentować  różne zawody,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sz="1400" dirty="0"/>
              <a:t>podnoszenie kwalifikacji przez doradców zawodowych poprzez udział w spotkaniach doradców na poziomie regionalnym.</a:t>
            </a:r>
          </a:p>
          <a:p>
            <a:pPr algn="just">
              <a:defRPr/>
            </a:pPr>
            <a:r>
              <a:rPr lang="pl-PL" sz="1600" i="1" u="sng" dirty="0"/>
              <a:t>W roku 2017 w poradnictwie grupowym wzięło udział ponad 1 500 uczniów, porad indywidualnych udzielono ponad 130 uczniów i opracowano IPD dla ponad 250 osób.</a:t>
            </a:r>
          </a:p>
        </p:txBody>
      </p:sp>
      <p:sp>
        <p:nvSpPr>
          <p:cNvPr id="47108" name="Prostokąt 1"/>
          <p:cNvSpPr>
            <a:spLocks noChangeArrowheads="1"/>
          </p:cNvSpPr>
          <p:nvPr/>
        </p:nvSpPr>
        <p:spPr bwMode="auto">
          <a:xfrm>
            <a:off x="323850" y="1306513"/>
            <a:ext cx="83518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b="1"/>
              <a:t>Zadanie 5. Doradztwo edukacyjno-zawodowe</a:t>
            </a:r>
          </a:p>
          <a:p>
            <a:pPr algn="ctr"/>
            <a:endParaRPr lang="pl-PL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Prostokąt 7"/>
          <p:cNvSpPr>
            <a:spLocks noChangeArrowheads="1"/>
          </p:cNvSpPr>
          <p:nvPr/>
        </p:nvSpPr>
        <p:spPr bwMode="auto">
          <a:xfrm>
            <a:off x="468313" y="1357313"/>
            <a:ext cx="84248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2000" b="1">
                <a:solidFill>
                  <a:srgbClr val="FF0000"/>
                </a:solidFill>
                <a:latin typeface="Century Gothic" pitchFamily="34" charset="0"/>
              </a:rPr>
              <a:t> </a:t>
            </a:r>
            <a:endParaRPr lang="pl-PL" sz="200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48131" name="Prostokąt 2"/>
          <p:cNvSpPr>
            <a:spLocks noChangeArrowheads="1"/>
          </p:cNvSpPr>
          <p:nvPr/>
        </p:nvSpPr>
        <p:spPr bwMode="auto">
          <a:xfrm>
            <a:off x="655638" y="1757363"/>
            <a:ext cx="80200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400"/>
              <a:t>W ramach modernizacji kształcenia zawodowego zostaną doposażone pracownie w specjalistyczny sprzęt i  pomoce dydaktyczne w poniższych szkołach/placówkach:</a:t>
            </a:r>
          </a:p>
          <a:p>
            <a:r>
              <a:rPr lang="pl-PL" sz="1200"/>
              <a:t>1. ZST</a:t>
            </a:r>
          </a:p>
          <a:p>
            <a:r>
              <a:rPr lang="pl-PL" sz="1200"/>
              <a:t>Elektryczna, logistyki, mechaniki</a:t>
            </a:r>
          </a:p>
          <a:p>
            <a:r>
              <a:rPr lang="pl-PL" sz="1200"/>
              <a:t>2. ZSiPKZ</a:t>
            </a:r>
          </a:p>
          <a:p>
            <a:r>
              <a:rPr lang="pl-PL" sz="1200"/>
              <a:t>-gastronomiczna</a:t>
            </a:r>
          </a:p>
          <a:p>
            <a:r>
              <a:rPr lang="pl-PL" sz="1200"/>
              <a:t>-fryzjerska</a:t>
            </a:r>
          </a:p>
          <a:p>
            <a:r>
              <a:rPr lang="pl-PL" sz="1200"/>
              <a:t>-cyfrowych procesów graficznych</a:t>
            </a:r>
          </a:p>
          <a:p>
            <a:r>
              <a:rPr lang="pl-PL" sz="1200"/>
              <a:t>-fototechniczna</a:t>
            </a:r>
          </a:p>
          <a:p>
            <a:r>
              <a:rPr lang="pl-PL" sz="1200"/>
              <a:t>-krawiecka</a:t>
            </a:r>
          </a:p>
          <a:p>
            <a:r>
              <a:rPr lang="pl-PL" sz="1200"/>
              <a:t>-winiarska (nowy kierunek) </a:t>
            </a:r>
          </a:p>
          <a:p>
            <a:r>
              <a:rPr lang="pl-PL" sz="1200"/>
              <a:t>-realizacji dźwięku (nowy kierunek)</a:t>
            </a:r>
          </a:p>
          <a:p>
            <a:r>
              <a:rPr lang="pl-PL" sz="1200"/>
              <a:t>3. ZSZ Specj. - gastronomiczna</a:t>
            </a:r>
          </a:p>
          <a:p>
            <a:r>
              <a:rPr lang="pl-PL" sz="1200"/>
              <a:t>4. ZSZ PBO</a:t>
            </a:r>
          </a:p>
          <a:p>
            <a:r>
              <a:rPr lang="pl-PL" sz="1200"/>
              <a:t>-budowlana </a:t>
            </a:r>
          </a:p>
          <a:p>
            <a:r>
              <a:rPr lang="pl-PL" sz="1200"/>
              <a:t>-mechaniki samochodowej </a:t>
            </a:r>
          </a:p>
          <a:p>
            <a:r>
              <a:rPr lang="pl-PL" sz="1200"/>
              <a:t>-kierowcy-mechanika (nowy kierunek)</a:t>
            </a:r>
          </a:p>
          <a:p>
            <a:r>
              <a:rPr lang="pl-PL" sz="1200"/>
              <a:t>5. ZSZ ZDZ - sprzedaży</a:t>
            </a:r>
          </a:p>
          <a:p>
            <a:r>
              <a:rPr lang="pl-PL" sz="1200"/>
              <a:t>6. LAR – fryzjerska i gastronomiczna</a:t>
            </a:r>
          </a:p>
          <a:p>
            <a:r>
              <a:rPr lang="pl-PL" sz="1200"/>
              <a:t>7. Technikum SP WODZ – fryzjerska</a:t>
            </a:r>
          </a:p>
          <a:p>
            <a:endParaRPr lang="pl-PL" sz="1200"/>
          </a:p>
          <a:p>
            <a:pPr algn="just"/>
            <a:r>
              <a:rPr lang="pl-PL" sz="1200">
                <a:solidFill>
                  <a:srgbClr val="000000"/>
                </a:solidFill>
              </a:rPr>
              <a:t>W ramach Zadania 6 i 7 zostaną wyposażenie pracownie szkolne w specjalistyczny sprzęt i pomoce dydaktyczne. Pozwoli to stworzyć warunki do nauczania zbliżone do środowiska pracy w nowoczesnych firmach i wpłynie na jakości kształcenia, a tym samym zwiększy szanse uczniów na znalezienie zatrudnienia. </a:t>
            </a:r>
          </a:p>
          <a:p>
            <a:endParaRPr lang="pl-PL" sz="1400"/>
          </a:p>
        </p:txBody>
      </p:sp>
      <p:sp>
        <p:nvSpPr>
          <p:cNvPr id="48132" name="Prostokąt 1"/>
          <p:cNvSpPr>
            <a:spLocks noChangeArrowheads="1"/>
          </p:cNvSpPr>
          <p:nvPr/>
        </p:nvSpPr>
        <p:spPr bwMode="auto">
          <a:xfrm>
            <a:off x="323850" y="1306513"/>
            <a:ext cx="83518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b="1"/>
              <a:t>Zadanie 6. Modernizacja kształcenia zawodowego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Prostokąt 7"/>
          <p:cNvSpPr>
            <a:spLocks noChangeArrowheads="1"/>
          </p:cNvSpPr>
          <p:nvPr/>
        </p:nvSpPr>
        <p:spPr bwMode="auto">
          <a:xfrm>
            <a:off x="468313" y="1357313"/>
            <a:ext cx="84248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2000" b="1">
                <a:solidFill>
                  <a:srgbClr val="FF0000"/>
                </a:solidFill>
                <a:latin typeface="Century Gothic" pitchFamily="34" charset="0"/>
              </a:rPr>
              <a:t> </a:t>
            </a:r>
            <a:endParaRPr lang="pl-PL" sz="200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49155" name="Prostokąt 2"/>
          <p:cNvSpPr>
            <a:spLocks noChangeArrowheads="1"/>
          </p:cNvSpPr>
          <p:nvPr/>
        </p:nvSpPr>
        <p:spPr bwMode="auto">
          <a:xfrm>
            <a:off x="750888" y="1843088"/>
            <a:ext cx="7858125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1300"/>
              <a:t>Od 1.09. 2018 r w Zielonej Górze zostaną utworzone  trzy Centra Kształcenia Zawodowego                              i Ustawicznego w: </a:t>
            </a:r>
          </a:p>
          <a:p>
            <a:pPr algn="just"/>
            <a:r>
              <a:rPr lang="pl-PL" sz="1300"/>
              <a:t>Zespole Szkół Budowlanych przekształcony w CKZiU „Budowlanka”</a:t>
            </a:r>
          </a:p>
          <a:p>
            <a:pPr algn="just"/>
            <a:r>
              <a:rPr lang="pl-PL" sz="1300"/>
              <a:t>Zespole Szkół Ekonomicznych przekształcony w CKZiU „Ekonomik”</a:t>
            </a:r>
          </a:p>
          <a:p>
            <a:pPr algn="just"/>
            <a:r>
              <a:rPr lang="pl-PL" sz="1300"/>
              <a:t>Zespole Szkół Elektronicznych i Samochodowych przekształcony w CKZiU „Elektronik”</a:t>
            </a:r>
          </a:p>
          <a:p>
            <a:pPr algn="just"/>
            <a:endParaRPr lang="pl-PL" sz="1300"/>
          </a:p>
          <a:p>
            <a:pPr algn="just"/>
            <a:r>
              <a:rPr lang="pl-PL" sz="1300"/>
              <a:t>Misją Centrum jest indywidualny i wszechstronny rozwój uczniów oraz wyposażenie ich w wiedzę                         i umiejętności umożliwiające dalszą kontynuację nauki lub znalezienie atrakcyjnej i satysfakcjonującej pracy w regionie oraz inwestowanie w kadrę nauczycielską. </a:t>
            </a:r>
          </a:p>
          <a:p>
            <a:pPr algn="just"/>
            <a:endParaRPr lang="pl-PL" sz="1300"/>
          </a:p>
          <a:p>
            <a:pPr algn="just"/>
            <a:r>
              <a:rPr lang="pl-PL" sz="1300"/>
              <a:t>Utworzone w ramach projektu 3 CKZiU umożliwią: </a:t>
            </a:r>
          </a:p>
          <a:p>
            <a:pPr algn="just">
              <a:buFont typeface="Arial" charset="0"/>
              <a:buChar char="•"/>
            </a:pPr>
            <a:r>
              <a:rPr lang="pl-PL" sz="1300"/>
              <a:t>inicjowanie współpracy szkół i placówek systemu oświaty w MZG prowadzących kształcenie zawodowe z otoczeniem społ.- gospodarczym, uczelniami oraz ośrodkami doskonalenia nauczycieli,</a:t>
            </a:r>
          </a:p>
          <a:p>
            <a:pPr algn="just">
              <a:buFont typeface="Arial" charset="0"/>
              <a:buChar char="•"/>
            </a:pPr>
            <a:r>
              <a:rPr lang="pl-PL" sz="1300"/>
              <a:t>tworzenie sieci współpracy szkół i placówek prowadzących kształcenie zawodowe w danej branży                      w celu wymiany dobrych praktyk,</a:t>
            </a:r>
          </a:p>
          <a:p>
            <a:pPr algn="just">
              <a:buFont typeface="Arial" charset="0"/>
              <a:buChar char="•"/>
            </a:pPr>
            <a:r>
              <a:rPr lang="pl-PL" sz="1300"/>
              <a:t>wdrażanie i upowszechnianie nowych technologii,</a:t>
            </a:r>
          </a:p>
          <a:p>
            <a:pPr algn="just">
              <a:buFont typeface="Arial" charset="0"/>
              <a:buChar char="•"/>
            </a:pPr>
            <a:r>
              <a:rPr lang="pl-PL" sz="1300"/>
              <a:t>tworzenie wyspecjalizowanych ośrodków egzaminacyjnych,</a:t>
            </a:r>
          </a:p>
          <a:p>
            <a:pPr algn="just">
              <a:buFont typeface="Arial" charset="0"/>
              <a:buChar char="•"/>
            </a:pPr>
            <a:r>
              <a:rPr lang="pl-PL" sz="1300"/>
              <a:t>organizowanie praktyk pedagogicznych dla przyszłych nauczycieli kształcenia zawodowego oraz nauczycieli stażystów,</a:t>
            </a:r>
          </a:p>
          <a:p>
            <a:pPr algn="just">
              <a:buFont typeface="Arial" charset="0"/>
              <a:buChar char="•"/>
            </a:pPr>
            <a:r>
              <a:rPr lang="pl-PL" sz="1300"/>
              <a:t>realizacja usług doradztwa zawodowego,</a:t>
            </a:r>
          </a:p>
          <a:p>
            <a:pPr algn="just">
              <a:buFont typeface="Arial" charset="0"/>
              <a:buChar char="•"/>
            </a:pPr>
            <a:r>
              <a:rPr lang="pl-PL" sz="1300"/>
              <a:t>gromadzenie i udostępnianie informacji edukacyjno-zawodowych o możliwościach kształcenia, szkolenia i zatrudnienia z uwzględnieniem aktualnej sytuacji na lokalnym/regionalnym rynku pracy.</a:t>
            </a:r>
          </a:p>
        </p:txBody>
      </p:sp>
      <p:sp>
        <p:nvSpPr>
          <p:cNvPr id="49156" name="Prostokąt 1"/>
          <p:cNvSpPr>
            <a:spLocks noChangeArrowheads="1"/>
          </p:cNvSpPr>
          <p:nvPr/>
        </p:nvSpPr>
        <p:spPr bwMode="auto">
          <a:xfrm>
            <a:off x="323850" y="1196975"/>
            <a:ext cx="83518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b="1"/>
              <a:t>Zadanie 7. Utworzenie i rozwój ukierunkowanych branżowo Centrów Kształcenia  Zawodowego i Ustawicznego 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Prostokąt 7"/>
          <p:cNvSpPr>
            <a:spLocks noChangeArrowheads="1"/>
          </p:cNvSpPr>
          <p:nvPr/>
        </p:nvSpPr>
        <p:spPr bwMode="auto">
          <a:xfrm>
            <a:off x="468313" y="1357313"/>
            <a:ext cx="84248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2000" b="1">
                <a:solidFill>
                  <a:srgbClr val="FF0000"/>
                </a:solidFill>
                <a:latin typeface="Century Gothic" pitchFamily="34" charset="0"/>
              </a:rPr>
              <a:t> </a:t>
            </a:r>
            <a:endParaRPr lang="pl-PL" sz="200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50179" name="Prostokąt 2"/>
          <p:cNvSpPr>
            <a:spLocks noChangeArrowheads="1"/>
          </p:cNvSpPr>
          <p:nvPr/>
        </p:nvSpPr>
        <p:spPr bwMode="auto">
          <a:xfrm>
            <a:off x="571500" y="1809750"/>
            <a:ext cx="7858125" cy="471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400"/>
              <a:t>W ramach zadnia zostaną doposażone specjalistyczne pracownie/laboratoria:</a:t>
            </a:r>
          </a:p>
          <a:p>
            <a:r>
              <a:rPr lang="pl-PL" sz="1300"/>
              <a:t>1. ZSB </a:t>
            </a:r>
          </a:p>
          <a:p>
            <a:r>
              <a:rPr lang="pl-PL" sz="1300"/>
              <a:t>-drogownictwa</a:t>
            </a:r>
          </a:p>
          <a:p>
            <a:r>
              <a:rPr lang="pl-PL" sz="1300"/>
              <a:t>-budownictwa wodnego</a:t>
            </a:r>
          </a:p>
          <a:p>
            <a:r>
              <a:rPr lang="pl-PL" sz="1300"/>
              <a:t>-geodezji</a:t>
            </a:r>
          </a:p>
          <a:p>
            <a:r>
              <a:rPr lang="pl-PL" sz="1300"/>
              <a:t>-budownictwa</a:t>
            </a:r>
          </a:p>
          <a:p>
            <a:r>
              <a:rPr lang="pl-PL" sz="1300"/>
              <a:t>-architektury krajobrazu</a:t>
            </a:r>
          </a:p>
          <a:p>
            <a:r>
              <a:rPr lang="pl-PL" sz="1300"/>
              <a:t>-organizacji reklamy</a:t>
            </a:r>
          </a:p>
          <a:p>
            <a:r>
              <a:rPr lang="pl-PL" sz="1300"/>
              <a:t>2. ZSE</a:t>
            </a:r>
          </a:p>
          <a:p>
            <a:r>
              <a:rPr lang="pl-PL" sz="1300"/>
              <a:t>-logistyczno-spedycyjna</a:t>
            </a:r>
          </a:p>
          <a:p>
            <a:r>
              <a:rPr lang="pl-PL" sz="1300"/>
              <a:t>-ekonomiczno-rachunkowa</a:t>
            </a:r>
          </a:p>
          <a:p>
            <a:r>
              <a:rPr lang="pl-PL" sz="1300"/>
              <a:t>-techniki biurowej</a:t>
            </a:r>
          </a:p>
          <a:p>
            <a:r>
              <a:rPr lang="pl-PL" sz="1300"/>
              <a:t>-ekonomiczno-handlowa</a:t>
            </a:r>
          </a:p>
          <a:p>
            <a:r>
              <a:rPr lang="pl-PL" sz="1300"/>
              <a:t>-hotelarska</a:t>
            </a:r>
          </a:p>
          <a:p>
            <a:r>
              <a:rPr lang="pl-PL" sz="1300"/>
              <a:t>-gastronomiczna</a:t>
            </a:r>
          </a:p>
          <a:p>
            <a:r>
              <a:rPr lang="pl-PL" sz="1300"/>
              <a:t>-służby pięter</a:t>
            </a:r>
          </a:p>
          <a:p>
            <a:r>
              <a:rPr lang="pl-PL" sz="1300"/>
              <a:t>-turystyczna</a:t>
            </a:r>
          </a:p>
          <a:p>
            <a:r>
              <a:rPr lang="pl-PL" sz="1300"/>
              <a:t>-kreowania odzieży</a:t>
            </a:r>
          </a:p>
          <a:p>
            <a:r>
              <a:rPr lang="pl-PL" sz="1300"/>
              <a:t>3. ZSEiS </a:t>
            </a:r>
          </a:p>
          <a:p>
            <a:r>
              <a:rPr lang="pl-PL" sz="1300"/>
              <a:t>-samochodowa</a:t>
            </a:r>
          </a:p>
          <a:p>
            <a:r>
              <a:rPr lang="pl-PL" sz="1300"/>
              <a:t>-urządzeń i systemów energetyki odnawialnej </a:t>
            </a:r>
          </a:p>
          <a:p>
            <a:r>
              <a:rPr lang="pl-PL" sz="1300"/>
              <a:t>-mechatroniczna</a:t>
            </a:r>
          </a:p>
          <a:p>
            <a:r>
              <a:rPr lang="pl-PL" sz="1300"/>
              <a:t>-elektroniczna</a:t>
            </a:r>
          </a:p>
        </p:txBody>
      </p:sp>
      <p:sp>
        <p:nvSpPr>
          <p:cNvPr id="50180" name="Prostokąt 1"/>
          <p:cNvSpPr>
            <a:spLocks noChangeArrowheads="1"/>
          </p:cNvSpPr>
          <p:nvPr/>
        </p:nvSpPr>
        <p:spPr bwMode="auto">
          <a:xfrm>
            <a:off x="323850" y="1196975"/>
            <a:ext cx="8351838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b="1"/>
              <a:t>Zadanie 7. Utworzenie i rozwój ukierunkowanych branżowo Centrów Kształcenia Zawodowego i Ustawicznego</a:t>
            </a:r>
          </a:p>
          <a:p>
            <a:pPr algn="ctr"/>
            <a:r>
              <a:rPr lang="pl-PL" b="1"/>
              <a:t> </a:t>
            </a:r>
            <a:endParaRPr lang="pl-PL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Prostokąt 7"/>
          <p:cNvSpPr>
            <a:spLocks noChangeArrowheads="1"/>
          </p:cNvSpPr>
          <p:nvPr/>
        </p:nvSpPr>
        <p:spPr bwMode="auto">
          <a:xfrm>
            <a:off x="468313" y="1357313"/>
            <a:ext cx="84248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2000" b="1">
                <a:solidFill>
                  <a:srgbClr val="FF0000"/>
                </a:solidFill>
                <a:latin typeface="Century Gothic" pitchFamily="34" charset="0"/>
              </a:rPr>
              <a:t> </a:t>
            </a:r>
            <a:endParaRPr lang="pl-PL" sz="200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51203" name="Prostokąt 2"/>
          <p:cNvSpPr>
            <a:spLocks noChangeArrowheads="1"/>
          </p:cNvSpPr>
          <p:nvPr/>
        </p:nvSpPr>
        <p:spPr bwMode="auto">
          <a:xfrm>
            <a:off x="571500" y="1809750"/>
            <a:ext cx="7858125" cy="4618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1400"/>
              <a:t>Przeprowadzona Diagnoza wykazała, że uczniowie są zainteresowani poszerzeniem wiedzy, nabyciem nowych, czysto praktycznych kompetencji. Udział w specjalistycznych, nowatorsko prowadzonych dodatkowych zajęciach na uczelni i w Parku Naukowo –Technologicznym UZ umożliwią uczniom zdobycie nowych doświadczeń, poznanie nowych/innowacyjnych rozwiązań, a tym samym zwiększy się ich szansa na rynku pracy, ponadto ułatwi wybór dalszej edukacji na lubuskich uczelniach. </a:t>
            </a:r>
          </a:p>
          <a:p>
            <a:pPr algn="just"/>
            <a:endParaRPr lang="pl-PL" sz="1400"/>
          </a:p>
          <a:p>
            <a:pPr algn="just"/>
            <a:r>
              <a:rPr lang="pl-PL" sz="1400"/>
              <a:t>Wsparcie zostanie udzielone dla 2 600 uczniów ze szkół:  ZSB , ZSE, ZSEiS, ZST, ZSiPKZ, ZSZ PBO, Tech. SP WODZ kształcących się w 26 kierunkach. </a:t>
            </a:r>
          </a:p>
          <a:p>
            <a:pPr algn="just"/>
            <a:endParaRPr lang="pl-PL" sz="1400"/>
          </a:p>
          <a:p>
            <a:pPr algn="just"/>
            <a:r>
              <a:rPr lang="pl-PL" sz="1400"/>
              <a:t>Zajęcia dla ucz. klas I, II i III technikum  w wym. 7 godz./ 1 spotkanie odbywać się będą na terenie Uniwersytetu Zielonogórskiego z wykorzystaniem specjalistycznych laboratoriów. Prowadzone będą przez pracowników naukowo – dydaktycznych UZ. Natomiast zajęcia dla uczniów wszystkich kl. IV  technikum w wym. 7 godz. odbywać będą się na terenie Parku Naukowo – Technologicznego UZ. </a:t>
            </a:r>
          </a:p>
          <a:p>
            <a:pPr algn="just"/>
            <a:endParaRPr lang="pl-PL" sz="1400"/>
          </a:p>
          <a:p>
            <a:pPr algn="just"/>
            <a:r>
              <a:rPr lang="pl-PL" sz="1400"/>
              <a:t>Zajęcia zostaną przeprowadzone w podziale na  grupy.: </a:t>
            </a:r>
          </a:p>
          <a:p>
            <a:pPr algn="just"/>
            <a:r>
              <a:rPr lang="pl-PL" sz="1400"/>
              <a:t>- laboratoryjne (5 - 7 os.)</a:t>
            </a:r>
          </a:p>
          <a:p>
            <a:pPr algn="just"/>
            <a:r>
              <a:rPr lang="pl-PL" sz="1400"/>
              <a:t>- ćwiczeniowe (8 -15 os.).</a:t>
            </a:r>
          </a:p>
          <a:p>
            <a:endParaRPr lang="pl-PL" sz="1400"/>
          </a:p>
          <a:p>
            <a:endParaRPr lang="pl-PL" sz="1400"/>
          </a:p>
        </p:txBody>
      </p:sp>
      <p:sp>
        <p:nvSpPr>
          <p:cNvPr id="51204" name="Prostokąt 1"/>
          <p:cNvSpPr>
            <a:spLocks noChangeArrowheads="1"/>
          </p:cNvSpPr>
          <p:nvPr/>
        </p:nvSpPr>
        <p:spPr bwMode="auto">
          <a:xfrm>
            <a:off x="323850" y="1196975"/>
            <a:ext cx="83518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b="1"/>
              <a:t>Zadanie 8.</a:t>
            </a:r>
            <a:r>
              <a:rPr lang="pl-PL"/>
              <a:t> </a:t>
            </a:r>
            <a:r>
              <a:rPr lang="pl-PL" b="1"/>
              <a:t>Dodatkowe zajęcia specjalistyczne dla uczniów na uczelni 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Prostokąt 7"/>
          <p:cNvSpPr>
            <a:spLocks noChangeArrowheads="1"/>
          </p:cNvSpPr>
          <p:nvPr/>
        </p:nvSpPr>
        <p:spPr bwMode="auto">
          <a:xfrm>
            <a:off x="468313" y="1357313"/>
            <a:ext cx="84248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2000" b="1">
                <a:solidFill>
                  <a:srgbClr val="FF0000"/>
                </a:solidFill>
                <a:latin typeface="Century Gothic" pitchFamily="34" charset="0"/>
              </a:rPr>
              <a:t> </a:t>
            </a:r>
            <a:endParaRPr lang="pl-PL" sz="200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52227" name="Prostokąt 2"/>
          <p:cNvSpPr>
            <a:spLocks noChangeArrowheads="1"/>
          </p:cNvSpPr>
          <p:nvPr/>
        </p:nvSpPr>
        <p:spPr bwMode="auto">
          <a:xfrm>
            <a:off x="571500" y="2708275"/>
            <a:ext cx="7858125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2800"/>
              <a:t>Dziękuję za uwagę</a:t>
            </a:r>
          </a:p>
          <a:p>
            <a:pPr algn="ctr"/>
            <a:endParaRPr lang="pl-PL" sz="2000"/>
          </a:p>
          <a:p>
            <a:pPr algn="ctr"/>
            <a:endParaRPr lang="pl-PL" sz="2000"/>
          </a:p>
          <a:p>
            <a:pPr algn="ctr"/>
            <a:r>
              <a:rPr lang="pl-PL" sz="2000"/>
              <a:t>Halina Chomiak</a:t>
            </a:r>
          </a:p>
          <a:p>
            <a:pPr algn="ctr"/>
            <a:endParaRPr lang="pl-PL" sz="2000"/>
          </a:p>
          <a:p>
            <a:pPr algn="ctr"/>
            <a:r>
              <a:rPr lang="pl-PL"/>
              <a:t>Koordynator Projektu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684213" y="1412875"/>
            <a:ext cx="7991475" cy="45243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pl-PL" dirty="0"/>
              <a:t>Głównym celem projektu jest poprawa jakości kształcenia zawodowego          i dostosowanie go do potrzeb rynku pracy w regionie, co przyczyni się do zwiększenia szans zatrudnienia absolwentów szkół i ich zawodowych perspektyw </a:t>
            </a:r>
          </a:p>
          <a:p>
            <a:pPr algn="just">
              <a:defRPr/>
            </a:pPr>
            <a:endParaRPr lang="pl-PL" dirty="0"/>
          </a:p>
          <a:p>
            <a:pPr algn="just">
              <a:defRPr/>
            </a:pPr>
            <a:r>
              <a:rPr lang="pl-PL" dirty="0"/>
              <a:t>poprzez: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dirty="0"/>
              <a:t>doskonalenie umiejętności i kompetencji zawodowych  nauczycieli zawodu i instruktorów praktycznej nauki zawodu 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dirty="0"/>
              <a:t>podniesienie kwalifikacji zawodowych uczniów 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dirty="0"/>
              <a:t>modernizację kształcenia zawodowego 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dirty="0"/>
              <a:t>utworzenie 3 specjalistycznych Centrów Kształcenia Zawodowego             i Ustawicznego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dirty="0"/>
              <a:t>rozwój doradztwa edukacyjno- zawodowego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dirty="0"/>
              <a:t>rozwój współpracy szkół kształcenia zawodowego z otoczeniem społeczno- gospodarczym</a:t>
            </a:r>
          </a:p>
          <a:p>
            <a:pPr>
              <a:defRPr/>
            </a:pPr>
            <a:r>
              <a:rPr lang="pl-PL" dirty="0"/>
              <a:t> 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Prostokąt 1"/>
          <p:cNvSpPr>
            <a:spLocks noChangeArrowheads="1"/>
          </p:cNvSpPr>
          <p:nvPr/>
        </p:nvSpPr>
        <p:spPr bwMode="auto">
          <a:xfrm>
            <a:off x="684213" y="1412875"/>
            <a:ext cx="79914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/>
              <a:t> </a:t>
            </a:r>
          </a:p>
        </p:txBody>
      </p:sp>
      <p:sp>
        <p:nvSpPr>
          <p:cNvPr id="3" name="Prostokąt 2"/>
          <p:cNvSpPr/>
          <p:nvPr/>
        </p:nvSpPr>
        <p:spPr>
          <a:xfrm>
            <a:off x="762000" y="1268413"/>
            <a:ext cx="7913688" cy="50482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pl-PL" dirty="0"/>
              <a:t>Diagnoza stanu kształcenia zawodowego w Zielonej Górze</a:t>
            </a:r>
          </a:p>
          <a:p>
            <a:pPr algn="just">
              <a:defRPr/>
            </a:pPr>
            <a:r>
              <a:rPr lang="pl-PL" sz="1600" dirty="0"/>
              <a:t>Cele: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x-none" sz="1400"/>
              <a:t>pozyskanie aktualnej, syntetycznej informacji nt. szkół zawodowych dla młodzieży (zasadniczych zawodowych i techników), w których odbywa się kształcenie na terenie </a:t>
            </a:r>
            <a:r>
              <a:rPr lang="pl-PL" sz="1400" dirty="0"/>
              <a:t>Miasta </a:t>
            </a:r>
            <a:r>
              <a:rPr lang="x-none" sz="1400"/>
              <a:t>Zielona Góra,</a:t>
            </a:r>
            <a:endParaRPr lang="pl-PL" sz="1400" dirty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x-none" sz="1400"/>
              <a:t>określenie potencjału edukacyjnego placówek kształcenia zawodowego pod względem liczby uczniów na poszczególnych kierunkach kształcenia, kadry nauczycieli przedmiotów zawodowych, egzaminatorów, wyposażenia pracowni i warsztatów szkolnych oraz stanowisk egzaminacyjnych,</a:t>
            </a:r>
            <a:endParaRPr lang="pl-PL" sz="1400" dirty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x-none" sz="1400"/>
              <a:t>ocena jakości kształcenia,</a:t>
            </a:r>
            <a:endParaRPr lang="pl-PL" sz="1400" dirty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x-none" sz="1400"/>
              <a:t>ocena sytuacji na rynku pracy absolwentów i  określenie stopnia dopasowania oferty kształcenia zawodowego do potrzeb lokalnego rynku pracy,</a:t>
            </a:r>
            <a:endParaRPr lang="pl-PL" sz="1400" dirty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x-none" sz="1400"/>
              <a:t>wskazanie potrzeb edukacyjnych uczniów,</a:t>
            </a:r>
            <a:endParaRPr lang="pl-PL" sz="1400" dirty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x-none" sz="1400"/>
              <a:t>wskazanie potrzeb doskonalenia zawodowego nauczycieli przedmiotów zawodowych,</a:t>
            </a:r>
            <a:endParaRPr lang="pl-PL" sz="1400" dirty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x-none" sz="1400"/>
              <a:t>wskazanie potrzeb rozwojowych szkół i placówek kształcenia zawodowego, </a:t>
            </a:r>
            <a:endParaRPr lang="pl-PL" sz="1400" dirty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x-none" sz="1400"/>
              <a:t>określenie zakresu i rodzaju współpracy szkół zawodowych z pracodawcami oraz innym podmiotami z otoczenia społeczno-gospodarczego.</a:t>
            </a:r>
            <a:endParaRPr lang="pl-PL" sz="1400" dirty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l-PL" sz="1400" dirty="0"/>
          </a:p>
          <a:p>
            <a:pPr algn="just">
              <a:defRPr/>
            </a:pPr>
            <a:r>
              <a:rPr lang="pl-PL" sz="1600" dirty="0"/>
              <a:t>Opracowana Diagnoza stanowiła podstawę do przygotowania wniosku o dofinansowanie projektu „Modernizacja kształcenia zawodowego w Mieście Zielona Góra”.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pl-PL" sz="1600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Prostokąt 1"/>
          <p:cNvSpPr>
            <a:spLocks noChangeArrowheads="1"/>
          </p:cNvSpPr>
          <p:nvPr/>
        </p:nvSpPr>
        <p:spPr bwMode="auto">
          <a:xfrm>
            <a:off x="684213" y="1412875"/>
            <a:ext cx="79914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/>
              <a:t> </a:t>
            </a:r>
          </a:p>
        </p:txBody>
      </p:sp>
      <p:sp>
        <p:nvSpPr>
          <p:cNvPr id="3" name="Prostokąt 2"/>
          <p:cNvSpPr/>
          <p:nvPr/>
        </p:nvSpPr>
        <p:spPr>
          <a:xfrm>
            <a:off x="522288" y="1851025"/>
            <a:ext cx="7993062" cy="34163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pl-PL" dirty="0"/>
              <a:t>Liderem projektu jest Miasto Zielona Góra</a:t>
            </a:r>
          </a:p>
          <a:p>
            <a:pPr>
              <a:defRPr/>
            </a:pPr>
            <a:endParaRPr lang="pl-PL" dirty="0"/>
          </a:p>
          <a:p>
            <a:pPr>
              <a:defRPr/>
            </a:pPr>
            <a:endParaRPr lang="pl-PL" dirty="0"/>
          </a:p>
          <a:p>
            <a:pPr>
              <a:defRPr/>
            </a:pPr>
            <a:r>
              <a:rPr lang="pl-PL" dirty="0"/>
              <a:t>Partnerami projektu są: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pl-PL" dirty="0"/>
              <a:t>Zakład Doskonalenia Zawodowego w Zielonej Górze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pl-PL" dirty="0"/>
              <a:t>Przedsiębiorstwo Budownictwa Ogólnego Sp. z o. o.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pl-PL" dirty="0"/>
              <a:t>Izba Rzemieślnicza i Przedsiębiorczości w Zielonej Górze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pl-PL" dirty="0"/>
              <a:t>Stowarzyszenie Przyjaciół Wojewódzkiego Ośrodka Dokształcania Zawodowego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pl-PL" dirty="0"/>
              <a:t>Park Naukowo Technologiczny Uniwersytetu Zielonogórskiego Sp. z o. o.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pl-PL" dirty="0"/>
              <a:t>Zachodnia Izba Przemysłowo-Handlowa</a:t>
            </a:r>
          </a:p>
          <a:p>
            <a:pPr>
              <a:defRPr/>
            </a:pPr>
            <a:r>
              <a:rPr lang="pl-PL" i="1" dirty="0"/>
              <a:t> 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Prostokąt 4"/>
          <p:cNvSpPr>
            <a:spLocks noChangeArrowheads="1"/>
          </p:cNvSpPr>
          <p:nvPr/>
        </p:nvSpPr>
        <p:spPr bwMode="auto">
          <a:xfrm>
            <a:off x="449263" y="1782763"/>
            <a:ext cx="8066087" cy="4211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/>
              <a:t>Grupę docelową stanowi młodzież  z publicznych  i niepublicznych szkół  kształcenia zawodowego oraz nauczyciele przedmiotów zawodowych i instruktorzy praktycznej nauki zawodu z:</a:t>
            </a:r>
          </a:p>
          <a:p>
            <a:endParaRPr lang="pl-PL"/>
          </a:p>
          <a:p>
            <a:pPr>
              <a:buFont typeface="Tahoma" pitchFamily="34" charset="0"/>
              <a:buAutoNum type="arabicPeriod"/>
            </a:pPr>
            <a:r>
              <a:rPr lang="pl-PL"/>
              <a:t>Zespołu Szkół Budowlanych</a:t>
            </a:r>
          </a:p>
          <a:p>
            <a:pPr>
              <a:buFont typeface="Tahoma" pitchFamily="34" charset="0"/>
              <a:buAutoNum type="arabicPeriod"/>
            </a:pPr>
            <a:r>
              <a:rPr lang="pl-PL"/>
              <a:t>Zespołu Szkół Ekonomicznych</a:t>
            </a:r>
          </a:p>
          <a:p>
            <a:pPr>
              <a:buFont typeface="Tahoma" pitchFamily="34" charset="0"/>
              <a:buAutoNum type="arabicPeriod"/>
            </a:pPr>
            <a:r>
              <a:rPr lang="pl-PL"/>
              <a:t>Zespołu Szkół Elektronicznych i Samochodowych</a:t>
            </a:r>
          </a:p>
          <a:p>
            <a:pPr>
              <a:buFont typeface="Tahoma" pitchFamily="34" charset="0"/>
              <a:buAutoNum type="arabicPeriod"/>
            </a:pPr>
            <a:r>
              <a:rPr lang="pl-PL"/>
              <a:t>Zespołu Szkół Technicznych</a:t>
            </a:r>
          </a:p>
          <a:p>
            <a:pPr>
              <a:buFont typeface="Tahoma" pitchFamily="34" charset="0"/>
              <a:buAutoNum type="arabicPeriod"/>
            </a:pPr>
            <a:r>
              <a:rPr lang="pl-PL"/>
              <a:t>Zespołu Szkół i Placówek Kształcenia Zawodowego</a:t>
            </a:r>
          </a:p>
          <a:p>
            <a:pPr>
              <a:buFont typeface="Tahoma" pitchFamily="34" charset="0"/>
              <a:buAutoNum type="arabicPeriod"/>
            </a:pPr>
            <a:r>
              <a:rPr lang="pl-PL"/>
              <a:t>Zasadniczej Szkoły Zawodowej w Zespole Szkół Specjalnych</a:t>
            </a:r>
          </a:p>
          <a:p>
            <a:pPr>
              <a:buFont typeface="Tahoma" pitchFamily="34" charset="0"/>
              <a:buAutoNum type="arabicPeriod"/>
            </a:pPr>
            <a:r>
              <a:rPr lang="pl-PL"/>
              <a:t>Zespołu Szkół Zawodowych PBO Sp. z o. o.</a:t>
            </a:r>
          </a:p>
          <a:p>
            <a:pPr>
              <a:buFont typeface="Tahoma" pitchFamily="34" charset="0"/>
              <a:buAutoNum type="arabicPeriod"/>
            </a:pPr>
            <a:r>
              <a:rPr lang="pl-PL"/>
              <a:t>Zasadniczej Szkoły Zawodowej ZDZ</a:t>
            </a:r>
          </a:p>
          <a:p>
            <a:pPr>
              <a:buFont typeface="Tahoma" pitchFamily="34" charset="0"/>
              <a:buAutoNum type="arabicPeriod"/>
            </a:pPr>
            <a:r>
              <a:rPr lang="pl-PL"/>
              <a:t>Lubuskiej Akademii Rzemiosła IRiP</a:t>
            </a:r>
          </a:p>
          <a:p>
            <a:pPr>
              <a:buFont typeface="Tahoma" pitchFamily="34" charset="0"/>
              <a:buAutoNum type="arabicPeriod"/>
            </a:pPr>
            <a:r>
              <a:rPr lang="pl-PL"/>
              <a:t>Technikum Stowarzyszenia Przyjaciół Wojewódzkiego Ośrodka Dokształcania Zawodowego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Prostokąt 7"/>
          <p:cNvSpPr>
            <a:spLocks noChangeArrowheads="1"/>
          </p:cNvSpPr>
          <p:nvPr/>
        </p:nvSpPr>
        <p:spPr bwMode="auto">
          <a:xfrm>
            <a:off x="468313" y="1357313"/>
            <a:ext cx="84248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2000" b="1">
                <a:solidFill>
                  <a:srgbClr val="FF0000"/>
                </a:solidFill>
                <a:latin typeface="Century Gothic" pitchFamily="34" charset="0"/>
              </a:rPr>
              <a:t> </a:t>
            </a:r>
            <a:endParaRPr lang="pl-PL" sz="200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33795" name="Prostokąt 2"/>
          <p:cNvSpPr>
            <a:spLocks noChangeArrowheads="1"/>
          </p:cNvSpPr>
          <p:nvPr/>
        </p:nvSpPr>
        <p:spPr bwMode="auto">
          <a:xfrm>
            <a:off x="750888" y="1296988"/>
            <a:ext cx="7858125" cy="4211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b="1"/>
              <a:t>Zadania w projekcie </a:t>
            </a:r>
          </a:p>
          <a:p>
            <a:pPr algn="just"/>
            <a:endParaRPr lang="pl-PL"/>
          </a:p>
          <a:p>
            <a:r>
              <a:rPr lang="pl-PL"/>
              <a:t>Zadanie 1. Doskonalenie nauczycieli w zakresie tematyki związanej                  z nauczanym przedmiotem </a:t>
            </a:r>
          </a:p>
          <a:p>
            <a:r>
              <a:rPr lang="pl-PL"/>
              <a:t>Zadanie 2. Praktyki i staże dla nauczycieli kształcenia zawodowego                   u pracodawców i przedsiębiorców</a:t>
            </a:r>
          </a:p>
          <a:p>
            <a:r>
              <a:rPr lang="pl-PL"/>
              <a:t>Zadanie 3. Kształcenie zawodowe uczniów</a:t>
            </a:r>
          </a:p>
          <a:p>
            <a:r>
              <a:rPr lang="pl-PL"/>
              <a:t>Zadanie 4. Praktyki i staże dla uczniów realizowane u pracodawców                    i przedsiębiorców</a:t>
            </a:r>
          </a:p>
          <a:p>
            <a:r>
              <a:rPr lang="pl-PL"/>
              <a:t>Zadanie 5. Doradztwo edukacyjno-zawodowe</a:t>
            </a:r>
          </a:p>
          <a:p>
            <a:r>
              <a:rPr lang="pl-PL"/>
              <a:t>Zadanie 6. Modernizacja kształcenia zawodowego</a:t>
            </a:r>
          </a:p>
          <a:p>
            <a:r>
              <a:rPr lang="pl-PL"/>
              <a:t>Zadanie 7. Utworzenie i rozwój ukierunkowanych branżowo Centrów Kształcenia Zawodowego i Ustawicznego</a:t>
            </a:r>
          </a:p>
          <a:p>
            <a:r>
              <a:rPr lang="pl-PL"/>
              <a:t>Zadanie 8. Dodatkowe zajęcia specjalistyczne dla uczniów na uczelni</a:t>
            </a:r>
          </a:p>
          <a:p>
            <a:pPr algn="just"/>
            <a:endParaRPr lang="pl-PL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Prostokąt 7"/>
          <p:cNvSpPr>
            <a:spLocks noChangeArrowheads="1"/>
          </p:cNvSpPr>
          <p:nvPr/>
        </p:nvSpPr>
        <p:spPr bwMode="auto">
          <a:xfrm>
            <a:off x="468313" y="1357313"/>
            <a:ext cx="84248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2000" b="1">
                <a:solidFill>
                  <a:srgbClr val="FF0000"/>
                </a:solidFill>
                <a:latin typeface="Century Gothic" pitchFamily="34" charset="0"/>
              </a:rPr>
              <a:t> </a:t>
            </a:r>
            <a:endParaRPr lang="pl-PL" sz="200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34819" name="Prostokąt 2"/>
          <p:cNvSpPr>
            <a:spLocks noChangeArrowheads="1"/>
          </p:cNvSpPr>
          <p:nvPr/>
        </p:nvSpPr>
        <p:spPr bwMode="auto">
          <a:xfrm>
            <a:off x="571500" y="2060575"/>
            <a:ext cx="7858125" cy="366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/>
              <a:t>Proponuje się nauczycielom zawodu i instruktorom praktycznej nauki zawodu udział  w różnych formach doskonalenia umiejętności i kompetencji zawodowych.Potrzeba doskonalenia nauczycieli wynika z szybkiego postępu i rozwoju technologicznego przemysłu i stanowi odpowiedź na wymagania rynku pracy. Zakres doskonalenia jest zgodny z potrzebami, które wynikają z planu rozwoju szkoły i przeprowadzoną Diagnozą. Nauczyciele kierowani są na kursy/szkolenia/studia podyplomowe zgodnie z profilem zawodowym w jakim kształcą uczniów.</a:t>
            </a:r>
          </a:p>
          <a:p>
            <a:pPr algn="just"/>
            <a:endParaRPr lang="pl-PL"/>
          </a:p>
          <a:p>
            <a:pPr algn="just"/>
            <a:r>
              <a:rPr lang="pl-PL"/>
              <a:t>Wsparcie zostanie udzielone min. 80 nauczycielom w następujących formach: studia podyplomowe, szkolenia, kursy, warsztaty. </a:t>
            </a:r>
          </a:p>
          <a:p>
            <a:pPr algn="just"/>
            <a:r>
              <a:rPr lang="pl-PL"/>
              <a:t>W projekcie przewiduje się 90 rodzajów doskonalenia zawodowego.</a:t>
            </a:r>
          </a:p>
          <a:p>
            <a:pPr algn="just"/>
            <a:endParaRPr lang="pl-PL"/>
          </a:p>
        </p:txBody>
      </p:sp>
      <p:sp>
        <p:nvSpPr>
          <p:cNvPr id="34820" name="Prostokąt 1"/>
          <p:cNvSpPr>
            <a:spLocks noChangeArrowheads="1"/>
          </p:cNvSpPr>
          <p:nvPr/>
        </p:nvSpPr>
        <p:spPr bwMode="auto">
          <a:xfrm>
            <a:off x="323850" y="1306513"/>
            <a:ext cx="83518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b="1"/>
              <a:t>Zadanie 1. Doskonalenie nauczycieli w zakresie tematyki związanej z nauczanym przedmiotem 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Prostokąt 7"/>
          <p:cNvSpPr>
            <a:spLocks noChangeArrowheads="1"/>
          </p:cNvSpPr>
          <p:nvPr/>
        </p:nvSpPr>
        <p:spPr bwMode="auto">
          <a:xfrm>
            <a:off x="468313" y="1357313"/>
            <a:ext cx="84248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2000" b="1">
                <a:solidFill>
                  <a:srgbClr val="FF0000"/>
                </a:solidFill>
                <a:latin typeface="Century Gothic" pitchFamily="34" charset="0"/>
              </a:rPr>
              <a:t> </a:t>
            </a:r>
            <a:endParaRPr lang="pl-PL" sz="200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35843" name="Prostokąt 2"/>
          <p:cNvSpPr>
            <a:spLocks noChangeArrowheads="1"/>
          </p:cNvSpPr>
          <p:nvPr/>
        </p:nvSpPr>
        <p:spPr bwMode="auto">
          <a:xfrm>
            <a:off x="641350" y="1952625"/>
            <a:ext cx="7858125" cy="471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1600" u="sng"/>
              <a:t>Doskonalenie zawodowe w ZSB</a:t>
            </a:r>
          </a:p>
          <a:p>
            <a:pPr algn="just"/>
            <a:r>
              <a:rPr lang="pl-PL" sz="1400"/>
              <a:t>Kurs „Fotografia artystyczna i reklamowa” – 3os/16h</a:t>
            </a:r>
          </a:p>
          <a:p>
            <a:pPr algn="just"/>
            <a:r>
              <a:rPr lang="pl-PL" sz="1400"/>
              <a:t>Kurs „Psychologia reklamy” – 1 os/7h</a:t>
            </a:r>
          </a:p>
          <a:p>
            <a:pPr algn="just"/>
            <a:r>
              <a:rPr lang="pl-PL" sz="1400"/>
              <a:t>Kurs „Public Relations” – 1os/16h</a:t>
            </a:r>
          </a:p>
          <a:p>
            <a:pPr algn="just"/>
            <a:r>
              <a:rPr lang="pl-PL" sz="1400"/>
              <a:t>Kurs „Projektowanie kampanii reklamowych” – 1os/16h</a:t>
            </a:r>
          </a:p>
          <a:p>
            <a:pPr algn="just"/>
            <a:r>
              <a:rPr lang="pl-PL" sz="1400"/>
              <a:t>Kurs „Projektowanie konstrukcji i technologii wytwarzania elementów w środowisku CAD/CAM” – 1 os/40h</a:t>
            </a:r>
          </a:p>
          <a:p>
            <a:pPr algn="just"/>
            <a:r>
              <a:rPr lang="pl-PL" sz="1400"/>
              <a:t>Kurs „Język angielski zawodowy” – 3 os/60h</a:t>
            </a:r>
          </a:p>
          <a:p>
            <a:pPr algn="just"/>
            <a:r>
              <a:rPr lang="pl-PL" sz="1400"/>
              <a:t>Kurs „Obsługa programu Auto Cad” – 8 os/30h</a:t>
            </a:r>
          </a:p>
          <a:p>
            <a:pPr algn="just"/>
            <a:r>
              <a:rPr lang="pl-PL" sz="1400"/>
              <a:t>Kurs „Analiza mikrobiologiczna wody” – 2 os/16h</a:t>
            </a:r>
          </a:p>
          <a:p>
            <a:pPr algn="just"/>
            <a:r>
              <a:rPr lang="pl-PL" sz="1400"/>
              <a:t>Kurs „Analiza fizykochemiczna wody” – 2os /8h</a:t>
            </a:r>
          </a:p>
          <a:p>
            <a:pPr algn="just"/>
            <a:r>
              <a:rPr lang="pl-PL" sz="1400"/>
              <a:t>Kurs „Obserwacje mikroskopowe materiału roślinnego” – 2os/8h</a:t>
            </a:r>
          </a:p>
          <a:p>
            <a:pPr algn="just"/>
            <a:r>
              <a:rPr lang="pl-PL" sz="1400"/>
              <a:t>Kurs „Budowa i wyposażenie obiektów szklarniowych i tuneli foliowych” – 2 os/8h</a:t>
            </a:r>
          </a:p>
          <a:p>
            <a:pPr algn="just"/>
            <a:r>
              <a:rPr lang="pl-PL" sz="1400"/>
              <a:t>Kurs „Obsługa systemów nawadniających” – 2 os/8h</a:t>
            </a:r>
          </a:p>
          <a:p>
            <a:pPr algn="just"/>
            <a:r>
              <a:rPr lang="pl-PL" sz="1400"/>
              <a:t>Kurs „Zarządzenie obiektami otwartymi i zamkniętymi w gospodarstwach szkółkarskich /ogrodniczych” – 2os/8h</a:t>
            </a:r>
          </a:p>
          <a:p>
            <a:pPr algn="just"/>
            <a:r>
              <a:rPr lang="pl-PL" sz="1400"/>
              <a:t>Kurs „Namnażanie materiału roślinnego” – 2 os/8h</a:t>
            </a:r>
          </a:p>
          <a:p>
            <a:pPr algn="just"/>
            <a:r>
              <a:rPr lang="pl-PL" sz="1400"/>
              <a:t>Kurs „Kosztorysowanie w budownictwie”  - 12os/35h</a:t>
            </a:r>
          </a:p>
          <a:p>
            <a:pPr algn="just"/>
            <a:r>
              <a:rPr lang="pl-PL" sz="1400"/>
              <a:t>Szkolenie „Ewidencja gruntów i budynków” – 4 os/5h</a:t>
            </a:r>
          </a:p>
          <a:p>
            <a:pPr algn="just"/>
            <a:r>
              <a:rPr lang="pl-PL" sz="1400"/>
              <a:t>Szkolenie „CISCO CCNA R&amp;S 2 – Routing and Switching Essentials” – 1 os/70h </a:t>
            </a:r>
          </a:p>
          <a:p>
            <a:pPr algn="just"/>
            <a:endParaRPr lang="pl-PL"/>
          </a:p>
        </p:txBody>
      </p:sp>
      <p:sp>
        <p:nvSpPr>
          <p:cNvPr id="35844" name="Prostokąt 1"/>
          <p:cNvSpPr>
            <a:spLocks noChangeArrowheads="1"/>
          </p:cNvSpPr>
          <p:nvPr/>
        </p:nvSpPr>
        <p:spPr bwMode="auto">
          <a:xfrm>
            <a:off x="323850" y="1306513"/>
            <a:ext cx="83518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b="1"/>
              <a:t>Zadanie 1. Doskonalenie nauczycieli w zakresie tematyki związanej z nauczanym przedmiotem 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Projekt domyślny">
  <a:themeElements>
    <a:clrScheme name="1_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Projekt domyślny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jekt domyśln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jekt domyśln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jekt domyśln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jekt domyśln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jekt domyśln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jekt domyśln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jekt domyśln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jekt domyśln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jekt domyśln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jekt domyśln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jekt domyśln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Projekt domyślny">
  <a:themeElements>
    <a:clrScheme name="1_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Projekt domyślny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jekt domyśln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jekt domyśln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jekt domyśln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jekt domyśln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jekt domyśln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jekt domyśln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jekt domyśln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jekt domyśln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jekt domyśln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jekt domyśln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jekt domyśln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20893</TotalTime>
  <Words>2830</Words>
  <Application>Microsoft Office PowerPoint</Application>
  <PresentationFormat>Pokaz na ekranie (4:3)</PresentationFormat>
  <Paragraphs>359</Paragraphs>
  <Slides>25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25</vt:i4>
      </vt:variant>
    </vt:vector>
  </HeadingPairs>
  <TitlesOfParts>
    <vt:vector size="32" baseType="lpstr">
      <vt:lpstr>Arial</vt:lpstr>
      <vt:lpstr>Calibri</vt:lpstr>
      <vt:lpstr>Century Gothic</vt:lpstr>
      <vt:lpstr>Tahoma</vt:lpstr>
      <vt:lpstr>Times New Roman</vt:lpstr>
      <vt:lpstr>1_Projekt domyślny</vt:lpstr>
      <vt:lpstr>2_Projekt domyślny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Urząd Marszałkowski Województwa Lubuskiego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Wystąpienie na sesji Sejmiku Wojewódzkiego</dc:title>
  <dc:subject>Podsumowanie</dc:subject>
  <dc:creator>aherzog</dc:creator>
  <cp:lastModifiedBy>Iwona Małolepsza</cp:lastModifiedBy>
  <cp:revision>2004</cp:revision>
  <cp:lastPrinted>2017-11-15T09:17:16Z</cp:lastPrinted>
  <dcterms:created xsi:type="dcterms:W3CDTF">2007-08-08T09:46:59Z</dcterms:created>
  <dcterms:modified xsi:type="dcterms:W3CDTF">2017-11-15T09:18:40Z</dcterms:modified>
</cp:coreProperties>
</file>