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9" r:id="rId3"/>
    <p:sldId id="266" r:id="rId4"/>
    <p:sldId id="267" r:id="rId5"/>
    <p:sldId id="265" r:id="rId6"/>
    <p:sldId id="268" r:id="rId7"/>
    <p:sldId id="269" r:id="rId8"/>
    <p:sldId id="264" r:id="rId9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689D-6EDE-4A9C-B788-D718E6F34992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96BE-2E52-43BD-8760-B3E94EEDB5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922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60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7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08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40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60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05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09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98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085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393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33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42FCD-1C0E-40B0-9E41-F8030313FCB6}" type="datetimeFigureOut">
              <a:rPr lang="pl-PL" smtClean="0"/>
              <a:t>2017-11-15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61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450990" y="2420888"/>
            <a:ext cx="634680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4000" dirty="0" smtClean="0"/>
              <a:t>Krajowy Fundusz Szkoleniowy</a:t>
            </a:r>
          </a:p>
          <a:p>
            <a:pPr algn="ctr"/>
            <a:r>
              <a:rPr lang="pl-PL" sz="2800" dirty="0"/>
              <a:t>p</a:t>
            </a:r>
            <a:r>
              <a:rPr lang="pl-PL" sz="2800" dirty="0" smtClean="0"/>
              <a:t>lany na rok 2018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813731" y="6037610"/>
            <a:ext cx="3621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Zielona Góra, 16 listopada 2017 roku</a:t>
            </a: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117" y="4067052"/>
            <a:ext cx="3444539" cy="14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8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a 7"/>
          <p:cNvSpPr/>
          <p:nvPr/>
        </p:nvSpPr>
        <p:spPr>
          <a:xfrm>
            <a:off x="340441" y="1656630"/>
            <a:ext cx="3024187" cy="95245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 smtClean="0">
                <a:solidFill>
                  <a:schemeClr val="tx1"/>
                </a:solidFill>
              </a:rPr>
              <a:t>Cel</a:t>
            </a: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15" name="Elipsa 7"/>
          <p:cNvSpPr/>
          <p:nvPr/>
        </p:nvSpPr>
        <p:spPr>
          <a:xfrm>
            <a:off x="340440" y="3544089"/>
            <a:ext cx="3024187" cy="99491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>
                <a:solidFill>
                  <a:schemeClr val="tx1"/>
                </a:solidFill>
              </a:rPr>
              <a:t>Dla kogo?</a:t>
            </a:r>
          </a:p>
        </p:txBody>
      </p:sp>
      <p:sp>
        <p:nvSpPr>
          <p:cNvPr id="19" name="Prostokąt zaokrąglony 18"/>
          <p:cNvSpPr/>
          <p:nvPr/>
        </p:nvSpPr>
        <p:spPr>
          <a:xfrm>
            <a:off x="499819" y="5473022"/>
            <a:ext cx="8352928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70C1"/>
                </a:solidFill>
                <a:latin typeface="Calibri,Bold"/>
              </a:rPr>
              <a:t>PRACODAWCA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- to jednostka organizacyjna, chociażby </a:t>
            </a:r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nie posiadała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osobowości prawnej, a także osoba fizyczna, </a:t>
            </a:r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jeżeli zatrudnia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co najmniej jednego pracownika</a:t>
            </a:r>
            <a:endParaRPr lang="pl-PL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3495031" y="1340768"/>
            <a:ext cx="5240224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altLang="pl-PL" kern="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przekwalifikowanie lub podniesienie kwalifikacji pracowników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altLang="pl-PL" kern="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dostosowanie umiejętności pracowników do zmieniających się wymagań</a:t>
            </a:r>
          </a:p>
        </p:txBody>
      </p:sp>
      <p:sp>
        <p:nvSpPr>
          <p:cNvPr id="21" name="Prostokąt zaokrąglony 20"/>
          <p:cNvSpPr/>
          <p:nvPr/>
        </p:nvSpPr>
        <p:spPr>
          <a:xfrm>
            <a:off x="3451217" y="3501487"/>
            <a:ext cx="540153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pl-PL" dirty="0">
                <a:latin typeface="Calibri" pitchFamily="34" charset="0"/>
                <a:cs typeface="Calibri" pitchFamily="34" charset="0"/>
              </a:rPr>
              <a:t>dla osób pracujących 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i dla </a:t>
            </a:r>
            <a:r>
              <a:rPr lang="pl-PL" dirty="0">
                <a:latin typeface="Calibri" pitchFamily="34" charset="0"/>
                <a:cs typeface="Calibri" pitchFamily="34" charset="0"/>
              </a:rPr>
              <a:t>pracodawców</a:t>
            </a:r>
          </a:p>
        </p:txBody>
      </p:sp>
      <p:pic>
        <p:nvPicPr>
          <p:cNvPr id="10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6685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9388" y="806367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Calibri" panose="020F0502020204030204" pitchFamily="34" charset="0"/>
              </a:rPr>
              <a:t>Środki KFS przeznaczone są na finansowanie 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1001808" y="1309225"/>
            <a:ext cx="8034688" cy="41359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just"/>
            <a:r>
              <a:rPr lang="pl-PL" sz="2000" dirty="0" smtClean="0"/>
              <a:t>1) kształcenie </a:t>
            </a:r>
            <a:r>
              <a:rPr lang="pl-PL" sz="2000" dirty="0"/>
              <a:t>ustawiczne pracowników i pracodawców, </a:t>
            </a:r>
            <a:r>
              <a:rPr lang="pl-PL" sz="2000" dirty="0" smtClean="0"/>
              <a:t>czyli na: </a:t>
            </a:r>
            <a:endParaRPr lang="pl-PL" sz="2000" dirty="0"/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określenie potrzeb pracodawcy</a:t>
            </a:r>
            <a:r>
              <a:rPr lang="pl-PL" sz="2000" b="1" dirty="0"/>
              <a:t> </a:t>
            </a:r>
            <a:r>
              <a:rPr lang="pl-PL" sz="2000" dirty="0"/>
              <a:t>w zakresie kształcenia ustawicznego w związku z ubieganiem się o sfinansowanie tego kształcenia ze środków KFS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kursy i studia podyplomowe</a:t>
            </a:r>
            <a:r>
              <a:rPr lang="pl-PL" sz="2000" b="1" dirty="0"/>
              <a:t> </a:t>
            </a:r>
            <a:r>
              <a:rPr lang="pl-PL" sz="2000" dirty="0"/>
              <a:t>realizowane z inicjatywy pracodawcy lub za jego zgodą.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egzaminy</a:t>
            </a:r>
            <a:r>
              <a:rPr lang="pl-PL" sz="2000" dirty="0"/>
              <a:t> umożliwiające uzyskanie dyplomów potwierdzających nabycie umiejętności, kwalifikacji lub uprawnień zawodowych.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badania lekarskie i psychologiczne</a:t>
            </a:r>
            <a:r>
              <a:rPr lang="pl-PL" sz="2000" dirty="0"/>
              <a:t> wymagane do podjęcia kształcenia lub pracy zawodowej po ukończonym kształceniu.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ubezpieczenie</a:t>
            </a:r>
            <a:r>
              <a:rPr lang="pl-PL" sz="2000" dirty="0"/>
              <a:t> od następstw nieszczęśliwych wypadków w związku z podjętym </a:t>
            </a:r>
            <a:r>
              <a:rPr lang="pl-PL" sz="2000" dirty="0" smtClean="0"/>
              <a:t>kształceniem</a:t>
            </a:r>
            <a:endParaRPr lang="pl-PL" sz="2000" dirty="0"/>
          </a:p>
        </p:txBody>
      </p:sp>
      <p:sp>
        <p:nvSpPr>
          <p:cNvPr id="10" name="Nawias klamrowy otwierający 9"/>
          <p:cNvSpPr/>
          <p:nvPr/>
        </p:nvSpPr>
        <p:spPr>
          <a:xfrm>
            <a:off x="300133" y="1321925"/>
            <a:ext cx="701675" cy="5347435"/>
          </a:xfrm>
          <a:prstGeom prst="leftBrace">
            <a:avLst>
              <a:gd name="adj1" fmla="val 2878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-110984" y="2985397"/>
            <a:ext cx="430887" cy="208823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+mn-lt"/>
                <a:cs typeface="+mn-cs"/>
              </a:rPr>
              <a:t>PUP-Y</a:t>
            </a:r>
          </a:p>
        </p:txBody>
      </p:sp>
      <p:sp>
        <p:nvSpPr>
          <p:cNvPr id="14" name="Nawias klamrowy otwierający 13"/>
          <p:cNvSpPr/>
          <p:nvPr/>
        </p:nvSpPr>
        <p:spPr>
          <a:xfrm>
            <a:off x="1613532" y="5517231"/>
            <a:ext cx="430959" cy="1257341"/>
          </a:xfrm>
          <a:prstGeom prst="leftBrace">
            <a:avLst>
              <a:gd name="adj1" fmla="val 29444"/>
              <a:gd name="adj2" fmla="val 506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5" name="pole tekstowe 14"/>
          <p:cNvSpPr txBox="1"/>
          <p:nvPr/>
        </p:nvSpPr>
        <p:spPr>
          <a:xfrm>
            <a:off x="1118481" y="5356352"/>
            <a:ext cx="615553" cy="1579098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+mn-lt"/>
                <a:cs typeface="+mn-cs"/>
              </a:rPr>
              <a:t>MRPiPS </a:t>
            </a:r>
            <a:endParaRPr lang="pl-PL" sz="1400" dirty="0" smtClean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 smtClean="0">
                <a:latin typeface="+mn-lt"/>
                <a:cs typeface="+mn-cs"/>
              </a:rPr>
              <a:t>WUP-y</a:t>
            </a:r>
            <a:endParaRPr lang="pl-PL" sz="1400" dirty="0">
              <a:latin typeface="+mn-lt"/>
              <a:cs typeface="+mn-cs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2277837" y="5517232"/>
            <a:ext cx="5668445" cy="12573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just"/>
            <a:r>
              <a:rPr lang="pl-PL" sz="1400" dirty="0" smtClean="0"/>
              <a:t>2</a:t>
            </a:r>
            <a:r>
              <a:rPr lang="pl-PL" sz="1400" dirty="0"/>
              <a:t>) określanie zapotrzebowania na zawody na rynku pracy; </a:t>
            </a:r>
          </a:p>
          <a:p>
            <a:pPr algn="just"/>
            <a:r>
              <a:rPr lang="pl-PL" sz="1400" dirty="0"/>
              <a:t>3) badanie efektywności wsparcia udzielonego ze środków KFS; </a:t>
            </a:r>
          </a:p>
          <a:p>
            <a:pPr algn="just"/>
            <a:r>
              <a:rPr lang="pl-PL" sz="1400" dirty="0"/>
              <a:t>4) promocję KFS; </a:t>
            </a:r>
          </a:p>
          <a:p>
            <a:pPr algn="just"/>
            <a:r>
              <a:rPr lang="pl-PL" sz="1400" dirty="0"/>
              <a:t>5) konsultacje i poradnictwo dla pracodawców w zakresie korzystania z KFS.</a:t>
            </a:r>
          </a:p>
        </p:txBody>
      </p:sp>
      <p:pic>
        <p:nvPicPr>
          <p:cNvPr id="1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843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9388" y="908378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 smtClean="0">
                <a:cs typeface="Times New Roman" panose="02020603050405020304" pitchFamily="18" charset="0"/>
              </a:rPr>
              <a:t>Wysokość dofinansowania</a:t>
            </a:r>
            <a:endParaRPr lang="pl-PL" altLang="pl-PL" sz="2400" b="1" dirty="0">
              <a:cs typeface="Times New Roman" panose="02020603050405020304" pitchFamily="18" charset="0"/>
            </a:endParaRPr>
          </a:p>
        </p:txBody>
      </p:sp>
      <p:sp>
        <p:nvSpPr>
          <p:cNvPr id="4" name="Prostokąt zaokrąglony 3"/>
          <p:cNvSpPr/>
          <p:nvPr/>
        </p:nvSpPr>
        <p:spPr>
          <a:xfrm>
            <a:off x="395536" y="5120261"/>
            <a:ext cx="8352928" cy="14401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rgbClr val="FF0000"/>
                </a:solidFill>
              </a:rPr>
              <a:t>Na jednego uczestnika w danym roku </a:t>
            </a:r>
            <a:r>
              <a:rPr lang="pl-PL" dirty="0" smtClean="0">
                <a:solidFill>
                  <a:srgbClr val="FF0000"/>
                </a:solidFill>
              </a:rPr>
              <a:t>nie można </a:t>
            </a:r>
            <a:r>
              <a:rPr lang="pl-PL" dirty="0">
                <a:solidFill>
                  <a:srgbClr val="FF0000"/>
                </a:solidFill>
              </a:rPr>
              <a:t>przeznaczyć </a:t>
            </a:r>
            <a:r>
              <a:rPr lang="pl-PL" dirty="0" smtClean="0">
                <a:solidFill>
                  <a:srgbClr val="FF0000"/>
                </a:solidFill>
              </a:rPr>
              <a:t>300</a:t>
            </a:r>
            <a:r>
              <a:rPr lang="pl-PL" dirty="0">
                <a:solidFill>
                  <a:srgbClr val="FF0000"/>
                </a:solidFill>
              </a:rPr>
              <a:t>% przeciętnego wynagrodzenia. </a:t>
            </a:r>
          </a:p>
          <a:p>
            <a:pPr algn="ctr"/>
            <a:r>
              <a:rPr lang="pl-PL" dirty="0"/>
              <a:t>Przeciętne miesięczne wynagrodzenie w </a:t>
            </a:r>
            <a:r>
              <a:rPr lang="pl-PL" dirty="0" smtClean="0"/>
              <a:t>III </a:t>
            </a:r>
            <a:r>
              <a:rPr lang="pl-PL" dirty="0"/>
              <a:t>kwartale 2017 </a:t>
            </a:r>
            <a:r>
              <a:rPr lang="pl-PL" dirty="0" smtClean="0"/>
              <a:t>roku to </a:t>
            </a:r>
            <a:r>
              <a:rPr lang="pl-PL" dirty="0" smtClean="0"/>
              <a:t>4.255,59 </a:t>
            </a:r>
            <a:r>
              <a:rPr lang="pl-PL" dirty="0" smtClean="0"/>
              <a:t>zł </a:t>
            </a:r>
          </a:p>
          <a:p>
            <a:pPr algn="ctr"/>
            <a:r>
              <a:rPr lang="pl-PL" dirty="0" smtClean="0"/>
              <a:t>Stąd </a:t>
            </a:r>
            <a:r>
              <a:rPr lang="pl-PL" dirty="0"/>
              <a:t>limit 300% to kwota w wysokości </a:t>
            </a:r>
            <a:r>
              <a:rPr lang="pl-PL" dirty="0" smtClean="0"/>
              <a:t>12.766,77 zł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379176" y="3385605"/>
            <a:ext cx="8352928" cy="13395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alt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Pozostali przedsiębiorcy mogą sfinansować 80% </a:t>
            </a:r>
            <a:r>
              <a:rPr lang="pl-PL" alt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kosztów kształcenia ustawicznego ze środków KFS </a:t>
            </a:r>
          </a:p>
          <a:p>
            <a:pPr algn="ctr"/>
            <a:endParaRPr lang="pl-PL" altLang="pl-PL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alt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pozostałe </a:t>
            </a:r>
            <a:r>
              <a:rPr lang="pl-PL" alt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20% kosztów </a:t>
            </a:r>
            <a:r>
              <a:rPr lang="pl-PL" alt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pokrywa pracodawca</a:t>
            </a:r>
            <a:endParaRPr lang="pl-PL" alt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79176" y="1549093"/>
            <a:ext cx="8352928" cy="144139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dirty="0"/>
              <a:t>Mikroprzedsiębiorstwa mogą sfinansować 100% kosztów</a:t>
            </a:r>
          </a:p>
          <a:p>
            <a:pPr algn="ctr"/>
            <a:r>
              <a:rPr lang="pl-PL" sz="2000" dirty="0"/>
              <a:t>kształcenia ustawicznego ze środków KFS.</a:t>
            </a:r>
          </a:p>
          <a:p>
            <a:pPr algn="ctr"/>
            <a:endParaRPr lang="pl-PL" dirty="0"/>
          </a:p>
          <a:p>
            <a:pPr algn="ctr"/>
            <a:r>
              <a:rPr lang="pl-PL" sz="1600" dirty="0" err="1"/>
              <a:t>Mikroprzedsiębiorca</a:t>
            </a:r>
            <a:r>
              <a:rPr lang="pl-PL" sz="1600" dirty="0"/>
              <a:t> to przedsiębiorca, który zatrudnia mniej niż 10 pracowników, a jego roczny obrót lub całkowity bilans roczny nie przekracza 2 mln EUR.</a:t>
            </a:r>
          </a:p>
        </p:txBody>
      </p:sp>
      <p:pic>
        <p:nvPicPr>
          <p:cNvPr id="11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43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8900" y="1056497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Times New Roman" panose="02020603050405020304" pitchFamily="18" charset="0"/>
              </a:rPr>
              <a:t>Dysponentem KFS jest minister właściwy do spraw pracy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4" name="Prostokąt zaokrąglony 3"/>
          <p:cNvSpPr/>
          <p:nvPr/>
        </p:nvSpPr>
        <p:spPr>
          <a:xfrm>
            <a:off x="4727361" y="4797152"/>
            <a:ext cx="3930615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środki </a:t>
            </a:r>
            <a:r>
              <a:rPr lang="pl-PL" dirty="0"/>
              <a:t>na promocję, badania potrzeb, konsultacje, badanie efektywności dla MRPiPS oraz 16 WUP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1322400" y="1944711"/>
            <a:ext cx="64807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20% rezerwa KFS – wydatkowana wg decyzji Rady Rynku Pracy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467544" y="3458278"/>
            <a:ext cx="8190432" cy="14588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80% środków </a:t>
            </a:r>
            <a:r>
              <a:rPr lang="pl-PL" dirty="0" smtClean="0"/>
              <a:t>MRPiPS dzieli </a:t>
            </a:r>
            <a:r>
              <a:rPr lang="pl-PL" dirty="0"/>
              <a:t>na WUP</a:t>
            </a:r>
          </a:p>
          <a:p>
            <a:pPr algn="ctr"/>
            <a:r>
              <a:rPr lang="pl-PL" dirty="0"/>
              <a:t>a </a:t>
            </a:r>
            <a:r>
              <a:rPr lang="pl-PL" dirty="0" smtClean="0"/>
              <a:t>następnie są one dzielone </a:t>
            </a:r>
            <a:r>
              <a:rPr lang="pl-PL" dirty="0"/>
              <a:t>przez WUP </a:t>
            </a:r>
            <a:r>
              <a:rPr lang="pl-PL" dirty="0" smtClean="0"/>
              <a:t>na powiaty </a:t>
            </a:r>
          </a:p>
          <a:p>
            <a:pPr algn="ctr"/>
            <a:r>
              <a:rPr lang="pl-PL" dirty="0" smtClean="0"/>
              <a:t>podział robiony jest na </a:t>
            </a:r>
            <a:r>
              <a:rPr lang="pl-PL" dirty="0"/>
              <a:t>podstawie zapotrzebowania zgłoszonego przez PUP</a:t>
            </a:r>
          </a:p>
        </p:txBody>
      </p:sp>
      <p:pic>
        <p:nvPicPr>
          <p:cNvPr id="10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769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4798" y="908720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Times New Roman" panose="02020603050405020304" pitchFamily="18" charset="0"/>
              </a:rPr>
              <a:t>Priorytety wydatkowania środków </a:t>
            </a:r>
            <a:r>
              <a:rPr lang="pl-PL" altLang="pl-PL" sz="2400" b="1" dirty="0" smtClean="0">
                <a:cs typeface="Times New Roman" panose="02020603050405020304" pitchFamily="18" charset="0"/>
              </a:rPr>
              <a:t>KFS </a:t>
            </a:r>
            <a:r>
              <a:rPr lang="pl-PL" altLang="pl-PL" sz="2400" b="1" dirty="0">
                <a:cs typeface="Times New Roman" panose="02020603050405020304" pitchFamily="18" charset="0"/>
              </a:rPr>
              <a:t>w roku </a:t>
            </a:r>
            <a:r>
              <a:rPr lang="pl-PL" altLang="pl-PL" sz="2400" b="1" dirty="0" smtClean="0">
                <a:cs typeface="Times New Roman" panose="02020603050405020304" pitchFamily="18" charset="0"/>
              </a:rPr>
              <a:t>2018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79176" y="4797152"/>
            <a:ext cx="8352928" cy="1686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Priorytety Rady Rynku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Pracy:</a:t>
            </a:r>
            <a:endParaRPr lang="pl-PL" alt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lphaLcParenR"/>
            </a:pP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wsparcie zawodowego kształcenia ustawicznego w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zidentyfikowanych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 w danym powiecie lub województwie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zawodach </a:t>
            </a:r>
            <a:r>
              <a:rPr lang="pl-PL" altLang="pl-PL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deficytowych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lphaLcParenR"/>
            </a:pP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wsparcie 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kształcenia ustawicznego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osób po 45 roku życia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79176" y="1474716"/>
            <a:ext cx="8352928" cy="29746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l-PL" dirty="0"/>
              <a:t>Priorytety Ministra Rodziny, Pracy i Polityki </a:t>
            </a:r>
            <a:r>
              <a:rPr lang="pl-PL" dirty="0" smtClean="0"/>
              <a:t>Społecznej:</a:t>
            </a:r>
            <a:endParaRPr lang="pl-PL" dirty="0"/>
          </a:p>
          <a:p>
            <a:pPr algn="just"/>
            <a:r>
              <a:rPr lang="pl-PL" dirty="0"/>
              <a:t>1) </a:t>
            </a:r>
            <a:r>
              <a:rPr lang="pl-PL" dirty="0" smtClean="0"/>
              <a:t>wsparcie kształcenia </a:t>
            </a:r>
            <a:r>
              <a:rPr lang="pl-PL" dirty="0"/>
              <a:t>ustawicznego w </a:t>
            </a:r>
            <a:r>
              <a:rPr lang="pl-PL" u="sng" dirty="0"/>
              <a:t>zidentyfikowanych</a:t>
            </a:r>
            <a:r>
              <a:rPr lang="pl-PL" dirty="0"/>
              <a:t> w danym powiecie lub województwie </a:t>
            </a:r>
            <a:r>
              <a:rPr lang="pl-PL" u="sng" dirty="0"/>
              <a:t>zawodach </a:t>
            </a:r>
            <a:r>
              <a:rPr lang="pl-PL" u="sng" dirty="0" smtClean="0"/>
              <a:t>deficytowych</a:t>
            </a:r>
            <a:r>
              <a:rPr lang="pl-PL" dirty="0" smtClean="0"/>
              <a:t>;</a:t>
            </a:r>
            <a:endParaRPr lang="pl-PL" dirty="0"/>
          </a:p>
          <a:p>
            <a:pPr algn="just"/>
            <a:r>
              <a:rPr lang="pl-PL" dirty="0" smtClean="0"/>
              <a:t>2) wsparcie </a:t>
            </a:r>
            <a:r>
              <a:rPr lang="pl-PL" dirty="0"/>
              <a:t>kształcenia ustawicznego w związku z </a:t>
            </a:r>
            <a:r>
              <a:rPr lang="pl-PL" dirty="0" smtClean="0"/>
              <a:t>zastosowaniem </a:t>
            </a:r>
            <a:r>
              <a:rPr lang="pl-PL" dirty="0"/>
              <a:t>w firmach </a:t>
            </a:r>
            <a:r>
              <a:rPr lang="pl-PL" u="sng" dirty="0"/>
              <a:t>nowych technologii i narzędzi pracy</a:t>
            </a:r>
            <a:r>
              <a:rPr lang="pl-PL" dirty="0"/>
              <a:t>;</a:t>
            </a:r>
          </a:p>
          <a:p>
            <a:pPr algn="just"/>
            <a:r>
              <a:rPr lang="pl-PL" dirty="0" smtClean="0"/>
              <a:t>3) wsparcie </a:t>
            </a:r>
            <a:r>
              <a:rPr lang="pl-PL" dirty="0"/>
              <a:t>kształcenia ustawicznego osób, które mogą udokumentować wykonywanie przez co najmniej 15 lat prac w szczególnych warunkach lub o szczególnym charakterze, a którym nie przysługuje prawo do emerytury pomostowej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939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8900" y="995809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 smtClean="0">
                <a:cs typeface="Times New Roman" panose="02020603050405020304" pitchFamily="18" charset="0"/>
              </a:rPr>
              <a:t>Planowane środki KFS w 2018 roku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467544" y="4215020"/>
            <a:ext cx="8190432" cy="15182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altLang="pl-PL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21.019.000 zł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- kwota rezerwy KFS na cały kraj, </a:t>
            </a:r>
          </a:p>
          <a:p>
            <a:pPr algn="ctr"/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wydatkowana 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wg decyzji Rady Rynku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Pracy </a:t>
            </a:r>
          </a:p>
          <a:p>
            <a:pPr algn="ctr"/>
            <a:endParaRPr lang="pl-PL" altLang="pl-PL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dirty="0" smtClean="0"/>
              <a:t>(</a:t>
            </a:r>
            <a:r>
              <a:rPr lang="pl-PL" dirty="0"/>
              <a:t>dla porównania w 2017 roku </a:t>
            </a:r>
            <a:r>
              <a:rPr lang="pl-PL" dirty="0" smtClean="0"/>
              <a:t>39.318.900 zł)</a:t>
            </a:r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467544" y="2060848"/>
            <a:ext cx="8190432" cy="15507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dirty="0" smtClean="0"/>
              <a:t>2.194.400 zł</a:t>
            </a:r>
            <a:r>
              <a:rPr lang="pl-PL" dirty="0" smtClean="0"/>
              <a:t> - kwota </a:t>
            </a:r>
            <a:r>
              <a:rPr lang="pl-PL" dirty="0"/>
              <a:t>ś</a:t>
            </a:r>
            <a:r>
              <a:rPr lang="pl-PL" dirty="0" smtClean="0"/>
              <a:t>rodków KFS dla </a:t>
            </a:r>
            <a:r>
              <a:rPr lang="pl-PL" b="1" u="sng" dirty="0" smtClean="0"/>
              <a:t>województwa lubuskiego </a:t>
            </a:r>
          </a:p>
          <a:p>
            <a:pPr algn="ctr"/>
            <a:r>
              <a:rPr lang="pl-PL" dirty="0" smtClean="0"/>
              <a:t>do podziału na podstawie </a:t>
            </a:r>
            <a:r>
              <a:rPr lang="pl-PL" dirty="0"/>
              <a:t>zapotrzebowania zgłoszonego przez </a:t>
            </a:r>
            <a:r>
              <a:rPr lang="pl-PL" dirty="0" smtClean="0"/>
              <a:t>PUP</a:t>
            </a:r>
          </a:p>
          <a:p>
            <a:pPr algn="just"/>
            <a:endParaRPr lang="pl-PL" dirty="0"/>
          </a:p>
          <a:p>
            <a:pPr algn="ctr"/>
            <a:r>
              <a:rPr lang="pl-PL" dirty="0" smtClean="0"/>
              <a:t>(dla porównania w 2017 roku 4.204.600 zł)</a:t>
            </a:r>
            <a:endParaRPr lang="pl-PL" dirty="0"/>
          </a:p>
        </p:txBody>
      </p:sp>
      <p:pic>
        <p:nvPicPr>
          <p:cNvPr id="8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2"/>
            <a:ext cx="1584300" cy="62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80640"/>
            <a:ext cx="1468408" cy="6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6259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6012160" y="5733256"/>
            <a:ext cx="2267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i="1" dirty="0" smtClean="0"/>
              <a:t>Dziękuję za uwagę…</a:t>
            </a:r>
            <a:endParaRPr lang="pl-PL" sz="2000" i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772816"/>
            <a:ext cx="6263237" cy="266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7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449</Words>
  <Application>Microsoft Office PowerPoint</Application>
  <PresentationFormat>Pokaz na ekranie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Calibri,Bold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EdwinGie</dc:creator>
  <cp:lastModifiedBy>Edwin Gierasimczyk</cp:lastModifiedBy>
  <cp:revision>86</cp:revision>
  <cp:lastPrinted>2017-10-06T09:31:44Z</cp:lastPrinted>
  <dcterms:created xsi:type="dcterms:W3CDTF">2013-05-10T08:31:42Z</dcterms:created>
  <dcterms:modified xsi:type="dcterms:W3CDTF">2017-11-15T13:41:18Z</dcterms:modified>
</cp:coreProperties>
</file>