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2" r:id="rId2"/>
    <p:sldId id="295" r:id="rId3"/>
    <p:sldId id="305" r:id="rId4"/>
    <p:sldId id="294" r:id="rId5"/>
    <p:sldId id="296" r:id="rId6"/>
    <p:sldId id="297" r:id="rId7"/>
    <p:sldId id="304" r:id="rId8"/>
    <p:sldId id="298" r:id="rId9"/>
    <p:sldId id="299" r:id="rId10"/>
    <p:sldId id="300" r:id="rId11"/>
    <p:sldId id="301" r:id="rId12"/>
    <p:sldId id="302" r:id="rId13"/>
    <p:sldId id="269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84438" autoAdjust="0"/>
  </p:normalViewPr>
  <p:slideViewPr>
    <p:cSldViewPr>
      <p:cViewPr varScale="1">
        <p:scale>
          <a:sx n="49" d="100"/>
          <a:sy n="49" d="100"/>
        </p:scale>
        <p:origin x="-1296" y="-1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6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Arkusz1!$D$4</c:f>
              <c:strCache>
                <c:ptCount val="1"/>
                <c:pt idx="0">
                  <c:v>liczba ubezpieczonych ogółem</c:v>
                </c:pt>
              </c:strCache>
            </c:strRef>
          </c:tx>
          <c:invertIfNegative val="0"/>
          <c:cat>
            <c:strRef>
              <c:f>Arkusz1!$C$5:$C$7</c:f>
              <c:strCache>
                <c:ptCount val="3"/>
                <c:pt idx="0">
                  <c:v>GRUDZIEŃ 2015</c:v>
                </c:pt>
                <c:pt idx="1">
                  <c:v>GRUDZIEŃ 2016</c:v>
                </c:pt>
                <c:pt idx="2">
                  <c:v>CZERWIEC 2017</c:v>
                </c:pt>
              </c:strCache>
            </c:strRef>
          </c:cat>
          <c:val>
            <c:numRef>
              <c:f>Arkusz1!$D$5:$D$7</c:f>
              <c:numCache>
                <c:formatCode>General</c:formatCode>
                <c:ptCount val="3"/>
                <c:pt idx="0">
                  <c:v>5103</c:v>
                </c:pt>
                <c:pt idx="1">
                  <c:v>9487</c:v>
                </c:pt>
                <c:pt idx="2">
                  <c:v>12826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80832"/>
        <c:axId val="34763136"/>
      </c:barChart>
      <c:catAx>
        <c:axId val="17588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34763136"/>
        <c:crosses val="autoZero"/>
        <c:auto val="1"/>
        <c:lblAlgn val="ctr"/>
        <c:lblOffset val="100"/>
        <c:noMultiLvlLbl val="0"/>
      </c:catAx>
      <c:valAx>
        <c:axId val="3476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880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Arkusz1!$C$6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Arkusz1!$D$5:$G$5</c:f>
              <c:strCache>
                <c:ptCount val="4"/>
                <c:pt idx="0">
                  <c:v>Ukraina</c:v>
                </c:pt>
                <c:pt idx="1">
                  <c:v>Białoruś</c:v>
                </c:pt>
                <c:pt idx="2">
                  <c:v>Niemcy</c:v>
                </c:pt>
                <c:pt idx="3">
                  <c:v>Bułgaria</c:v>
                </c:pt>
              </c:strCache>
            </c:strRef>
          </c:cat>
          <c:val>
            <c:numRef>
              <c:f>Arkusz1!$D$6:$G$6</c:f>
              <c:numCache>
                <c:formatCode>General</c:formatCode>
                <c:ptCount val="4"/>
                <c:pt idx="0">
                  <c:v>3809</c:v>
                </c:pt>
                <c:pt idx="1">
                  <c:v>152</c:v>
                </c:pt>
                <c:pt idx="2">
                  <c:v>149</c:v>
                </c:pt>
                <c:pt idx="3">
                  <c:v>116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Arkusz1!$D$5:$G$5</c:f>
              <c:strCache>
                <c:ptCount val="4"/>
                <c:pt idx="0">
                  <c:v>Ukraina</c:v>
                </c:pt>
                <c:pt idx="1">
                  <c:v>Białoruś</c:v>
                </c:pt>
                <c:pt idx="2">
                  <c:v>Niemcy</c:v>
                </c:pt>
                <c:pt idx="3">
                  <c:v>Bułgaria</c:v>
                </c:pt>
              </c:strCache>
            </c:strRef>
          </c:cat>
          <c:val>
            <c:numRef>
              <c:f>Arkusz1!$D$7:$G$7</c:f>
              <c:numCache>
                <c:formatCode>General</c:formatCode>
                <c:ptCount val="4"/>
                <c:pt idx="0">
                  <c:v>7990</c:v>
                </c:pt>
                <c:pt idx="1">
                  <c:v>215</c:v>
                </c:pt>
                <c:pt idx="2">
                  <c:v>157</c:v>
                </c:pt>
                <c:pt idx="3">
                  <c:v>129</c:v>
                </c:pt>
              </c:numCache>
            </c:numRef>
          </c:val>
        </c:ser>
        <c:ser>
          <c:idx val="2"/>
          <c:order val="2"/>
          <c:tx>
            <c:strRef>
              <c:f>Arkusz1!$C$8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Arkusz1!$D$5:$G$5</c:f>
              <c:strCache>
                <c:ptCount val="4"/>
                <c:pt idx="0">
                  <c:v>Ukraina</c:v>
                </c:pt>
                <c:pt idx="1">
                  <c:v>Białoruś</c:v>
                </c:pt>
                <c:pt idx="2">
                  <c:v>Niemcy</c:v>
                </c:pt>
                <c:pt idx="3">
                  <c:v>Bułgaria</c:v>
                </c:pt>
              </c:strCache>
            </c:strRef>
          </c:cat>
          <c:val>
            <c:numRef>
              <c:f>Arkusz1!$D$8:$G$8</c:f>
              <c:numCache>
                <c:formatCode>General</c:formatCode>
                <c:ptCount val="4"/>
                <c:pt idx="0">
                  <c:v>11064</c:v>
                </c:pt>
                <c:pt idx="1">
                  <c:v>329</c:v>
                </c:pt>
                <c:pt idx="2">
                  <c:v>169</c:v>
                </c:pt>
                <c:pt idx="3">
                  <c:v>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22816"/>
        <c:axId val="121124352"/>
      </c:barChart>
      <c:catAx>
        <c:axId val="12112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124352"/>
        <c:crosses val="autoZero"/>
        <c:auto val="1"/>
        <c:lblAlgn val="ctr"/>
        <c:lblOffset val="100"/>
        <c:noMultiLvlLbl val="0"/>
      </c:catAx>
      <c:valAx>
        <c:axId val="12112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122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Arkusz1!$D$7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Arkusz1!$E$6:$G$6</c:f>
              <c:strCache>
                <c:ptCount val="3"/>
                <c:pt idx="0">
                  <c:v>umowa o pracę</c:v>
                </c:pt>
                <c:pt idx="1">
                  <c:v>pozarolnicza działalność</c:v>
                </c:pt>
                <c:pt idx="2">
                  <c:v>umowa zlecenie</c:v>
                </c:pt>
              </c:strCache>
            </c:strRef>
          </c:cat>
          <c:val>
            <c:numRef>
              <c:f>Arkusz1!$E$7:$G$7</c:f>
              <c:numCache>
                <c:formatCode>General</c:formatCode>
                <c:ptCount val="3"/>
                <c:pt idx="0">
                  <c:v>3287</c:v>
                </c:pt>
                <c:pt idx="1">
                  <c:v>372</c:v>
                </c:pt>
                <c:pt idx="2">
                  <c:v>1388</c:v>
                </c:pt>
              </c:numCache>
            </c:numRef>
          </c:val>
        </c:ser>
        <c:ser>
          <c:idx val="1"/>
          <c:order val="1"/>
          <c:tx>
            <c:strRef>
              <c:f>Arkusz1!$D$8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Arkusz1!$E$6:$G$6</c:f>
              <c:strCache>
                <c:ptCount val="3"/>
                <c:pt idx="0">
                  <c:v>umowa o pracę</c:v>
                </c:pt>
                <c:pt idx="1">
                  <c:v>pozarolnicza działalność</c:v>
                </c:pt>
                <c:pt idx="2">
                  <c:v>umowa zlecenie</c:v>
                </c:pt>
              </c:strCache>
            </c:strRef>
          </c:cat>
          <c:val>
            <c:numRef>
              <c:f>Arkusz1!$E$8:$G$8</c:f>
              <c:numCache>
                <c:formatCode>General</c:formatCode>
                <c:ptCount val="3"/>
                <c:pt idx="0">
                  <c:v>6227</c:v>
                </c:pt>
                <c:pt idx="1">
                  <c:v>408</c:v>
                </c:pt>
                <c:pt idx="2">
                  <c:v>2793</c:v>
                </c:pt>
              </c:numCache>
            </c:numRef>
          </c:val>
        </c:ser>
        <c:ser>
          <c:idx val="2"/>
          <c:order val="2"/>
          <c:tx>
            <c:strRef>
              <c:f>Arkusz1!$D$9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Arkusz1!$E$6:$G$6</c:f>
              <c:strCache>
                <c:ptCount val="3"/>
                <c:pt idx="0">
                  <c:v>umowa o pracę</c:v>
                </c:pt>
                <c:pt idx="1">
                  <c:v>pozarolnicza działalność</c:v>
                </c:pt>
                <c:pt idx="2">
                  <c:v>umowa zlecenie</c:v>
                </c:pt>
              </c:strCache>
            </c:strRef>
          </c:cat>
          <c:val>
            <c:numRef>
              <c:f>Arkusz1!$E$9:$G$9</c:f>
              <c:numCache>
                <c:formatCode>General</c:formatCode>
                <c:ptCount val="3"/>
                <c:pt idx="0">
                  <c:v>7867</c:v>
                </c:pt>
                <c:pt idx="1">
                  <c:v>440</c:v>
                </c:pt>
                <c:pt idx="2">
                  <c:v>4479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83264"/>
        <c:axId val="37484800"/>
      </c:barChart>
      <c:catAx>
        <c:axId val="3748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37484800"/>
        <c:crosses val="autoZero"/>
        <c:auto val="1"/>
        <c:lblAlgn val="ctr"/>
        <c:lblOffset val="100"/>
        <c:noMultiLvlLbl val="0"/>
      </c:catAx>
      <c:valAx>
        <c:axId val="374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8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Arkusz1!$C$6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Arkusz1!$D$6:$F$6</c:f>
              <c:numCache>
                <c:formatCode>General</c:formatCode>
                <c:ptCount val="3"/>
                <c:pt idx="0">
                  <c:v>2447</c:v>
                </c:pt>
                <c:pt idx="1">
                  <c:v>67</c:v>
                </c:pt>
                <c:pt idx="2">
                  <c:v>1281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Arkusz1!$D$7:$F$7</c:f>
              <c:numCache>
                <c:formatCode>General</c:formatCode>
                <c:ptCount val="3"/>
                <c:pt idx="0">
                  <c:v>5256</c:v>
                </c:pt>
                <c:pt idx="1">
                  <c:v>94</c:v>
                </c:pt>
                <c:pt idx="2">
                  <c:v>2624</c:v>
                </c:pt>
              </c:numCache>
            </c:numRef>
          </c:val>
        </c:ser>
        <c:ser>
          <c:idx val="2"/>
          <c:order val="2"/>
          <c:tx>
            <c:strRef>
              <c:f>Arkusz1!$C$8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Arkusz1!$D$8:$F$8</c:f>
              <c:numCache>
                <c:formatCode>General</c:formatCode>
                <c:ptCount val="3"/>
                <c:pt idx="0">
                  <c:v>6726</c:v>
                </c:pt>
                <c:pt idx="1">
                  <c:v>113</c:v>
                </c:pt>
                <c:pt idx="2">
                  <c:v>4223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34048"/>
        <c:axId val="125635584"/>
      </c:barChart>
      <c:catAx>
        <c:axId val="125634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25635584"/>
        <c:crosses val="autoZero"/>
        <c:auto val="1"/>
        <c:lblAlgn val="ctr"/>
        <c:lblOffset val="100"/>
        <c:noMultiLvlLbl val="0"/>
      </c:catAx>
      <c:valAx>
        <c:axId val="125635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563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Arkusz1!$C$6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Arkusz1!$D$6:$F$6</c:f>
              <c:numCache>
                <c:formatCode>General</c:formatCode>
                <c:ptCount val="3"/>
                <c:pt idx="0">
                  <c:v>106</c:v>
                </c:pt>
                <c:pt idx="1">
                  <c:v>21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Arkusz1!$D$7:$F$7</c:f>
              <c:numCache>
                <c:formatCode>General</c:formatCode>
                <c:ptCount val="3"/>
                <c:pt idx="0">
                  <c:v>155</c:v>
                </c:pt>
                <c:pt idx="1">
                  <c:v>24</c:v>
                </c:pt>
                <c:pt idx="2">
                  <c:v>32</c:v>
                </c:pt>
              </c:numCache>
            </c:numRef>
          </c:val>
        </c:ser>
        <c:ser>
          <c:idx val="2"/>
          <c:order val="2"/>
          <c:tx>
            <c:strRef>
              <c:f>Arkusz1!$C$8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Arkusz1!$D$8:$F$8</c:f>
              <c:numCache>
                <c:formatCode>General</c:formatCode>
                <c:ptCount val="3"/>
                <c:pt idx="0">
                  <c:v>249</c:v>
                </c:pt>
                <c:pt idx="1">
                  <c:v>23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49504"/>
        <c:axId val="126132992"/>
      </c:barChart>
      <c:catAx>
        <c:axId val="125749504"/>
        <c:scaling>
          <c:orientation val="minMax"/>
        </c:scaling>
        <c:delete val="0"/>
        <c:axPos val="l"/>
        <c:majorTickMark val="out"/>
        <c:minorTickMark val="none"/>
        <c:tickLblPos val="nextTo"/>
        <c:crossAx val="126132992"/>
        <c:crosses val="autoZero"/>
        <c:auto val="1"/>
        <c:lblAlgn val="ctr"/>
        <c:lblOffset val="100"/>
        <c:noMultiLvlLbl val="0"/>
      </c:catAx>
      <c:valAx>
        <c:axId val="126132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5749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Arkusz1!$C$6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Arkusz1!$D$6:$F$6</c:f>
              <c:numCache>
                <c:formatCode>General</c:formatCode>
                <c:ptCount val="3"/>
                <c:pt idx="0">
                  <c:v>81</c:v>
                </c:pt>
                <c:pt idx="1">
                  <c:v>61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Arkusz1!$D$7:$F$7</c:f>
              <c:numCache>
                <c:formatCode>General</c:formatCode>
                <c:ptCount val="3"/>
                <c:pt idx="0">
                  <c:v>83</c:v>
                </c:pt>
                <c:pt idx="1">
                  <c:v>59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Arkusz1!$C$8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Arkusz1!$D$8:$F$8</c:f>
              <c:numCache>
                <c:formatCode>General</c:formatCode>
                <c:ptCount val="3"/>
                <c:pt idx="0">
                  <c:v>95</c:v>
                </c:pt>
                <c:pt idx="1">
                  <c:v>60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51936"/>
        <c:axId val="161393280"/>
      </c:barChart>
      <c:catAx>
        <c:axId val="161351936"/>
        <c:scaling>
          <c:orientation val="minMax"/>
        </c:scaling>
        <c:delete val="0"/>
        <c:axPos val="l"/>
        <c:majorTickMark val="out"/>
        <c:minorTickMark val="none"/>
        <c:tickLblPos val="nextTo"/>
        <c:crossAx val="161393280"/>
        <c:crosses val="autoZero"/>
        <c:auto val="1"/>
        <c:lblAlgn val="ctr"/>
        <c:lblOffset val="100"/>
        <c:noMultiLvlLbl val="0"/>
      </c:catAx>
      <c:valAx>
        <c:axId val="161393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351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Arkusz1!$C$6</c:f>
              <c:strCache>
                <c:ptCount val="1"/>
                <c:pt idx="0">
                  <c:v>31.12.2015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Arkusz1!$D$6:$F$6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Arkusz1!$C$7</c:f>
              <c:strCache>
                <c:ptCount val="1"/>
                <c:pt idx="0">
                  <c:v>31.12.2016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Arkusz1!$D$7:$F$7</c:f>
              <c:numCache>
                <c:formatCode>General</c:formatCode>
                <c:ptCount val="3"/>
                <c:pt idx="0">
                  <c:v>59</c:v>
                </c:pt>
                <c:pt idx="1">
                  <c:v>56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Arkusz1!$C$8</c:f>
              <c:strCache>
                <c:ptCount val="1"/>
                <c:pt idx="0">
                  <c:v>30.06.2017</c:v>
                </c:pt>
              </c:strCache>
            </c:strRef>
          </c:tx>
          <c:invertIfNegative val="0"/>
          <c:cat>
            <c:strRef>
              <c:f>Arkusz1!$D$5:$F$5</c:f>
              <c:strCache>
                <c:ptCount val="3"/>
                <c:pt idx="0">
                  <c:v>umowa o pracę</c:v>
                </c:pt>
                <c:pt idx="1">
                  <c:v>pozarolnicza dzialalność</c:v>
                </c:pt>
                <c:pt idx="2">
                  <c:v>umowa zlecenia</c:v>
                </c:pt>
              </c:strCache>
            </c:strRef>
          </c:cat>
          <c:val>
            <c:numRef>
              <c:f>Arkusz1!$D$8:$F$8</c:f>
              <c:numCache>
                <c:formatCode>General</c:formatCode>
                <c:ptCount val="3"/>
                <c:pt idx="0">
                  <c:v>48</c:v>
                </c:pt>
                <c:pt idx="1">
                  <c:v>62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81408"/>
        <c:axId val="161682944"/>
      </c:barChart>
      <c:catAx>
        <c:axId val="16168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161682944"/>
        <c:crosses val="autoZero"/>
        <c:auto val="1"/>
        <c:lblAlgn val="ctr"/>
        <c:lblOffset val="100"/>
        <c:noMultiLvlLbl val="0"/>
      </c:catAx>
      <c:valAx>
        <c:axId val="161682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681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16.11.2017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końcowy.</a:t>
            </a:r>
            <a:r>
              <a:rPr lang="pl-PL" baseline="0" dirty="0" smtClean="0">
                <a:latin typeface="Calibri" panose="020F0502020204030204" pitchFamily="34" charset="0"/>
              </a:rPr>
              <a:t> Treść pozdrowienia można zmienić </a:t>
            </a:r>
            <a:r>
              <a:rPr lang="pl-PL" dirty="0" smtClean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 smtClean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0" r:id="rId5"/>
    <p:sldLayoutId id="2147483656" r:id="rId6"/>
    <p:sldLayoutId id="2147483654" r:id="rId7"/>
    <p:sldLayoutId id="2147483651" r:id="rId8"/>
    <p:sldLayoutId id="2147483655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Beata </a:t>
            </a:r>
            <a:r>
              <a:rPr lang="pl-PL" dirty="0" err="1" smtClean="0"/>
              <a:t>Leszyk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7366496" y="5092824"/>
            <a:ext cx="4680520" cy="7200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Zielona Góra, </a:t>
            </a:r>
            <a:r>
              <a:rPr lang="pl-PL" dirty="0" smtClean="0"/>
              <a:t> listopad 2017r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760" y="1636440"/>
            <a:ext cx="11305256" cy="3528392"/>
          </a:xfrm>
        </p:spPr>
        <p:txBody>
          <a:bodyPr/>
          <a:lstStyle/>
          <a:p>
            <a:r>
              <a:rPr lang="pl-PL" dirty="0" smtClean="0"/>
              <a:t>Cudzoziemcy </a:t>
            </a:r>
            <a:r>
              <a:rPr lang="pl-PL" dirty="0" smtClean="0"/>
              <a:t>w systemie ubezpieczeń społecznych</a:t>
            </a:r>
            <a:br>
              <a:rPr lang="pl-PL" dirty="0" smtClean="0"/>
            </a:br>
            <a:r>
              <a:rPr lang="pl-PL" dirty="0" smtClean="0"/>
              <a:t>województwo lubuskie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Oddział Zielona Góra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8261176"/>
            <a:ext cx="45719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 flipV="1">
            <a:off x="741760" y="2356520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OBYWATELI </a:t>
            </a:r>
            <a:r>
              <a:rPr lang="pl-PL" dirty="0" smtClean="0"/>
              <a:t>NIEMIEC W </a:t>
            </a:r>
            <a:r>
              <a:rPr lang="pl-PL" dirty="0"/>
              <a:t>PODZIALE NA TYTUŁY DO UBEZPIECZEŃ SPOŁECZNYCH</a:t>
            </a:r>
          </a:p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6008419"/>
              </p:ext>
            </p:extLst>
          </p:nvPr>
        </p:nvGraphicFramePr>
        <p:xfrm>
          <a:off x="741363" y="2355850"/>
          <a:ext cx="11522075" cy="59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38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8261176"/>
            <a:ext cx="45719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521280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Cudzoziemcy w systemie ubezpieczeń społecznych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OBYWATELI </a:t>
            </a:r>
            <a:r>
              <a:rPr lang="pl-PL" dirty="0" smtClean="0"/>
              <a:t>BUŁGARII W </a:t>
            </a:r>
            <a:r>
              <a:rPr lang="pl-PL" dirty="0"/>
              <a:t>PODZIALE NA TYTUŁY DO UBEZPIECZEŃ SPOŁECZNYCH</a:t>
            </a:r>
          </a:p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395517489"/>
              </p:ext>
            </p:extLst>
          </p:nvPr>
        </p:nvGraphicFramePr>
        <p:xfrm>
          <a:off x="741363" y="2500313"/>
          <a:ext cx="11522075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422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2572544"/>
            <a:ext cx="11269416" cy="576064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brak danych dotyczących liczby </a:t>
            </a:r>
            <a:r>
              <a:rPr lang="pl-PL" sz="3600" dirty="0" smtClean="0"/>
              <a:t>cudzoziemców </a:t>
            </a:r>
            <a:r>
              <a:rPr lang="pl-PL" sz="3600" dirty="0" smtClean="0"/>
              <a:t>zatrudnionych </a:t>
            </a:r>
            <a:r>
              <a:rPr lang="pl-PL" sz="3600" dirty="0" smtClean="0"/>
              <a:t>na podstawie umów o dzieło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informacje uzyskujemy w toku kontroli prowadzonych przez ZUS, PIP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 smtClean="0"/>
              <a:t>weryfikacja zasadności zawierania umów o dzieło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521280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UMOWA O DZIEŁO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/>
          </p:nvPr>
        </p:nvSpPr>
        <p:spPr>
          <a:xfrm flipH="1" flipV="1">
            <a:off x="12263039" y="8333183"/>
            <a:ext cx="45719" cy="45719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5480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77600" y="2428528"/>
            <a:ext cx="11413432" cy="5904656"/>
          </a:xfrm>
        </p:spPr>
        <p:txBody>
          <a:bodyPr/>
          <a:lstStyle/>
          <a:p>
            <a:r>
              <a:rPr lang="pl-PL" sz="3200" dirty="0"/>
              <a:t>Obowiązkowo ubezpieczeniom emerytalnemu i rentowym </a:t>
            </a:r>
            <a:r>
              <a:rPr lang="pl-PL" sz="3200" dirty="0" smtClean="0"/>
              <a:t>podlegają osoby </a:t>
            </a:r>
            <a:r>
              <a:rPr lang="pl-PL" sz="3200" dirty="0"/>
              <a:t>fizyczne,</a:t>
            </a:r>
            <a:r>
              <a:rPr lang="pl-PL" sz="3200" b="1" dirty="0"/>
              <a:t> </a:t>
            </a:r>
            <a:r>
              <a:rPr lang="pl-PL" sz="3200" dirty="0"/>
              <a:t>które na obszarze Rzeczypospolitej Polskiej </a:t>
            </a:r>
            <a:r>
              <a:rPr lang="pl-PL" sz="3200" dirty="0" smtClean="0"/>
              <a:t>są m. in.: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/>
              <a:t>pracownikami,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/>
              <a:t>zleceniobiorcami,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3200" dirty="0" smtClean="0"/>
              <a:t>osobami prowadzącymi pozarolniczą działalność</a:t>
            </a:r>
          </a:p>
          <a:p>
            <a:endParaRPr lang="pl-PL" sz="3200" dirty="0"/>
          </a:p>
          <a:p>
            <a:r>
              <a:rPr lang="pl-PL" sz="3200" dirty="0" smtClean="0"/>
              <a:t>Obowiązek ubezpieczeń na terenie Polski nie jest uzależniony od obywatelstwa osoby, lecz od posiadanego tytułu do ubezpieczeń, w myśl ustawy o systemie ubezpieczeń społecznych.</a:t>
            </a:r>
            <a:endParaRPr lang="pl-PL" sz="3200" dirty="0"/>
          </a:p>
          <a:p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 flipV="1">
            <a:off x="741760" y="2140496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Autofit/>
          </a:bodyPr>
          <a:lstStyle/>
          <a:p>
            <a:r>
              <a:rPr lang="pl-PL" sz="2000" dirty="0" smtClean="0"/>
              <a:t>Cudzoziemcy w </a:t>
            </a:r>
            <a:r>
              <a:rPr lang="pl-PL" sz="2000" dirty="0" smtClean="0"/>
              <a:t>systemie ubezpieczeń społecznych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/>
          </p:nvPr>
        </p:nvSpPr>
        <p:spPr>
          <a:xfrm flipH="1">
            <a:off x="12263039" y="8261176"/>
            <a:ext cx="45719" cy="7200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443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 flipH="1" flipV="1">
            <a:off x="731881" y="8333183"/>
            <a:ext cx="45719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/>
              <a:t>LICZBA UBEZPIECZONYCH </a:t>
            </a:r>
            <a:r>
              <a:rPr lang="pl-PL" sz="3600" dirty="0" smtClean="0"/>
              <a:t>CUDZOZIEMCÓW</a:t>
            </a:r>
            <a:r>
              <a:rPr lang="pl-PL" sz="3600" dirty="0" smtClean="0"/>
              <a:t> </a:t>
            </a:r>
            <a:r>
              <a:rPr lang="pl-PL" sz="3600" dirty="0"/>
              <a:t>OGÓŁEM W WOJEWÓDZTWIE LUBUSKIM</a:t>
            </a:r>
          </a:p>
          <a:p>
            <a:endParaRPr lang="pl-PL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55140027"/>
              </p:ext>
            </p:extLst>
          </p:nvPr>
        </p:nvGraphicFramePr>
        <p:xfrm>
          <a:off x="669925" y="2212975"/>
          <a:ext cx="11593513" cy="611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680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 flipV="1">
            <a:off x="777600" y="8333183"/>
            <a:ext cx="45719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4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741760" y="844351"/>
            <a:ext cx="11521280" cy="45719"/>
          </a:xfrm>
        </p:spPr>
        <p:txBody>
          <a:bodyPr/>
          <a:lstStyle/>
          <a:p>
            <a:r>
              <a:rPr lang="pl-PL" dirty="0" smtClean="0"/>
              <a:t>LICZBA UBEZPIECZONYCH </a:t>
            </a:r>
            <a:r>
              <a:rPr lang="pl-PL" dirty="0" smtClean="0"/>
              <a:t>CUDZOZIEMCÓW OGÓŁEM </a:t>
            </a:r>
            <a:r>
              <a:rPr lang="pl-PL" dirty="0" smtClean="0"/>
              <a:t>W WOJEWÓDZTWIE LUBUSKIM (w podziale na obywatelstwo)</a:t>
            </a:r>
            <a:endParaRPr lang="pl-P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84402837"/>
              </p:ext>
            </p:extLst>
          </p:nvPr>
        </p:nvGraphicFramePr>
        <p:xfrm>
          <a:off x="741363" y="2212975"/>
          <a:ext cx="11522075" cy="611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6849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 flipV="1">
            <a:off x="777600" y="8333184"/>
            <a:ext cx="45719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 flipV="1">
            <a:off x="741760" y="2212504"/>
            <a:ext cx="11521280" cy="21602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UBEZPIECZONYCH </a:t>
            </a:r>
            <a:r>
              <a:rPr lang="pl-PL" dirty="0" smtClean="0"/>
              <a:t>CUDZOZIEMCÓW OGÓŁEM </a:t>
            </a:r>
            <a:r>
              <a:rPr lang="pl-PL" dirty="0"/>
              <a:t>W WOJEWÓDZTWIE </a:t>
            </a:r>
            <a:r>
              <a:rPr lang="pl-PL" dirty="0" smtClean="0"/>
              <a:t>LUBUSKIM (w podziale na obywatelstwo)</a:t>
            </a:r>
            <a:endParaRPr lang="pl-PL" dirty="0"/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885776" y="2284512"/>
            <a:ext cx="11377264" cy="6048672"/>
          </a:xfrm>
        </p:spPr>
        <p:txBody>
          <a:bodyPr/>
          <a:lstStyle/>
          <a:p>
            <a:r>
              <a:rPr lang="pl-PL" sz="3600" dirty="0" smtClean="0"/>
              <a:t>STAN NA DZIEŃ 30 CZERWCA 2017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Rosja-95 osób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Mołdawia-84 osoby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Rumunia-82 osoby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Gruzja-69 osób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Turcja-58 osób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Wietnam-42 osoby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Włochy-42 osoby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pl-PL" sz="3600" dirty="0" smtClean="0"/>
              <a:t>Armenia-31 osób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72907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777600" y="2572544"/>
            <a:ext cx="11413432" cy="5760640"/>
          </a:xfrm>
        </p:spPr>
        <p:txBody>
          <a:bodyPr/>
          <a:lstStyle/>
          <a:p>
            <a:r>
              <a:rPr lang="pl-PL" sz="3600" dirty="0"/>
              <a:t>STAN NA DZIEŃ 30 CZERWCA </a:t>
            </a:r>
            <a:r>
              <a:rPr lang="pl-PL" sz="3600" dirty="0" smtClean="0"/>
              <a:t>2017</a:t>
            </a:r>
          </a:p>
          <a:p>
            <a:endParaRPr lang="pl-PL" sz="3600" dirty="0"/>
          </a:p>
          <a:p>
            <a:r>
              <a:rPr lang="pl-PL" sz="3600" dirty="0" smtClean="0"/>
              <a:t>Po 1 ubezpieczonym występują osoby m. in. z krajów:</a:t>
            </a:r>
          </a:p>
          <a:p>
            <a:endParaRPr lang="pl-PL" sz="3600" dirty="0" smtClean="0"/>
          </a:p>
          <a:p>
            <a:r>
              <a:rPr lang="pl-PL" sz="3600" dirty="0" smtClean="0"/>
              <a:t>Australia, Ekwador, Gujana, </a:t>
            </a:r>
          </a:p>
          <a:p>
            <a:r>
              <a:rPr lang="pl-PL" sz="3600" dirty="0" smtClean="0"/>
              <a:t>Jemen, Izrael, Kenia, </a:t>
            </a:r>
          </a:p>
          <a:p>
            <a:r>
              <a:rPr lang="pl-PL" sz="3600" dirty="0" smtClean="0"/>
              <a:t>Laos, Sierra Leone, Uganda, Szwecja</a:t>
            </a:r>
            <a:endParaRPr lang="pl-PL" sz="3600" dirty="0"/>
          </a:p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 flipV="1">
            <a:off x="741760" y="2356520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Cudzoziemcy w systemie ubezpieczeń społecznych</a:t>
            </a:r>
            <a:endParaRPr lang="pl-PL" sz="18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UBEZPIECZONYCH </a:t>
            </a:r>
            <a:r>
              <a:rPr lang="pl-PL" dirty="0" smtClean="0"/>
              <a:t>CUDZOZIEMCÓW OGÓŁEM </a:t>
            </a:r>
            <a:r>
              <a:rPr lang="pl-PL" dirty="0"/>
              <a:t>W WOJEWÓDZTWIE </a:t>
            </a:r>
            <a:r>
              <a:rPr lang="pl-PL" dirty="0" smtClean="0"/>
              <a:t>LUBUSKIM (w podziale na obywatelstwo)</a:t>
            </a:r>
            <a:endParaRPr lang="pl-PL" dirty="0"/>
          </a:p>
          <a:p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5"/>
          </p:nvPr>
        </p:nvSpPr>
        <p:spPr>
          <a:xfrm flipH="1">
            <a:off x="12263040" y="8261176"/>
            <a:ext cx="144016" cy="7200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907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 flipH="1">
            <a:off x="731881" y="8261176"/>
            <a:ext cx="45719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41760" y="2428528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Cudzoziemcy w systemie ubezpieczeń społecznych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</a:t>
            </a:r>
            <a:r>
              <a:rPr lang="pl-PL" dirty="0" smtClean="0"/>
              <a:t>CUDZOZIEMCÓW W </a:t>
            </a:r>
            <a:r>
              <a:rPr lang="pl-PL" dirty="0"/>
              <a:t>PODZIALE NA TYTUŁY DO UBEZPIECZEŃ SPOŁECZNYCH</a:t>
            </a:r>
          </a:p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267486006"/>
              </p:ext>
            </p:extLst>
          </p:nvPr>
        </p:nvGraphicFramePr>
        <p:xfrm>
          <a:off x="669752" y="1996480"/>
          <a:ext cx="1152207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016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 flipV="1">
            <a:off x="777600" y="8333184"/>
            <a:ext cx="45719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 flipV="1">
            <a:off x="741760" y="2356520"/>
            <a:ext cx="11521280" cy="720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3046016" y="0"/>
            <a:ext cx="9217024" cy="381719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</a:t>
            </a:r>
            <a:r>
              <a:rPr lang="pl-PL" dirty="0" smtClean="0"/>
              <a:t>OBYWATELI UKRAINY W </a:t>
            </a:r>
            <a:r>
              <a:rPr lang="pl-PL" dirty="0"/>
              <a:t>PODZIALE NA TYTUŁY DO UBEZPIECZEŃ SPOŁECZNYCH</a:t>
            </a:r>
          </a:p>
          <a:p>
            <a:endParaRPr lang="pl-PL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03064561"/>
              </p:ext>
            </p:extLst>
          </p:nvPr>
        </p:nvGraphicFramePr>
        <p:xfrm>
          <a:off x="741363" y="2500313"/>
          <a:ext cx="11522075" cy="583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07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 flipV="1">
            <a:off x="777600" y="8333183"/>
            <a:ext cx="108176" cy="457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 flipV="1">
            <a:off x="741760" y="2284512"/>
            <a:ext cx="11521280" cy="14401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800" dirty="0"/>
              <a:t>Cudzoziemcy w systemie ubezpieczeń społecznych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LICZBA OBYWATELI </a:t>
            </a:r>
            <a:r>
              <a:rPr lang="pl-PL" dirty="0" smtClean="0"/>
              <a:t>BIAŁORUSI W </a:t>
            </a:r>
            <a:r>
              <a:rPr lang="pl-PL" dirty="0"/>
              <a:t>PODZIALE NA TYTUŁY DO UBEZPIECZEŃ SPOŁECZNYCH</a:t>
            </a:r>
          </a:p>
          <a:p>
            <a:endParaRPr lang="pl-PL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781228085"/>
              </p:ext>
            </p:extLst>
          </p:nvPr>
        </p:nvGraphicFramePr>
        <p:xfrm>
          <a:off x="814388" y="2428875"/>
          <a:ext cx="11449050" cy="59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070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</Template>
  <TotalTime>78</TotalTime>
  <Words>1056</Words>
  <Application>Microsoft Office PowerPoint</Application>
  <PresentationFormat>Niestandardowy</PresentationFormat>
  <Paragraphs>59</Paragraphs>
  <Slides>13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Szablon prezentacji</vt:lpstr>
      <vt:lpstr>Cudzoziemcy w systemie ubezpieczeń społecznych województwo lubuskie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Beata</cp:lastModifiedBy>
  <cp:revision>17</cp:revision>
  <dcterms:created xsi:type="dcterms:W3CDTF">2017-09-24T17:40:36Z</dcterms:created>
  <dcterms:modified xsi:type="dcterms:W3CDTF">2017-11-16T21:48:25Z</dcterms:modified>
</cp:coreProperties>
</file>