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256" r:id="rId3"/>
    <p:sldId id="257" r:id="rId4"/>
    <p:sldId id="259" r:id="rId5"/>
    <p:sldId id="260" r:id="rId6"/>
    <p:sldId id="281" r:id="rId7"/>
    <p:sldId id="275" r:id="rId8"/>
    <p:sldId id="280" r:id="rId9"/>
    <p:sldId id="283" r:id="rId10"/>
    <p:sldId id="278" r:id="rId11"/>
    <p:sldId id="263" r:id="rId12"/>
    <p:sldId id="262" r:id="rId13"/>
    <p:sldId id="264" r:id="rId14"/>
    <p:sldId id="276" r:id="rId15"/>
    <p:sldId id="282" r:id="rId16"/>
    <p:sldId id="288" r:id="rId17"/>
    <p:sldId id="286" r:id="rId18"/>
    <p:sldId id="285" r:id="rId19"/>
    <p:sldId id="287" r:id="rId20"/>
    <p:sldId id="273" r:id="rId21"/>
    <p:sldId id="277" r:id="rId22"/>
    <p:sldId id="284" r:id="rId23"/>
    <p:sldId id="265" r:id="rId24"/>
  </p:sldIdLst>
  <p:sldSz cx="9144000" cy="6858000" type="screen4x3"/>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A2F1D0F-C239-4F69-ABAE-B2978AD6456D}" type="datetimeFigureOut">
              <a:rPr lang="pl-PL" smtClean="0"/>
              <a:pPr/>
              <a:t>2017-11-23</a:t>
            </a:fld>
            <a:endParaRPr lang="pl-PL"/>
          </a:p>
        </p:txBody>
      </p:sp>
      <p:sp>
        <p:nvSpPr>
          <p:cNvPr id="4" name="Symbol zastępczy obrazu slajd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70D9C2A-9EDF-4FFA-A4FA-58921060BE05}" type="slidenum">
              <a:rPr lang="pl-PL" smtClean="0"/>
              <a:pPr/>
              <a:t>‹#›</a:t>
            </a:fld>
            <a:endParaRPr lang="pl-PL"/>
          </a:p>
        </p:txBody>
      </p:sp>
    </p:spTree>
    <p:extLst>
      <p:ext uri="{BB962C8B-B14F-4D97-AF65-F5344CB8AC3E}">
        <p14:creationId xmlns:p14="http://schemas.microsoft.com/office/powerpoint/2010/main" val="419649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70D9C2A-9EDF-4FFA-A4FA-58921060BE05}" type="slidenum">
              <a:rPr lang="pl-PL" smtClean="0"/>
              <a:pPr/>
              <a:t>11</a:t>
            </a:fld>
            <a:endParaRPr lang="pl-PL"/>
          </a:p>
        </p:txBody>
      </p:sp>
    </p:spTree>
    <p:extLst>
      <p:ext uri="{BB962C8B-B14F-4D97-AF65-F5344CB8AC3E}">
        <p14:creationId xmlns:p14="http://schemas.microsoft.com/office/powerpoint/2010/main" val="1548024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11/23/2017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pPr/>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pPr/>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pPr/>
              <a:t>11/23/2017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pPr/>
              <a:t>11/23/2017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11/23/2017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5301208"/>
            <a:ext cx="4788024" cy="1200329"/>
          </a:xfrm>
          <a:prstGeom prst="rect">
            <a:avLst/>
          </a:prstGeom>
          <a:noFill/>
        </p:spPr>
        <p:txBody>
          <a:bodyPr wrap="square">
            <a:spAutoFit/>
          </a:bodyPr>
          <a:lstStyle/>
          <a:p>
            <a:pPr fontAlgn="auto">
              <a:spcBef>
                <a:spcPts val="0"/>
              </a:spcBef>
              <a:spcAft>
                <a:spcPts val="0"/>
              </a:spcAft>
              <a:defRPr/>
            </a:pPr>
            <a:r>
              <a:rPr lang="pl-PL" altLang="ko-KR" b="1" dirty="0">
                <a:solidFill>
                  <a:schemeClr val="tx1">
                    <a:lumMod val="75000"/>
                    <a:lumOff val="25000"/>
                  </a:schemeClr>
                </a:solidFill>
                <a:latin typeface="Arial" pitchFamily="34" charset="0"/>
                <a:cs typeface="Arial" pitchFamily="34" charset="0"/>
              </a:rPr>
              <a:t>d</a:t>
            </a:r>
            <a:r>
              <a:rPr kumimoji="0" lang="pl-PL" altLang="ko-KR" b="1" dirty="0">
                <a:solidFill>
                  <a:schemeClr val="tx1">
                    <a:lumMod val="75000"/>
                    <a:lumOff val="25000"/>
                  </a:schemeClr>
                </a:solidFill>
                <a:latin typeface="Arial" pitchFamily="34" charset="0"/>
                <a:cs typeface="Arial" pitchFamily="34" charset="0"/>
              </a:rPr>
              <a:t>r hab. inż. Piotr </a:t>
            </a:r>
            <a:r>
              <a:rPr kumimoji="0" lang="pl-PL" altLang="ko-KR" b="1" dirty="0" err="1">
                <a:solidFill>
                  <a:schemeClr val="tx1">
                    <a:lumMod val="75000"/>
                    <a:lumOff val="25000"/>
                  </a:schemeClr>
                </a:solidFill>
                <a:latin typeface="Arial" pitchFamily="34" charset="0"/>
                <a:cs typeface="Arial" pitchFamily="34" charset="0"/>
              </a:rPr>
              <a:t>Kułyk</a:t>
            </a:r>
            <a:r>
              <a:rPr kumimoji="0" lang="pl-PL" altLang="ko-KR" b="1" dirty="0">
                <a:solidFill>
                  <a:schemeClr val="tx1">
                    <a:lumMod val="75000"/>
                    <a:lumOff val="25000"/>
                  </a:schemeClr>
                </a:solidFill>
                <a:latin typeface="Arial" pitchFamily="34" charset="0"/>
                <a:cs typeface="Arial" pitchFamily="34" charset="0"/>
              </a:rPr>
              <a:t>, prof. UZ</a:t>
            </a:r>
            <a:br>
              <a:rPr kumimoji="0" lang="pl-PL" altLang="ko-KR" b="1" dirty="0">
                <a:solidFill>
                  <a:schemeClr val="tx1">
                    <a:lumMod val="75000"/>
                    <a:lumOff val="25000"/>
                  </a:schemeClr>
                </a:solidFill>
                <a:latin typeface="Arial" pitchFamily="34" charset="0"/>
                <a:cs typeface="Arial" pitchFamily="34" charset="0"/>
              </a:rPr>
            </a:br>
            <a:r>
              <a:rPr kumimoji="0" lang="pl-PL" altLang="ko-KR" b="1" dirty="0">
                <a:solidFill>
                  <a:schemeClr val="tx1">
                    <a:lumMod val="75000"/>
                    <a:lumOff val="25000"/>
                  </a:schemeClr>
                </a:solidFill>
                <a:latin typeface="Arial" pitchFamily="34" charset="0"/>
                <a:cs typeface="Arial" pitchFamily="34" charset="0"/>
              </a:rPr>
              <a:t>mgr Łukasz Augustowski</a:t>
            </a:r>
          </a:p>
          <a:p>
            <a:pPr fontAlgn="auto">
              <a:spcBef>
                <a:spcPts val="0"/>
              </a:spcBef>
              <a:spcAft>
                <a:spcPts val="0"/>
              </a:spcAft>
              <a:defRPr/>
            </a:pPr>
            <a:endParaRPr lang="pl-PL" altLang="ko-KR" b="1" dirty="0">
              <a:solidFill>
                <a:schemeClr val="tx1">
                  <a:lumMod val="75000"/>
                  <a:lumOff val="25000"/>
                </a:schemeClr>
              </a:solidFill>
              <a:latin typeface="Arial" pitchFamily="34" charset="0"/>
              <a:cs typeface="Arial" pitchFamily="34" charset="0"/>
            </a:endParaRPr>
          </a:p>
          <a:p>
            <a:pPr fontAlgn="auto">
              <a:spcBef>
                <a:spcPts val="0"/>
              </a:spcBef>
              <a:spcAft>
                <a:spcPts val="0"/>
              </a:spcAft>
              <a:defRPr/>
            </a:pPr>
            <a:r>
              <a:rPr kumimoji="0" lang="pl-PL" altLang="ko-KR" b="1" dirty="0">
                <a:solidFill>
                  <a:schemeClr val="tx1">
                    <a:lumMod val="75000"/>
                    <a:lumOff val="25000"/>
                  </a:schemeClr>
                </a:solidFill>
                <a:latin typeface="Arial" pitchFamily="34" charset="0"/>
                <a:cs typeface="Arial" pitchFamily="34" charset="0"/>
              </a:rPr>
              <a:t>UNIWERSYTET ZIELONOGÓRSKI</a:t>
            </a:r>
            <a:endParaRPr kumimoji="0" lang="en-US" altLang="ko-KR" b="1" dirty="0">
              <a:solidFill>
                <a:schemeClr val="tx1">
                  <a:lumMod val="75000"/>
                  <a:lumOff val="25000"/>
                </a:schemeClr>
              </a:solidFill>
              <a:latin typeface="Arial" pitchFamily="34" charset="0"/>
              <a:cs typeface="Arial" pitchFamily="34" charset="0"/>
            </a:endParaRPr>
          </a:p>
        </p:txBody>
      </p:sp>
      <p:sp>
        <p:nvSpPr>
          <p:cNvPr id="5" name="TextBox 1"/>
          <p:cNvSpPr txBox="1">
            <a:spLocks noChangeArrowheads="1"/>
          </p:cNvSpPr>
          <p:nvPr/>
        </p:nvSpPr>
        <p:spPr bwMode="auto">
          <a:xfrm>
            <a:off x="968516" y="4177042"/>
            <a:ext cx="7923964" cy="1077218"/>
          </a:xfrm>
          <a:prstGeom prst="rect">
            <a:avLst/>
          </a:prstGeom>
          <a:noFill/>
          <a:ln w="9525">
            <a:noFill/>
            <a:miter lim="800000"/>
            <a:headEnd/>
            <a:tailEnd/>
          </a:ln>
        </p:spPr>
        <p:txBody>
          <a:bodyPr wrap="square">
            <a:spAutoFit/>
          </a:bodyPr>
          <a:lstStyle/>
          <a:p>
            <a:r>
              <a:rPr lang="pl-PL" sz="3200" b="1" dirty="0">
                <a:latin typeface="Arial" panose="020B0604020202020204" pitchFamily="34" charset="0"/>
                <a:cs typeface="Arial" panose="020B0604020202020204" pitchFamily="34" charset="0"/>
              </a:rPr>
              <a:t>Współczesne procesy migracji               w Europie - tendencje i uwarunkowania</a:t>
            </a:r>
            <a:endParaRPr lang="en-US" altLang="ko-KR" sz="5400" b="1" dirty="0">
              <a:solidFill>
                <a:schemeClr val="tx1">
                  <a:lumMod val="75000"/>
                  <a:lumOff val="25000"/>
                </a:schemeClr>
              </a:solidFill>
              <a:latin typeface="Arial" panose="020B0604020202020204" pitchFamily="34" charset="0"/>
              <a:ea typeface="맑은 고딕" pitchFamily="50" charset="-127"/>
              <a:cs typeface="Arial" pitchFamily="34" charset="0"/>
            </a:endParaRPr>
          </a:p>
        </p:txBody>
      </p:sp>
      <p:sp>
        <p:nvSpPr>
          <p:cNvPr id="2" name="Rectangle 1"/>
          <p:cNvSpPr/>
          <p:nvPr/>
        </p:nvSpPr>
        <p:spPr>
          <a:xfrm>
            <a:off x="576064" y="4675649"/>
            <a:ext cx="151116" cy="14034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7" y="73470"/>
            <a:ext cx="8797271" cy="1069514"/>
          </a:xfrm>
        </p:spPr>
        <p:txBody>
          <a:bodyPr/>
          <a:lstStyle/>
          <a:p>
            <a:pPr algn="ctr"/>
            <a:r>
              <a:rPr lang="pl-PL" sz="3200" dirty="0"/>
              <a:t>Imigranci na 1000 mieszkańców (2016 rok)</a:t>
            </a:r>
          </a:p>
        </p:txBody>
      </p:sp>
      <p:pic>
        <p:nvPicPr>
          <p:cNvPr id="5" name="Symbol zastępczy zawartości 4" descr="imigranty na 1000.png"/>
          <p:cNvPicPr>
            <a:picLocks noGrp="1" noChangeAspect="1"/>
          </p:cNvPicPr>
          <p:nvPr>
            <p:ph idx="10"/>
          </p:nvPr>
        </p:nvPicPr>
        <p:blipFill>
          <a:blip r:embed="rId2"/>
          <a:stretch>
            <a:fillRect/>
          </a:stretch>
        </p:blipFill>
        <p:spPr>
          <a:xfrm>
            <a:off x="23202" y="836712"/>
            <a:ext cx="9097597" cy="587843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069514"/>
          </a:xfrm>
        </p:spPr>
        <p:txBody>
          <a:bodyPr/>
          <a:lstStyle/>
          <a:p>
            <a:pPr algn="ctr" latinLnBrk="0"/>
            <a:r>
              <a:rPr lang="pl-PL" sz="3200" dirty="0"/>
              <a:t>Odsetek cudzoziemców wśród stałych mieszkańców (Stan na 1.01.2016)</a:t>
            </a:r>
          </a:p>
        </p:txBody>
      </p:sp>
      <p:pic>
        <p:nvPicPr>
          <p:cNvPr id="5" name="Symbol zastępczy zawartości 4" descr="obróbka.png"/>
          <p:cNvPicPr>
            <a:picLocks noGrp="1" noChangeAspect="1"/>
          </p:cNvPicPr>
          <p:nvPr>
            <p:ph idx="10"/>
          </p:nvPr>
        </p:nvPicPr>
        <p:blipFill>
          <a:blip r:embed="rId3"/>
          <a:stretch>
            <a:fillRect/>
          </a:stretch>
        </p:blipFill>
        <p:spPr>
          <a:xfrm>
            <a:off x="0" y="1142984"/>
            <a:ext cx="9082875" cy="559838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0"/>
          </p:nvPr>
        </p:nvSpPr>
        <p:spPr>
          <a:xfrm>
            <a:off x="1043608" y="1628800"/>
            <a:ext cx="7793012" cy="4341659"/>
          </a:xfrm>
        </p:spPr>
        <p:txBody>
          <a:bodyPr/>
          <a:lstStyle/>
          <a:p>
            <a:pPr marL="342900" indent="-342900" algn="just" latinLnBrk="0">
              <a:lnSpc>
                <a:spcPct val="80000"/>
              </a:lnSpc>
            </a:pPr>
            <a:r>
              <a:rPr lang="pl-PL" sz="2800" dirty="0">
                <a:solidFill>
                  <a:schemeClr val="tx1"/>
                </a:solidFill>
                <a:latin typeface="Arial" pitchFamily="34" charset="0"/>
                <a:cs typeface="Arial" pitchFamily="34" charset="0"/>
              </a:rPr>
              <a:t>	</a:t>
            </a:r>
            <a:r>
              <a:rPr lang="pl-PL" sz="1800" dirty="0">
                <a:latin typeface="Arial" pitchFamily="34" charset="0"/>
                <a:cs typeface="Arial" pitchFamily="34" charset="0"/>
              </a:rPr>
              <a:t>W wartościach bezwzględnych największa liczba cudzoziemców zamieszkałych w państwach członkowskich UE na dzień 1 stycznia 2017 r. mieszkała w Niemczech, Wielkiej Brytanii, Włoszech, Hiszpanii i Francji. </a:t>
            </a:r>
          </a:p>
          <a:p>
            <a:pPr marL="342900" indent="-342900" algn="just" latinLnBrk="0">
              <a:lnSpc>
                <a:spcPct val="80000"/>
              </a:lnSpc>
            </a:pPr>
            <a:endParaRPr lang="pl-PL" sz="1800" dirty="0">
              <a:latin typeface="Arial" pitchFamily="34" charset="0"/>
              <a:cs typeface="Arial" pitchFamily="34" charset="0"/>
            </a:endParaRPr>
          </a:p>
          <a:p>
            <a:pPr marL="342900" indent="-342900" algn="just" latinLnBrk="0">
              <a:lnSpc>
                <a:spcPct val="80000"/>
              </a:lnSpc>
            </a:pPr>
            <a:r>
              <a:rPr lang="pl-PL" sz="1800" dirty="0">
                <a:latin typeface="Arial" pitchFamily="34" charset="0"/>
                <a:cs typeface="Arial" pitchFamily="34" charset="0"/>
              </a:rPr>
              <a:t>	Cudzoziemcy mieszkający w tych pięciu państwach członkowskich stanowili w sumie 76% łącznej liczby cudzoziemców zamieszkałych we wszystkich państwach członkowskich UE, przy czym ludność tych samych pięciu państw członkowskich to 63 % ogółu ludności UE-28.</a:t>
            </a:r>
          </a:p>
          <a:p>
            <a:endParaRPr lang="pl-PL" sz="30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a:t>Zmiany w strumieniu imigracji</a:t>
            </a:r>
          </a:p>
        </p:txBody>
      </p:sp>
      <p:graphicFrame>
        <p:nvGraphicFramePr>
          <p:cNvPr id="3" name="Symbol zastępczy zawartości 2">
            <a:extLst>
              <a:ext uri="{FF2B5EF4-FFF2-40B4-BE49-F238E27FC236}">
                <a16:creationId xmlns:a16="http://schemas.microsoft.com/office/drawing/2014/main" id="{5FF34E65-E4FB-45E6-ACF9-42EBB1B6DDDD}"/>
              </a:ext>
            </a:extLst>
          </p:cNvPr>
          <p:cNvGraphicFramePr>
            <a:graphicFrameLocks noGrp="1"/>
          </p:cNvGraphicFramePr>
          <p:nvPr>
            <p:ph idx="10"/>
            <p:extLst>
              <p:ext uri="{D42A27DB-BD31-4B8C-83A1-F6EECF244321}">
                <p14:modId xmlns:p14="http://schemas.microsoft.com/office/powerpoint/2010/main" val="2676749717"/>
              </p:ext>
            </p:extLst>
          </p:nvPr>
        </p:nvGraphicFramePr>
        <p:xfrm>
          <a:off x="125506" y="908720"/>
          <a:ext cx="8892987" cy="5544619"/>
        </p:xfrm>
        <a:graphic>
          <a:graphicData uri="http://schemas.openxmlformats.org/drawingml/2006/table">
            <a:tbl>
              <a:tblPr>
                <a:tableStyleId>{5C22544A-7EE6-4342-B048-85BDC9FD1C3A}</a:tableStyleId>
              </a:tblPr>
              <a:tblGrid>
                <a:gridCol w="720080">
                  <a:extLst>
                    <a:ext uri="{9D8B030D-6E8A-4147-A177-3AD203B41FA5}">
                      <a16:colId xmlns:a16="http://schemas.microsoft.com/office/drawing/2014/main" val="2529883678"/>
                    </a:ext>
                  </a:extLst>
                </a:gridCol>
                <a:gridCol w="613867">
                  <a:extLst>
                    <a:ext uri="{9D8B030D-6E8A-4147-A177-3AD203B41FA5}">
                      <a16:colId xmlns:a16="http://schemas.microsoft.com/office/drawing/2014/main" val="1433285922"/>
                    </a:ext>
                  </a:extLst>
                </a:gridCol>
                <a:gridCol w="691677">
                  <a:extLst>
                    <a:ext uri="{9D8B030D-6E8A-4147-A177-3AD203B41FA5}">
                      <a16:colId xmlns:a16="http://schemas.microsoft.com/office/drawing/2014/main" val="575025352"/>
                    </a:ext>
                  </a:extLst>
                </a:gridCol>
                <a:gridCol w="691677">
                  <a:extLst>
                    <a:ext uri="{9D8B030D-6E8A-4147-A177-3AD203B41FA5}">
                      <a16:colId xmlns:a16="http://schemas.microsoft.com/office/drawing/2014/main" val="353969706"/>
                    </a:ext>
                  </a:extLst>
                </a:gridCol>
                <a:gridCol w="691677">
                  <a:extLst>
                    <a:ext uri="{9D8B030D-6E8A-4147-A177-3AD203B41FA5}">
                      <a16:colId xmlns:a16="http://schemas.microsoft.com/office/drawing/2014/main" val="3579295679"/>
                    </a:ext>
                  </a:extLst>
                </a:gridCol>
                <a:gridCol w="691677">
                  <a:extLst>
                    <a:ext uri="{9D8B030D-6E8A-4147-A177-3AD203B41FA5}">
                      <a16:colId xmlns:a16="http://schemas.microsoft.com/office/drawing/2014/main" val="1679086039"/>
                    </a:ext>
                  </a:extLst>
                </a:gridCol>
                <a:gridCol w="691677">
                  <a:extLst>
                    <a:ext uri="{9D8B030D-6E8A-4147-A177-3AD203B41FA5}">
                      <a16:colId xmlns:a16="http://schemas.microsoft.com/office/drawing/2014/main" val="1322446771"/>
                    </a:ext>
                  </a:extLst>
                </a:gridCol>
                <a:gridCol w="691677">
                  <a:extLst>
                    <a:ext uri="{9D8B030D-6E8A-4147-A177-3AD203B41FA5}">
                      <a16:colId xmlns:a16="http://schemas.microsoft.com/office/drawing/2014/main" val="3040236204"/>
                    </a:ext>
                  </a:extLst>
                </a:gridCol>
                <a:gridCol w="691677">
                  <a:extLst>
                    <a:ext uri="{9D8B030D-6E8A-4147-A177-3AD203B41FA5}">
                      <a16:colId xmlns:a16="http://schemas.microsoft.com/office/drawing/2014/main" val="2291231970"/>
                    </a:ext>
                  </a:extLst>
                </a:gridCol>
                <a:gridCol w="691677">
                  <a:extLst>
                    <a:ext uri="{9D8B030D-6E8A-4147-A177-3AD203B41FA5}">
                      <a16:colId xmlns:a16="http://schemas.microsoft.com/office/drawing/2014/main" val="2963224593"/>
                    </a:ext>
                  </a:extLst>
                </a:gridCol>
                <a:gridCol w="691677">
                  <a:extLst>
                    <a:ext uri="{9D8B030D-6E8A-4147-A177-3AD203B41FA5}">
                      <a16:colId xmlns:a16="http://schemas.microsoft.com/office/drawing/2014/main" val="2770492844"/>
                    </a:ext>
                  </a:extLst>
                </a:gridCol>
                <a:gridCol w="574789">
                  <a:extLst>
                    <a:ext uri="{9D8B030D-6E8A-4147-A177-3AD203B41FA5}">
                      <a16:colId xmlns:a16="http://schemas.microsoft.com/office/drawing/2014/main" val="2036047145"/>
                    </a:ext>
                  </a:extLst>
                </a:gridCol>
                <a:gridCol w="759158">
                  <a:extLst>
                    <a:ext uri="{9D8B030D-6E8A-4147-A177-3AD203B41FA5}">
                      <a16:colId xmlns:a16="http://schemas.microsoft.com/office/drawing/2014/main" val="236122911"/>
                    </a:ext>
                  </a:extLst>
                </a:gridCol>
              </a:tblGrid>
              <a:tr h="350680">
                <a:tc>
                  <a:txBody>
                    <a:bodyPr/>
                    <a:lstStyle/>
                    <a:p>
                      <a:pPr algn="l" fontAlgn="b"/>
                      <a:r>
                        <a:rPr lang="pl-PL" sz="1200" b="1" u="none" strike="noStrike" dirty="0">
                          <a:effectLst/>
                          <a:latin typeface="Arial" panose="020B0604020202020204" pitchFamily="34" charset="0"/>
                          <a:cs typeface="Arial" panose="020B0604020202020204" pitchFamily="34" charset="0"/>
                        </a:rPr>
                        <a:t>Kraj</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r" fontAlgn="b"/>
                      <a:r>
                        <a:rPr lang="pl-PL" sz="1200" b="1" u="none" strike="noStrike" dirty="0">
                          <a:effectLst/>
                          <a:latin typeface="Arial" panose="020B0604020202020204" pitchFamily="34" charset="0"/>
                          <a:cs typeface="Arial" panose="020B0604020202020204" pitchFamily="34" charset="0"/>
                        </a:rPr>
                        <a:t>2004</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r" fontAlgn="b"/>
                      <a:r>
                        <a:rPr lang="pl-PL" sz="1200" b="1" u="none" strike="noStrike" dirty="0">
                          <a:effectLst/>
                          <a:latin typeface="Arial" panose="020B0604020202020204" pitchFamily="34" charset="0"/>
                          <a:cs typeface="Arial" panose="020B0604020202020204" pitchFamily="34" charset="0"/>
                        </a:rPr>
                        <a:t>2005</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r" fontAlgn="b"/>
                      <a:r>
                        <a:rPr lang="pl-PL" sz="1200" b="1" u="none" strike="noStrike" dirty="0">
                          <a:effectLst/>
                          <a:latin typeface="Arial" panose="020B0604020202020204" pitchFamily="34" charset="0"/>
                          <a:cs typeface="Arial" panose="020B0604020202020204" pitchFamily="34" charset="0"/>
                        </a:rPr>
                        <a:t>2006</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r" fontAlgn="b"/>
                      <a:r>
                        <a:rPr lang="pl-PL" sz="1200" b="1" u="none" strike="noStrike" dirty="0">
                          <a:effectLst/>
                          <a:latin typeface="Arial" panose="020B0604020202020204" pitchFamily="34" charset="0"/>
                          <a:cs typeface="Arial" panose="020B0604020202020204" pitchFamily="34" charset="0"/>
                        </a:rPr>
                        <a:t>2007</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r" fontAlgn="b"/>
                      <a:r>
                        <a:rPr lang="pl-PL" sz="1200" b="1" u="none" strike="noStrike" dirty="0">
                          <a:effectLst/>
                          <a:latin typeface="Arial" panose="020B0604020202020204" pitchFamily="34" charset="0"/>
                          <a:cs typeface="Arial" panose="020B0604020202020204" pitchFamily="34" charset="0"/>
                        </a:rPr>
                        <a:t>2008</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r" fontAlgn="b"/>
                      <a:r>
                        <a:rPr lang="pl-PL" sz="1200" b="1" u="none" strike="noStrike" dirty="0">
                          <a:effectLst/>
                          <a:latin typeface="Arial" panose="020B0604020202020204" pitchFamily="34" charset="0"/>
                          <a:cs typeface="Arial" panose="020B0604020202020204" pitchFamily="34" charset="0"/>
                        </a:rPr>
                        <a:t>2009</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r" fontAlgn="b"/>
                      <a:r>
                        <a:rPr lang="pl-PL" sz="1200" b="1" u="none" strike="noStrike" dirty="0">
                          <a:effectLst/>
                          <a:latin typeface="Arial" panose="020B0604020202020204" pitchFamily="34" charset="0"/>
                          <a:cs typeface="Arial" panose="020B0604020202020204" pitchFamily="34" charset="0"/>
                        </a:rPr>
                        <a:t>2010</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r" fontAlgn="b"/>
                      <a:r>
                        <a:rPr lang="pl-PL" sz="1200" b="1" u="none" strike="noStrike" dirty="0">
                          <a:effectLst/>
                          <a:latin typeface="Arial" panose="020B0604020202020204" pitchFamily="34" charset="0"/>
                          <a:cs typeface="Arial" panose="020B0604020202020204" pitchFamily="34" charset="0"/>
                        </a:rPr>
                        <a:t>2011</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r" fontAlgn="b"/>
                      <a:r>
                        <a:rPr lang="pl-PL" sz="1200" b="1" u="none" strike="noStrike" dirty="0">
                          <a:effectLst/>
                          <a:latin typeface="Arial" panose="020B0604020202020204" pitchFamily="34" charset="0"/>
                          <a:cs typeface="Arial" panose="020B0604020202020204" pitchFamily="34" charset="0"/>
                        </a:rPr>
                        <a:t>2012</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r" fontAlgn="b"/>
                      <a:r>
                        <a:rPr lang="pl-PL" sz="1200" b="1" u="none" strike="noStrike" dirty="0">
                          <a:effectLst/>
                          <a:latin typeface="Arial" panose="020B0604020202020204" pitchFamily="34" charset="0"/>
                          <a:cs typeface="Arial" panose="020B0604020202020204" pitchFamily="34" charset="0"/>
                        </a:rPr>
                        <a:t>2013</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r" fontAlgn="b"/>
                      <a:r>
                        <a:rPr lang="pl-PL" sz="1200" b="1" u="none" strike="noStrike" dirty="0">
                          <a:effectLst/>
                          <a:latin typeface="Arial" panose="020B0604020202020204" pitchFamily="34" charset="0"/>
                          <a:cs typeface="Arial" panose="020B0604020202020204" pitchFamily="34" charset="0"/>
                        </a:rPr>
                        <a:t>2014</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tc>
                  <a:txBody>
                    <a:bodyPr/>
                    <a:lstStyle/>
                    <a:p>
                      <a:pPr algn="l" fontAlgn="b"/>
                      <a:r>
                        <a:rPr lang="pl-PL" sz="1200" b="1" u="none" strike="noStrike" dirty="0">
                          <a:effectLst/>
                          <a:latin typeface="Arial" panose="020B0604020202020204" pitchFamily="34" charset="0"/>
                          <a:cs typeface="Arial" panose="020B0604020202020204" pitchFamily="34" charset="0"/>
                        </a:rPr>
                        <a:t>Dynamika</a:t>
                      </a:r>
                      <a:endParaRPr lang="pl-PL" sz="1200" b="1" i="0" u="none" strike="noStrike" dirty="0">
                        <a:effectLst/>
                        <a:latin typeface="Arial" panose="020B0604020202020204" pitchFamily="34" charset="0"/>
                        <a:cs typeface="Arial" panose="020B0604020202020204" pitchFamily="34" charset="0"/>
                      </a:endParaRPr>
                    </a:p>
                  </a:txBody>
                  <a:tcPr marL="4559" marR="4559" marT="4559" marB="0" anchor="b"/>
                </a:tc>
                <a:extLst>
                  <a:ext uri="{0D108BD9-81ED-4DB2-BD59-A6C34878D82A}">
                    <a16:rowId xmlns:a16="http://schemas.microsoft.com/office/drawing/2014/main" val="3371042144"/>
                  </a:ext>
                </a:extLst>
              </a:tr>
              <a:tr h="388993">
                <a:tc>
                  <a:txBody>
                    <a:bodyPr/>
                    <a:lstStyle/>
                    <a:p>
                      <a:pPr algn="l" fontAlgn="ctr"/>
                      <a:r>
                        <a:rPr lang="pl-PL" sz="1200" u="none" strike="noStrike" dirty="0">
                          <a:effectLst/>
                          <a:latin typeface="Arial" panose="020B0604020202020204" pitchFamily="34" charset="0"/>
                          <a:cs typeface="Arial" panose="020B0604020202020204" pitchFamily="34" charset="0"/>
                        </a:rPr>
                        <a:t>Austria</a:t>
                      </a:r>
                      <a:endParaRPr lang="pl-PL" sz="1200" b="1" i="0" u="none" strike="noStrike" dirty="0">
                        <a:solidFill>
                          <a:srgbClr val="E5292F"/>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57 140</a:t>
                      </a:r>
                      <a:endParaRPr lang="pl-PL" sz="1200" b="0" i="0" u="none" strike="noStrike" dirty="0">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56 813</a:t>
                      </a:r>
                      <a:endParaRPr lang="pl-PL" sz="1200" b="0" i="0" u="none" strike="noStrike" dirty="0">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30 788</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47 119</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49 529</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45 689</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45 914</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55 197</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70 815</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70 753</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80 870</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a:effectLst/>
                          <a:latin typeface="Arial" panose="020B0604020202020204" pitchFamily="34" charset="0"/>
                          <a:cs typeface="Arial" panose="020B0604020202020204" pitchFamily="34" charset="0"/>
                        </a:rPr>
                        <a:t>141,53</a:t>
                      </a:r>
                      <a:endParaRPr lang="pl-PL" sz="1200" b="0" i="0" u="none" strike="noStrike">
                        <a:effectLst/>
                        <a:latin typeface="Arial" panose="020B0604020202020204" pitchFamily="34" charset="0"/>
                        <a:cs typeface="Arial" panose="020B0604020202020204" pitchFamily="34" charset="0"/>
                      </a:endParaRPr>
                    </a:p>
                  </a:txBody>
                  <a:tcPr marL="4559" marR="4559" marT="4559" marB="0" anchor="b"/>
                </a:tc>
                <a:extLst>
                  <a:ext uri="{0D108BD9-81ED-4DB2-BD59-A6C34878D82A}">
                    <a16:rowId xmlns:a16="http://schemas.microsoft.com/office/drawing/2014/main" val="3281319819"/>
                  </a:ext>
                </a:extLst>
              </a:tr>
              <a:tr h="388993">
                <a:tc>
                  <a:txBody>
                    <a:bodyPr/>
                    <a:lstStyle/>
                    <a:p>
                      <a:pPr algn="l" fontAlgn="ctr"/>
                      <a:r>
                        <a:rPr lang="pl-PL" sz="1200" u="none" strike="noStrike">
                          <a:effectLst/>
                          <a:latin typeface="Arial" panose="020B0604020202020204" pitchFamily="34" charset="0"/>
                          <a:cs typeface="Arial" panose="020B0604020202020204" pitchFamily="34" charset="0"/>
                        </a:rPr>
                        <a:t>Belgia </a:t>
                      </a:r>
                      <a:endParaRPr lang="pl-PL" sz="1200" b="1" i="0" u="none" strike="noStrike">
                        <a:solidFill>
                          <a:srgbClr val="1190DA"/>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43 225</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41 687</a:t>
                      </a:r>
                      <a:endParaRPr lang="pl-PL" sz="1200" b="0" i="0" u="none" strike="noStrike" dirty="0">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42 534</a:t>
                      </a:r>
                      <a:endParaRPr lang="pl-PL" sz="1200" b="0" i="0" u="none" strike="noStrike" dirty="0">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83 115</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94 953</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95 502</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96 713</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95 564</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98 964</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93 573</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98 636</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dirty="0">
                          <a:effectLst/>
                          <a:latin typeface="Arial" panose="020B0604020202020204" pitchFamily="34" charset="0"/>
                          <a:cs typeface="Arial" panose="020B0604020202020204" pitchFamily="34" charset="0"/>
                        </a:rPr>
                        <a:t>228,19</a:t>
                      </a:r>
                      <a:endParaRPr lang="pl-PL" sz="1200" b="0" i="0" u="none" strike="noStrike" dirty="0">
                        <a:effectLst/>
                        <a:latin typeface="Arial" panose="020B0604020202020204" pitchFamily="34" charset="0"/>
                        <a:cs typeface="Arial" panose="020B0604020202020204" pitchFamily="34" charset="0"/>
                      </a:endParaRPr>
                    </a:p>
                  </a:txBody>
                  <a:tcPr marL="4559" marR="4559" marT="4559" marB="0" anchor="b">
                    <a:solidFill>
                      <a:srgbClr val="FF0000"/>
                    </a:solidFill>
                  </a:tcPr>
                </a:tc>
                <a:extLst>
                  <a:ext uri="{0D108BD9-81ED-4DB2-BD59-A6C34878D82A}">
                    <a16:rowId xmlns:a16="http://schemas.microsoft.com/office/drawing/2014/main" val="2360789337"/>
                  </a:ext>
                </a:extLst>
              </a:tr>
              <a:tr h="388993">
                <a:tc>
                  <a:txBody>
                    <a:bodyPr/>
                    <a:lstStyle/>
                    <a:p>
                      <a:pPr algn="l" fontAlgn="ctr"/>
                      <a:r>
                        <a:rPr lang="pl-PL" sz="1200" u="none" strike="noStrike">
                          <a:effectLst/>
                          <a:latin typeface="Arial" panose="020B0604020202020204" pitchFamily="34" charset="0"/>
                          <a:cs typeface="Arial" panose="020B0604020202020204" pitchFamily="34" charset="0"/>
                        </a:rPr>
                        <a:t>Dania</a:t>
                      </a:r>
                      <a:endParaRPr lang="pl-PL" sz="1200" b="1" i="0" u="none" strike="noStrike">
                        <a:solidFill>
                          <a:srgbClr val="729F25"/>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17 582</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18 218</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20 534</a:t>
                      </a:r>
                      <a:endParaRPr lang="pl-PL" sz="1200" b="0" i="0" u="none" strike="noStrike" dirty="0">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26 392</a:t>
                      </a:r>
                      <a:endParaRPr lang="pl-PL" sz="1200" b="0" i="0" u="none" strike="noStrike" dirty="0">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41 190</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33 424</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37 441</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36 695</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39 650</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47 652</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55 050</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dirty="0">
                          <a:effectLst/>
                          <a:latin typeface="Arial" panose="020B0604020202020204" pitchFamily="34" charset="0"/>
                          <a:cs typeface="Arial" panose="020B0604020202020204" pitchFamily="34" charset="0"/>
                        </a:rPr>
                        <a:t>313,10</a:t>
                      </a:r>
                      <a:endParaRPr lang="pl-PL" sz="1200" b="0" i="0" u="none" strike="noStrike" dirty="0">
                        <a:effectLst/>
                        <a:latin typeface="Arial" panose="020B0604020202020204" pitchFamily="34" charset="0"/>
                        <a:cs typeface="Arial" panose="020B0604020202020204" pitchFamily="34" charset="0"/>
                      </a:endParaRPr>
                    </a:p>
                  </a:txBody>
                  <a:tcPr marL="4559" marR="4559" marT="4559" marB="0" anchor="b">
                    <a:solidFill>
                      <a:srgbClr val="FF0000"/>
                    </a:solidFill>
                  </a:tcPr>
                </a:tc>
                <a:extLst>
                  <a:ext uri="{0D108BD9-81ED-4DB2-BD59-A6C34878D82A}">
                    <a16:rowId xmlns:a16="http://schemas.microsoft.com/office/drawing/2014/main" val="1506734499"/>
                  </a:ext>
                </a:extLst>
              </a:tr>
              <a:tr h="388993">
                <a:tc>
                  <a:txBody>
                    <a:bodyPr/>
                    <a:lstStyle/>
                    <a:p>
                      <a:pPr algn="l" fontAlgn="ctr"/>
                      <a:r>
                        <a:rPr lang="pl-PL" sz="1200" u="none" strike="noStrike">
                          <a:effectLst/>
                          <a:latin typeface="Arial" panose="020B0604020202020204" pitchFamily="34" charset="0"/>
                          <a:cs typeface="Arial" panose="020B0604020202020204" pitchFamily="34" charset="0"/>
                        </a:rPr>
                        <a:t>Finlandia</a:t>
                      </a:r>
                      <a:endParaRPr lang="pl-PL" sz="1200" b="1" i="0" u="none" strike="noStrike">
                        <a:solidFill>
                          <a:srgbClr val="33A775"/>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11 511</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12 744</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13 868</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17 504</a:t>
                      </a:r>
                      <a:endParaRPr lang="pl-PL" sz="1200" b="0" i="0" u="none" strike="noStrike" dirty="0">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19 906</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18 087</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18 212</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20 416</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23 334</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23 873</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23 647</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a:effectLst/>
                          <a:latin typeface="Arial" panose="020B0604020202020204" pitchFamily="34" charset="0"/>
                          <a:cs typeface="Arial" panose="020B0604020202020204" pitchFamily="34" charset="0"/>
                        </a:rPr>
                        <a:t>205,43</a:t>
                      </a:r>
                      <a:endParaRPr lang="pl-PL" sz="1200" b="0" i="0" u="none" strike="noStrike">
                        <a:effectLst/>
                        <a:latin typeface="Arial" panose="020B0604020202020204" pitchFamily="34" charset="0"/>
                        <a:cs typeface="Arial" panose="020B0604020202020204" pitchFamily="34" charset="0"/>
                      </a:endParaRPr>
                    </a:p>
                  </a:txBody>
                  <a:tcPr marL="4559" marR="4559" marT="4559" marB="0" anchor="b"/>
                </a:tc>
                <a:extLst>
                  <a:ext uri="{0D108BD9-81ED-4DB2-BD59-A6C34878D82A}">
                    <a16:rowId xmlns:a16="http://schemas.microsoft.com/office/drawing/2014/main" val="3929188077"/>
                  </a:ext>
                </a:extLst>
              </a:tr>
              <a:tr h="388993">
                <a:tc>
                  <a:txBody>
                    <a:bodyPr/>
                    <a:lstStyle/>
                    <a:p>
                      <a:pPr algn="l" fontAlgn="ctr"/>
                      <a:r>
                        <a:rPr lang="pl-PL" sz="1200" u="none" strike="noStrike">
                          <a:effectLst/>
                          <a:latin typeface="Arial" panose="020B0604020202020204" pitchFamily="34" charset="0"/>
                          <a:cs typeface="Arial" panose="020B0604020202020204" pitchFamily="34" charset="0"/>
                        </a:rPr>
                        <a:t>Francja</a:t>
                      </a:r>
                      <a:endParaRPr lang="pl-PL" sz="1200" b="1" i="0" u="none" strike="noStrike">
                        <a:solidFill>
                          <a:srgbClr val="0C69B0"/>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198 573</a:t>
                      </a:r>
                      <a:endParaRPr lang="pl-PL" sz="1200" b="0" i="0" u="none" strike="noStrike">
                        <a:solidFill>
                          <a:srgbClr val="0C69B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198 512</a:t>
                      </a:r>
                      <a:endParaRPr lang="pl-PL" sz="1200" b="0" i="0" u="none" strike="noStrike">
                        <a:solidFill>
                          <a:srgbClr val="0C69B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209 726</a:t>
                      </a:r>
                      <a:endParaRPr lang="pl-PL" sz="1200" b="0" i="0" u="none" strike="noStrike">
                        <a:solidFill>
                          <a:srgbClr val="0C69B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207 015</a:t>
                      </a:r>
                      <a:endParaRPr lang="pl-PL" sz="1200" b="0" i="0" u="none" strike="noStrike">
                        <a:solidFill>
                          <a:srgbClr val="0C69B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213 777</a:t>
                      </a:r>
                      <a:endParaRPr lang="pl-PL" sz="1200" b="0" i="0" u="none" strike="noStrike">
                        <a:solidFill>
                          <a:srgbClr val="0C69B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210 478</a:t>
                      </a:r>
                      <a:endParaRPr lang="pl-PL" sz="1200" b="0" i="0" u="none" strike="noStrike" dirty="0">
                        <a:solidFill>
                          <a:srgbClr val="0C69B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221 113</a:t>
                      </a:r>
                      <a:endParaRPr lang="pl-PL" sz="1200" b="0" i="0" u="none" strike="noStrike" dirty="0">
                        <a:solidFill>
                          <a:srgbClr val="0C69B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227 580</a:t>
                      </a:r>
                      <a:endParaRPr lang="pl-PL" sz="1200" b="0" i="0" u="none" strike="noStrike">
                        <a:solidFill>
                          <a:srgbClr val="0C69B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245 838</a:t>
                      </a:r>
                      <a:endParaRPr lang="pl-PL" sz="1200" b="0" i="0" u="none" strike="noStrike">
                        <a:solidFill>
                          <a:srgbClr val="0C69B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255 584</a:t>
                      </a:r>
                      <a:endParaRPr lang="pl-PL" sz="1200" b="0" i="0" u="none" strike="noStrike">
                        <a:solidFill>
                          <a:srgbClr val="0C69B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251 924</a:t>
                      </a:r>
                      <a:endParaRPr lang="pl-PL" sz="1200" b="0" i="0" u="none" strike="noStrike">
                        <a:solidFill>
                          <a:srgbClr val="0C69B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dirty="0">
                          <a:effectLst/>
                          <a:latin typeface="Arial" panose="020B0604020202020204" pitchFamily="34" charset="0"/>
                          <a:cs typeface="Arial" panose="020B0604020202020204" pitchFamily="34" charset="0"/>
                        </a:rPr>
                        <a:t>126,87</a:t>
                      </a:r>
                      <a:endParaRPr lang="pl-PL" sz="1200" b="0" i="0" u="none" strike="noStrike" dirty="0">
                        <a:effectLst/>
                        <a:latin typeface="Arial" panose="020B0604020202020204" pitchFamily="34" charset="0"/>
                        <a:cs typeface="Arial" panose="020B0604020202020204" pitchFamily="34" charset="0"/>
                      </a:endParaRPr>
                    </a:p>
                  </a:txBody>
                  <a:tcPr marL="4559" marR="4559" marT="4559" marB="0" anchor="b">
                    <a:solidFill>
                      <a:srgbClr val="FFFF00"/>
                    </a:solidFill>
                  </a:tcPr>
                </a:tc>
                <a:extLst>
                  <a:ext uri="{0D108BD9-81ED-4DB2-BD59-A6C34878D82A}">
                    <a16:rowId xmlns:a16="http://schemas.microsoft.com/office/drawing/2014/main" val="487517674"/>
                  </a:ext>
                </a:extLst>
              </a:tr>
              <a:tr h="388993">
                <a:tc>
                  <a:txBody>
                    <a:bodyPr/>
                    <a:lstStyle/>
                    <a:p>
                      <a:pPr algn="l" fontAlgn="ctr"/>
                      <a:r>
                        <a:rPr lang="pl-PL" sz="1200" u="none" strike="noStrike">
                          <a:effectLst/>
                          <a:latin typeface="Arial" panose="020B0604020202020204" pitchFamily="34" charset="0"/>
                          <a:cs typeface="Arial" panose="020B0604020202020204" pitchFamily="34" charset="0"/>
                        </a:rPr>
                        <a:t>Hiszpania</a:t>
                      </a:r>
                      <a:endParaRPr lang="pl-PL" sz="1200" b="1" i="0" u="none" strike="noStrike">
                        <a:solidFill>
                          <a:srgbClr val="E2B500"/>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402 452</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432 712</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563 165</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645 617</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386 659</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315 266</a:t>
                      </a:r>
                      <a:endParaRPr lang="pl-PL" sz="1200" b="0" i="0" u="none" strike="noStrike" dirty="0">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280 358</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273 231</a:t>
                      </a:r>
                      <a:endParaRPr lang="pl-PL" sz="1200" b="0" i="0" u="none" strike="noStrike" dirty="0">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196 327</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180 396</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183 565</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dirty="0">
                          <a:effectLst/>
                          <a:latin typeface="Arial" panose="020B0604020202020204" pitchFamily="34" charset="0"/>
                          <a:cs typeface="Arial" panose="020B0604020202020204" pitchFamily="34" charset="0"/>
                        </a:rPr>
                        <a:t>45,61</a:t>
                      </a:r>
                      <a:endParaRPr lang="pl-PL" sz="1200" b="0" i="0" u="none" strike="noStrike" dirty="0">
                        <a:effectLst/>
                        <a:latin typeface="Arial" panose="020B0604020202020204" pitchFamily="34" charset="0"/>
                        <a:cs typeface="Arial" panose="020B0604020202020204" pitchFamily="34" charset="0"/>
                      </a:endParaRPr>
                    </a:p>
                  </a:txBody>
                  <a:tcPr marL="4559" marR="4559" marT="4559" marB="0" anchor="b">
                    <a:solidFill>
                      <a:srgbClr val="FFFF00"/>
                    </a:solidFill>
                  </a:tcPr>
                </a:tc>
                <a:extLst>
                  <a:ext uri="{0D108BD9-81ED-4DB2-BD59-A6C34878D82A}">
                    <a16:rowId xmlns:a16="http://schemas.microsoft.com/office/drawing/2014/main" val="4158869067"/>
                  </a:ext>
                </a:extLst>
              </a:tr>
              <a:tr h="388993">
                <a:tc>
                  <a:txBody>
                    <a:bodyPr/>
                    <a:lstStyle/>
                    <a:p>
                      <a:pPr algn="l" fontAlgn="ctr"/>
                      <a:r>
                        <a:rPr lang="pl-PL" sz="1200" u="none" strike="noStrike">
                          <a:effectLst/>
                          <a:latin typeface="Arial" panose="020B0604020202020204" pitchFamily="34" charset="0"/>
                          <a:cs typeface="Arial" panose="020B0604020202020204" pitchFamily="34" charset="0"/>
                        </a:rPr>
                        <a:t>Holandia</a:t>
                      </a:r>
                      <a:endParaRPr lang="pl-PL" sz="1200" b="1" i="0" u="none" strike="noStrike">
                        <a:solidFill>
                          <a:srgbClr val="729F25"/>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64 813</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69 396</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73 109</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76 786</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87 022</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87 357</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93 835</a:t>
                      </a:r>
                      <a:endParaRPr lang="pl-PL" sz="1200" b="0" i="0" u="none" strike="noStrike" dirty="0">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104 198</a:t>
                      </a:r>
                      <a:endParaRPr lang="pl-PL" sz="1200" b="0" i="0" u="none" strike="noStrike" dirty="0">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99 947</a:t>
                      </a:r>
                      <a:endParaRPr lang="pl-PL" sz="1200" b="0" i="0" u="none" strike="noStrike" dirty="0">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109 243</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124 112</a:t>
                      </a:r>
                      <a:endParaRPr lang="pl-PL" sz="1200" b="0" i="0" u="none" strike="noStrike">
                        <a:solidFill>
                          <a:srgbClr val="729F2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a:effectLst/>
                          <a:latin typeface="Arial" panose="020B0604020202020204" pitchFamily="34" charset="0"/>
                          <a:cs typeface="Arial" panose="020B0604020202020204" pitchFamily="34" charset="0"/>
                        </a:rPr>
                        <a:t>191,49</a:t>
                      </a:r>
                      <a:endParaRPr lang="pl-PL" sz="1200" b="0" i="0" u="none" strike="noStrike">
                        <a:effectLst/>
                        <a:latin typeface="Arial" panose="020B0604020202020204" pitchFamily="34" charset="0"/>
                        <a:cs typeface="Arial" panose="020B0604020202020204" pitchFamily="34" charset="0"/>
                      </a:endParaRPr>
                    </a:p>
                  </a:txBody>
                  <a:tcPr marL="4559" marR="4559" marT="4559" marB="0" anchor="b"/>
                </a:tc>
                <a:extLst>
                  <a:ext uri="{0D108BD9-81ED-4DB2-BD59-A6C34878D82A}">
                    <a16:rowId xmlns:a16="http://schemas.microsoft.com/office/drawing/2014/main" val="2672876077"/>
                  </a:ext>
                </a:extLst>
              </a:tr>
              <a:tr h="388993">
                <a:tc>
                  <a:txBody>
                    <a:bodyPr/>
                    <a:lstStyle/>
                    <a:p>
                      <a:pPr algn="l" fontAlgn="ctr"/>
                      <a:r>
                        <a:rPr lang="pl-PL" sz="1200" u="none" strike="noStrike">
                          <a:effectLst/>
                          <a:latin typeface="Arial" panose="020B0604020202020204" pitchFamily="34" charset="0"/>
                          <a:cs typeface="Arial" panose="020B0604020202020204" pitchFamily="34" charset="0"/>
                        </a:rPr>
                        <a:t>Irlandia</a:t>
                      </a:r>
                      <a:endParaRPr lang="pl-PL" sz="1200" b="1" i="0" u="none" strike="noStrike">
                        <a:solidFill>
                          <a:srgbClr val="1190DA"/>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24 741</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66 100</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85 909</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82 575</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61 096</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33 008</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23 457</a:t>
                      </a:r>
                      <a:endParaRPr lang="pl-PL" sz="1200" b="0" i="0" u="none" strike="noStrike" dirty="0">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26 275</a:t>
                      </a:r>
                      <a:endParaRPr lang="pl-PL" sz="1200" b="0" i="0" u="none" strike="noStrike" dirty="0">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24 319</a:t>
                      </a:r>
                      <a:endParaRPr lang="pl-PL" sz="1200" b="0" i="0" u="none" strike="noStrike" dirty="0">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28 153</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30 539</a:t>
                      </a:r>
                      <a:endParaRPr lang="pl-PL" sz="1200" b="0" i="0" u="none" strike="noStrike">
                        <a:solidFill>
                          <a:srgbClr val="1190DA"/>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dirty="0">
                          <a:effectLst/>
                          <a:latin typeface="Arial" panose="020B0604020202020204" pitchFamily="34" charset="0"/>
                          <a:cs typeface="Arial" panose="020B0604020202020204" pitchFamily="34" charset="0"/>
                        </a:rPr>
                        <a:t>123,43</a:t>
                      </a:r>
                      <a:endParaRPr lang="pl-PL" sz="1200" b="0" i="0" u="none" strike="noStrike" dirty="0">
                        <a:effectLst/>
                        <a:latin typeface="Arial" panose="020B0604020202020204" pitchFamily="34" charset="0"/>
                        <a:cs typeface="Arial" panose="020B0604020202020204" pitchFamily="34" charset="0"/>
                      </a:endParaRPr>
                    </a:p>
                  </a:txBody>
                  <a:tcPr marL="4559" marR="4559" marT="4559" marB="0" anchor="b">
                    <a:solidFill>
                      <a:srgbClr val="FFFF00"/>
                    </a:solidFill>
                  </a:tcPr>
                </a:tc>
                <a:extLst>
                  <a:ext uri="{0D108BD9-81ED-4DB2-BD59-A6C34878D82A}">
                    <a16:rowId xmlns:a16="http://schemas.microsoft.com/office/drawing/2014/main" val="1205951038"/>
                  </a:ext>
                </a:extLst>
              </a:tr>
              <a:tr h="388993">
                <a:tc>
                  <a:txBody>
                    <a:bodyPr/>
                    <a:lstStyle/>
                    <a:p>
                      <a:pPr algn="l" fontAlgn="ctr"/>
                      <a:r>
                        <a:rPr lang="pl-PL" sz="1200" u="none" strike="noStrike">
                          <a:effectLst/>
                          <a:latin typeface="Arial" panose="020B0604020202020204" pitchFamily="34" charset="0"/>
                          <a:cs typeface="Arial" panose="020B0604020202020204" pitchFamily="34" charset="0"/>
                        </a:rPr>
                        <a:t>Niemcy</a:t>
                      </a:r>
                      <a:endParaRPr lang="pl-PL" sz="1200" b="1" i="0" u="none" strike="noStrike">
                        <a:solidFill>
                          <a:srgbClr val="E0531F"/>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230 502</a:t>
                      </a:r>
                      <a:endParaRPr lang="pl-PL" sz="1200" b="0" i="0" u="none" strike="noStrike">
                        <a:solidFill>
                          <a:srgbClr val="E0531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196 636</a:t>
                      </a:r>
                      <a:endParaRPr lang="pl-PL" sz="1200" b="0" i="0" u="none" strike="noStrike">
                        <a:solidFill>
                          <a:srgbClr val="E0531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165 281</a:t>
                      </a:r>
                      <a:endParaRPr lang="pl-PL" sz="1200" b="0" i="0" u="none" strike="noStrike">
                        <a:solidFill>
                          <a:srgbClr val="E0531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232 870</a:t>
                      </a:r>
                      <a:endParaRPr lang="pl-PL" sz="1200" b="0" i="0" u="none" strike="noStrike">
                        <a:solidFill>
                          <a:srgbClr val="E0531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228 329</a:t>
                      </a:r>
                      <a:endParaRPr lang="pl-PL" sz="1200" b="0" i="0" u="none" strike="noStrike">
                        <a:solidFill>
                          <a:srgbClr val="E0531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201 452</a:t>
                      </a:r>
                      <a:endParaRPr lang="pl-PL" sz="1200" b="0" i="0" u="none" strike="noStrike">
                        <a:solidFill>
                          <a:srgbClr val="E0531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222 467</a:t>
                      </a:r>
                      <a:endParaRPr lang="pl-PL" sz="1200" b="0" i="0" u="none" strike="noStrike">
                        <a:solidFill>
                          <a:srgbClr val="E0531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290 791</a:t>
                      </a:r>
                      <a:endParaRPr lang="pl-PL" sz="1200" b="0" i="0" u="none" strike="noStrike" dirty="0">
                        <a:solidFill>
                          <a:srgbClr val="E0531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400 197</a:t>
                      </a:r>
                      <a:endParaRPr lang="pl-PL" sz="1200" b="0" i="0" u="none" strike="noStrike" dirty="0">
                        <a:solidFill>
                          <a:srgbClr val="E0531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468 823</a:t>
                      </a:r>
                      <a:endParaRPr lang="pl-PL" sz="1200" b="0" i="0" u="none" strike="noStrike" dirty="0">
                        <a:solidFill>
                          <a:srgbClr val="E0531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574 467</a:t>
                      </a:r>
                      <a:endParaRPr lang="pl-PL" sz="1200" b="0" i="0" u="none" strike="noStrike">
                        <a:solidFill>
                          <a:srgbClr val="E0531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dirty="0">
                          <a:effectLst/>
                          <a:latin typeface="Arial" panose="020B0604020202020204" pitchFamily="34" charset="0"/>
                          <a:cs typeface="Arial" panose="020B0604020202020204" pitchFamily="34" charset="0"/>
                        </a:rPr>
                        <a:t>249,22</a:t>
                      </a:r>
                      <a:endParaRPr lang="pl-PL" sz="1200" b="0" i="0" u="none" strike="noStrike" dirty="0">
                        <a:effectLst/>
                        <a:latin typeface="Arial" panose="020B0604020202020204" pitchFamily="34" charset="0"/>
                        <a:cs typeface="Arial" panose="020B0604020202020204" pitchFamily="34" charset="0"/>
                      </a:endParaRPr>
                    </a:p>
                  </a:txBody>
                  <a:tcPr marL="4559" marR="4559" marT="4559" marB="0" anchor="b">
                    <a:solidFill>
                      <a:srgbClr val="FF0000"/>
                    </a:solidFill>
                  </a:tcPr>
                </a:tc>
                <a:extLst>
                  <a:ext uri="{0D108BD9-81ED-4DB2-BD59-A6C34878D82A}">
                    <a16:rowId xmlns:a16="http://schemas.microsoft.com/office/drawing/2014/main" val="2056143924"/>
                  </a:ext>
                </a:extLst>
              </a:tr>
              <a:tr h="388993">
                <a:tc>
                  <a:txBody>
                    <a:bodyPr/>
                    <a:lstStyle/>
                    <a:p>
                      <a:pPr algn="l" fontAlgn="ctr"/>
                      <a:r>
                        <a:rPr lang="pl-PL" sz="1200" u="none" strike="noStrike">
                          <a:effectLst/>
                          <a:latin typeface="Arial" panose="020B0604020202020204" pitchFamily="34" charset="0"/>
                          <a:cs typeface="Arial" panose="020B0604020202020204" pitchFamily="34" charset="0"/>
                        </a:rPr>
                        <a:t>Portugalia</a:t>
                      </a:r>
                      <a:endParaRPr lang="pl-PL" sz="1200" b="1" i="0" u="none" strike="noStrike">
                        <a:solidFill>
                          <a:srgbClr val="E2B500"/>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13 094</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11 507</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25 087</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42 837</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65 686</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53 816</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41 225</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34 321</a:t>
                      </a:r>
                      <a:endParaRPr lang="pl-PL" sz="1200" b="0" i="0" u="none" strike="noStrike">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27 925</a:t>
                      </a:r>
                      <a:endParaRPr lang="pl-PL" sz="1200" b="0" i="0" u="none" strike="noStrike" dirty="0">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26 392</a:t>
                      </a:r>
                      <a:endParaRPr lang="pl-PL" sz="1200" b="0" i="0" u="none" strike="noStrike" dirty="0">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30 458</a:t>
                      </a:r>
                      <a:endParaRPr lang="pl-PL" sz="1200" b="0" i="0" u="none" strike="noStrike" dirty="0">
                        <a:solidFill>
                          <a:srgbClr val="E2B500"/>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dirty="0">
                          <a:effectLst/>
                          <a:latin typeface="Arial" panose="020B0604020202020204" pitchFamily="34" charset="0"/>
                          <a:cs typeface="Arial" panose="020B0604020202020204" pitchFamily="34" charset="0"/>
                        </a:rPr>
                        <a:t>232,61</a:t>
                      </a:r>
                      <a:endParaRPr lang="pl-PL" sz="1200" b="0" i="0" u="none" strike="noStrike" dirty="0">
                        <a:effectLst/>
                        <a:latin typeface="Arial" panose="020B0604020202020204" pitchFamily="34" charset="0"/>
                        <a:cs typeface="Arial" panose="020B0604020202020204" pitchFamily="34" charset="0"/>
                      </a:endParaRPr>
                    </a:p>
                  </a:txBody>
                  <a:tcPr marL="4559" marR="4559" marT="4559" marB="0" anchor="b">
                    <a:solidFill>
                      <a:srgbClr val="FF0000"/>
                    </a:solidFill>
                  </a:tcPr>
                </a:tc>
                <a:extLst>
                  <a:ext uri="{0D108BD9-81ED-4DB2-BD59-A6C34878D82A}">
                    <a16:rowId xmlns:a16="http://schemas.microsoft.com/office/drawing/2014/main" val="2926372478"/>
                  </a:ext>
                </a:extLst>
              </a:tr>
              <a:tr h="388993">
                <a:tc>
                  <a:txBody>
                    <a:bodyPr/>
                    <a:lstStyle/>
                    <a:p>
                      <a:pPr algn="l" fontAlgn="ctr"/>
                      <a:r>
                        <a:rPr lang="pl-PL" sz="1200" u="none" strike="noStrike">
                          <a:effectLst/>
                          <a:latin typeface="Arial" panose="020B0604020202020204" pitchFamily="34" charset="0"/>
                          <a:cs typeface="Arial" panose="020B0604020202020204" pitchFamily="34" charset="0"/>
                        </a:rPr>
                        <a:t>Szwecja</a:t>
                      </a:r>
                      <a:endParaRPr lang="pl-PL" sz="1200" b="1" i="0" u="none" strike="noStrike">
                        <a:solidFill>
                          <a:srgbClr val="33A775"/>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46 070</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49 795</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78 123</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79 857</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76 181</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75 778</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66 733</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69 740</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80 837</a:t>
                      </a:r>
                      <a:endParaRPr lang="pl-PL" sz="1200" b="0" i="0" u="none" strike="noStrike">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91 057</a:t>
                      </a:r>
                      <a:endParaRPr lang="pl-PL" sz="1200" b="0" i="0" u="none" strike="noStrike" dirty="0">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100 315</a:t>
                      </a:r>
                      <a:endParaRPr lang="pl-PL" sz="1200" b="0" i="0" u="none" strike="noStrike" dirty="0">
                        <a:solidFill>
                          <a:srgbClr val="33A77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a:effectLst/>
                          <a:latin typeface="Arial" panose="020B0604020202020204" pitchFamily="34" charset="0"/>
                          <a:cs typeface="Arial" panose="020B0604020202020204" pitchFamily="34" charset="0"/>
                        </a:rPr>
                        <a:t>217,74</a:t>
                      </a:r>
                      <a:endParaRPr lang="pl-PL" sz="1200" b="0" i="0" u="none" strike="noStrike">
                        <a:effectLst/>
                        <a:latin typeface="Arial" panose="020B0604020202020204" pitchFamily="34" charset="0"/>
                        <a:cs typeface="Arial" panose="020B0604020202020204" pitchFamily="34" charset="0"/>
                      </a:endParaRPr>
                    </a:p>
                  </a:txBody>
                  <a:tcPr marL="4559" marR="4559" marT="4559" marB="0" anchor="b"/>
                </a:tc>
                <a:extLst>
                  <a:ext uri="{0D108BD9-81ED-4DB2-BD59-A6C34878D82A}">
                    <a16:rowId xmlns:a16="http://schemas.microsoft.com/office/drawing/2014/main" val="3803302774"/>
                  </a:ext>
                </a:extLst>
              </a:tr>
              <a:tr h="526023">
                <a:tc>
                  <a:txBody>
                    <a:bodyPr/>
                    <a:lstStyle/>
                    <a:p>
                      <a:pPr algn="l" fontAlgn="ctr"/>
                      <a:r>
                        <a:rPr lang="pl-PL" sz="1200" u="none" strike="noStrike" dirty="0">
                          <a:effectLst/>
                          <a:latin typeface="Arial" panose="020B0604020202020204" pitchFamily="34" charset="0"/>
                          <a:cs typeface="Arial" panose="020B0604020202020204" pitchFamily="34" charset="0"/>
                        </a:rPr>
                        <a:t>Wielka    Brytania</a:t>
                      </a:r>
                      <a:endParaRPr lang="pl-PL" sz="1200" b="1" i="0" u="none" strike="noStrike" dirty="0">
                        <a:solidFill>
                          <a:srgbClr val="E5292F"/>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311 994</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363 276</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344 273</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386 850</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358 149</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387 073</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428 400</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352 254</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312 042</a:t>
                      </a:r>
                      <a:endParaRPr lang="pl-PL" sz="1200" b="0" i="0" u="none" strike="noStrike">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310 504</a:t>
                      </a:r>
                      <a:endParaRPr lang="pl-PL" sz="1200" b="0" i="0" u="none" strike="noStrike" dirty="0">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365 429</a:t>
                      </a:r>
                      <a:endParaRPr lang="pl-PL" sz="1200" b="0" i="0" u="none" strike="noStrike" dirty="0">
                        <a:solidFill>
                          <a:srgbClr val="E5292F"/>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dirty="0">
                          <a:effectLst/>
                          <a:latin typeface="Arial" panose="020B0604020202020204" pitchFamily="34" charset="0"/>
                          <a:cs typeface="Arial" panose="020B0604020202020204" pitchFamily="34" charset="0"/>
                        </a:rPr>
                        <a:t>117,13</a:t>
                      </a:r>
                      <a:endParaRPr lang="pl-PL" sz="1200" b="0" i="0" u="none" strike="noStrike" dirty="0">
                        <a:effectLst/>
                        <a:latin typeface="Arial" panose="020B0604020202020204" pitchFamily="34" charset="0"/>
                        <a:cs typeface="Arial" panose="020B0604020202020204" pitchFamily="34" charset="0"/>
                      </a:endParaRPr>
                    </a:p>
                  </a:txBody>
                  <a:tcPr marL="4559" marR="4559" marT="4559" marB="0" anchor="b">
                    <a:solidFill>
                      <a:srgbClr val="FFFF00"/>
                    </a:solidFill>
                  </a:tcPr>
                </a:tc>
                <a:extLst>
                  <a:ext uri="{0D108BD9-81ED-4DB2-BD59-A6C34878D82A}">
                    <a16:rowId xmlns:a16="http://schemas.microsoft.com/office/drawing/2014/main" val="1276690250"/>
                  </a:ext>
                </a:extLst>
              </a:tr>
              <a:tr h="388993">
                <a:tc>
                  <a:txBody>
                    <a:bodyPr/>
                    <a:lstStyle/>
                    <a:p>
                      <a:pPr algn="l" fontAlgn="ctr"/>
                      <a:r>
                        <a:rPr lang="pl-PL" sz="1200" u="none" strike="noStrike">
                          <a:effectLst/>
                          <a:latin typeface="Arial" panose="020B0604020202020204" pitchFamily="34" charset="0"/>
                          <a:cs typeface="Arial" panose="020B0604020202020204" pitchFamily="34" charset="0"/>
                        </a:rPr>
                        <a:t>Włochy</a:t>
                      </a:r>
                      <a:endParaRPr lang="pl-PL" sz="1200" b="1" i="0" u="none" strike="noStrike">
                        <a:solidFill>
                          <a:srgbClr val="9A3585"/>
                        </a:solidFill>
                        <a:effectLst/>
                        <a:latin typeface="Arial" panose="020B0604020202020204" pitchFamily="34" charset="0"/>
                        <a:cs typeface="Arial" panose="020B0604020202020204" pitchFamily="34" charset="0"/>
                      </a:endParaRPr>
                    </a:p>
                  </a:txBody>
                  <a:tcPr marL="4559" marR="4559" marT="4559" marB="0" anchor="ctr"/>
                </a:tc>
                <a:tc>
                  <a:txBody>
                    <a:bodyPr/>
                    <a:lstStyle/>
                    <a:p>
                      <a:pPr algn="r" fontAlgn="ctr"/>
                      <a:r>
                        <a:rPr lang="pl-PL" sz="1200" u="none" strike="noStrike">
                          <a:effectLst/>
                          <a:latin typeface="Arial" panose="020B0604020202020204" pitchFamily="34" charset="0"/>
                          <a:cs typeface="Arial" panose="020B0604020202020204" pitchFamily="34" charset="0"/>
                        </a:rPr>
                        <a:t>153 845</a:t>
                      </a:r>
                      <a:endParaRPr lang="pl-PL" sz="1200" b="0" i="0" u="none" strike="noStrike">
                        <a:solidFill>
                          <a:srgbClr val="9A358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dirty="0">
                          <a:effectLst/>
                          <a:latin typeface="Arial" panose="020B0604020202020204" pitchFamily="34" charset="0"/>
                          <a:cs typeface="Arial" panose="020B0604020202020204" pitchFamily="34" charset="0"/>
                        </a:rPr>
                        <a:t>183 800</a:t>
                      </a:r>
                      <a:endParaRPr lang="pl-PL" sz="1200" b="0" i="0" u="none" strike="noStrike" dirty="0">
                        <a:solidFill>
                          <a:srgbClr val="9A358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173 295</a:t>
                      </a:r>
                      <a:endParaRPr lang="pl-PL" sz="1200" b="0" i="0" u="none" strike="noStrike">
                        <a:solidFill>
                          <a:srgbClr val="9A358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571 865</a:t>
                      </a:r>
                      <a:endParaRPr lang="pl-PL" sz="1200" b="0" i="0" u="none" strike="noStrike">
                        <a:solidFill>
                          <a:srgbClr val="9A358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490 391</a:t>
                      </a:r>
                      <a:endParaRPr lang="pl-PL" sz="1200" b="0" i="0" u="none" strike="noStrike">
                        <a:solidFill>
                          <a:srgbClr val="9A358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390 329</a:t>
                      </a:r>
                      <a:endParaRPr lang="pl-PL" sz="1200" b="0" i="0" u="none" strike="noStrike">
                        <a:solidFill>
                          <a:srgbClr val="9A358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355 714</a:t>
                      </a:r>
                      <a:endParaRPr lang="pl-PL" sz="1200" b="0" i="0" u="none" strike="noStrike">
                        <a:solidFill>
                          <a:srgbClr val="9A358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317 271</a:t>
                      </a:r>
                      <a:endParaRPr lang="pl-PL" sz="1200" b="0" i="0" u="none" strike="noStrike">
                        <a:solidFill>
                          <a:srgbClr val="9A358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274 400</a:t>
                      </a:r>
                      <a:endParaRPr lang="pl-PL" sz="1200" b="0" i="0" u="none" strike="noStrike">
                        <a:solidFill>
                          <a:srgbClr val="9A358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251 385</a:t>
                      </a:r>
                      <a:endParaRPr lang="pl-PL" sz="1200" b="0" i="0" u="none" strike="noStrike">
                        <a:solidFill>
                          <a:srgbClr val="9A358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ctr"/>
                      <a:r>
                        <a:rPr lang="pl-PL" sz="1200" u="none" strike="noStrike">
                          <a:effectLst/>
                          <a:latin typeface="Arial" panose="020B0604020202020204" pitchFamily="34" charset="0"/>
                          <a:cs typeface="Arial" panose="020B0604020202020204" pitchFamily="34" charset="0"/>
                        </a:rPr>
                        <a:t>204 101</a:t>
                      </a:r>
                      <a:endParaRPr lang="pl-PL" sz="1200" b="0" i="0" u="none" strike="noStrike">
                        <a:solidFill>
                          <a:srgbClr val="9A3585"/>
                        </a:solidFill>
                        <a:effectLst/>
                        <a:latin typeface="Arial" panose="020B0604020202020204" pitchFamily="34" charset="0"/>
                        <a:cs typeface="Arial" panose="020B0604020202020204" pitchFamily="34" charset="0"/>
                      </a:endParaRPr>
                    </a:p>
                  </a:txBody>
                  <a:tcPr marL="4559" marR="4559" marT="25072" marB="25072" anchor="ctr"/>
                </a:tc>
                <a:tc>
                  <a:txBody>
                    <a:bodyPr/>
                    <a:lstStyle/>
                    <a:p>
                      <a:pPr algn="r" fontAlgn="b"/>
                      <a:r>
                        <a:rPr lang="pl-PL" sz="1200" u="none" strike="noStrike" dirty="0">
                          <a:effectLst/>
                          <a:latin typeface="Arial" panose="020B0604020202020204" pitchFamily="34" charset="0"/>
                          <a:cs typeface="Arial" panose="020B0604020202020204" pitchFamily="34" charset="0"/>
                        </a:rPr>
                        <a:t>132,67</a:t>
                      </a:r>
                      <a:endParaRPr lang="pl-PL" sz="1200" b="0" i="0" u="none" strike="noStrike" dirty="0">
                        <a:effectLst/>
                        <a:latin typeface="Arial" panose="020B0604020202020204" pitchFamily="34" charset="0"/>
                        <a:cs typeface="Arial" panose="020B0604020202020204" pitchFamily="34" charset="0"/>
                      </a:endParaRPr>
                    </a:p>
                  </a:txBody>
                  <a:tcPr marL="4559" marR="4559" marT="4559" marB="0" anchor="b"/>
                </a:tc>
                <a:extLst>
                  <a:ext uri="{0D108BD9-81ED-4DB2-BD59-A6C34878D82A}">
                    <a16:rowId xmlns:a16="http://schemas.microsoft.com/office/drawing/2014/main" val="3247403127"/>
                  </a:ext>
                </a:extLst>
              </a:tr>
            </a:tbl>
          </a:graphicData>
        </a:graphic>
      </p:graphicFrame>
    </p:spTree>
    <p:extLst>
      <p:ext uri="{BB962C8B-B14F-4D97-AF65-F5344CB8AC3E}">
        <p14:creationId xmlns:p14="http://schemas.microsoft.com/office/powerpoint/2010/main" val="3041361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endParaRPr lang="pl-PL" dirty="0"/>
          </a:p>
        </p:txBody>
      </p:sp>
      <p:sp>
        <p:nvSpPr>
          <p:cNvPr id="4" name="Symbol zastępczy zawartości 3"/>
          <p:cNvSpPr>
            <a:spLocks noGrp="1"/>
          </p:cNvSpPr>
          <p:nvPr>
            <p:ph idx="10"/>
          </p:nvPr>
        </p:nvSpPr>
        <p:spPr>
          <a:xfrm>
            <a:off x="1115616" y="1069514"/>
            <a:ext cx="7812360" cy="4923175"/>
          </a:xfrm>
        </p:spPr>
        <p:txBody>
          <a:bodyPr/>
          <a:lstStyle/>
          <a:p>
            <a:endParaRPr lang="pl-PL" dirty="0"/>
          </a:p>
        </p:txBody>
      </p:sp>
      <p:pic>
        <p:nvPicPr>
          <p:cNvPr id="1026" name="Picture 2" descr="http://ec.europa.eu/eurostat/statistics-explained/images/thumb/b/ba/Age_structure_of_the_national_and_non-national_populations%2C_EU-28%2C_1_January_2016_%28%25%29.png/350px-Age_structure_of_the_national_and_non-national_populations%2C_EU-28%2C_1_January_2016_%28%25%29.png">
            <a:extLst>
              <a:ext uri="{FF2B5EF4-FFF2-40B4-BE49-F238E27FC236}">
                <a16:creationId xmlns:a16="http://schemas.microsoft.com/office/drawing/2014/main" id="{C0189EAA-4AA3-4D6B-98D4-157F3F0A3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200800"/>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53E3FD06-E94C-4BEB-959F-EDEE3190E0D2}"/>
              </a:ext>
            </a:extLst>
          </p:cNvPr>
          <p:cNvSpPr txBox="1"/>
          <p:nvPr/>
        </p:nvSpPr>
        <p:spPr>
          <a:xfrm>
            <a:off x="539552" y="5426301"/>
            <a:ext cx="1368152" cy="369332"/>
          </a:xfrm>
          <a:prstGeom prst="rect">
            <a:avLst/>
          </a:prstGeom>
          <a:noFill/>
        </p:spPr>
        <p:txBody>
          <a:bodyPr wrap="square" rtlCol="0">
            <a:spAutoFit/>
          </a:bodyPr>
          <a:lstStyle/>
          <a:p>
            <a:r>
              <a:rPr lang="pl-PL" dirty="0"/>
              <a:t>Mężczyźni</a:t>
            </a:r>
          </a:p>
        </p:txBody>
      </p:sp>
      <p:sp>
        <p:nvSpPr>
          <p:cNvPr id="6" name="pole tekstowe 5">
            <a:extLst>
              <a:ext uri="{FF2B5EF4-FFF2-40B4-BE49-F238E27FC236}">
                <a16:creationId xmlns:a16="http://schemas.microsoft.com/office/drawing/2014/main" id="{AFAC7577-9611-44CF-A5F6-6D09C666E428}"/>
              </a:ext>
            </a:extLst>
          </p:cNvPr>
          <p:cNvSpPr txBox="1"/>
          <p:nvPr/>
        </p:nvSpPr>
        <p:spPr>
          <a:xfrm>
            <a:off x="7559824" y="5426301"/>
            <a:ext cx="1368152" cy="369332"/>
          </a:xfrm>
          <a:prstGeom prst="rect">
            <a:avLst/>
          </a:prstGeom>
          <a:noFill/>
        </p:spPr>
        <p:txBody>
          <a:bodyPr wrap="square" rtlCol="0">
            <a:spAutoFit/>
          </a:bodyPr>
          <a:lstStyle/>
          <a:p>
            <a:r>
              <a:rPr lang="pl-PL" dirty="0"/>
              <a:t>Kobiety</a:t>
            </a:r>
          </a:p>
        </p:txBody>
      </p:sp>
    </p:spTree>
    <p:extLst>
      <p:ext uri="{BB962C8B-B14F-4D97-AF65-F5344CB8AC3E}">
        <p14:creationId xmlns:p14="http://schemas.microsoft.com/office/powerpoint/2010/main" val="1026888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0"/>
          </p:nvPr>
        </p:nvSpPr>
        <p:spPr>
          <a:xfrm>
            <a:off x="1259632" y="1340768"/>
            <a:ext cx="7560840" cy="5302101"/>
          </a:xfrm>
        </p:spPr>
        <p:txBody>
          <a:bodyPr/>
          <a:lstStyle/>
          <a:p>
            <a:endParaRPr lang="pl-PL" dirty="0"/>
          </a:p>
          <a:p>
            <a:pPr marL="285750" indent="-285750" algn="just">
              <a:buFont typeface="Arial" panose="020B0604020202020204" pitchFamily="34" charset="0"/>
              <a:buChar char="•"/>
            </a:pPr>
            <a:r>
              <a:rPr lang="pl-PL" sz="1800" dirty="0">
                <a:latin typeface="Arial" panose="020B0604020202020204" pitchFamily="34" charset="0"/>
                <a:cs typeface="Arial" panose="020B0604020202020204" pitchFamily="34" charset="0"/>
              </a:rPr>
              <a:t>Imigracja prowadzi do odmłodzenia społeczeństw krajów                    przyjmujących imigrantów, ponieważ migrują głównie młode osoby w wieku produkcyjnym. Mimo to imigracja nie stanowi rozwiązania problemów emerytalno-rentowych, przed jakimi stoi wiele krajów.</a:t>
            </a:r>
          </a:p>
          <a:p>
            <a:pPr marL="285750" indent="-285750">
              <a:buFont typeface="Arial" panose="020B0604020202020204" pitchFamily="34" charset="0"/>
              <a:buChar char="•"/>
            </a:pPr>
            <a:endParaRPr lang="pl-PL"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1800" dirty="0">
                <a:latin typeface="Arial" panose="020B0604020202020204" pitchFamily="34" charset="0"/>
                <a:cs typeface="Arial" panose="020B0604020202020204" pitchFamily="34" charset="0"/>
              </a:rPr>
              <a:t>Zgodnie z innym wyjaśnieniem, imigracja wywołuje napływ kapitału do regionów przyjmujących imigrantów. Jeżeli te inwestycje prowadzą do ekspansji gałęzi, które zatrudniają imigrantów, a swoje wyroby sprzedają po stałych cenach światowych, to płace nie reagowałyby na zmieniającą się podaż pracy.</a:t>
            </a:r>
          </a:p>
          <a:p>
            <a:pPr marL="285750" indent="-285750">
              <a:buFont typeface="Arial" panose="020B0604020202020204" pitchFamily="34" charset="0"/>
              <a:buChar char="•"/>
            </a:pPr>
            <a:endParaRPr lang="pl-PL"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1800" dirty="0">
                <a:latin typeface="Arial" panose="020B0604020202020204" pitchFamily="34" charset="0"/>
                <a:cs typeface="Arial" panose="020B0604020202020204" pitchFamily="34" charset="0"/>
              </a:rPr>
              <a:t>Imigracja wywiera niewielki wpływ na płace rdzennych pracowników i zatrudnienie na lokalnych rynkach pracy.</a:t>
            </a:r>
          </a:p>
          <a:p>
            <a:pPr marL="285750" indent="-285750">
              <a:buFont typeface="Arial" panose="020B0604020202020204" pitchFamily="34" charset="0"/>
              <a:buChar char="•"/>
            </a:pPr>
            <a:endParaRPr lang="pl-PL"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1800" dirty="0">
                <a:latin typeface="Arial" panose="020B0604020202020204" pitchFamily="34" charset="0"/>
                <a:cs typeface="Arial" panose="020B0604020202020204" pitchFamily="34" charset="0"/>
              </a:rPr>
              <a:t>Wreszcie wielu imigrantów może się na tyle różnić od rdzennych pracowników ze względu na zakumulowany kapitał ludzki, że ich praca jest faktycznie komplementarna w stosunku do pracy nominalnie tylko podobnych rdzennych pracowników.</a:t>
            </a:r>
          </a:p>
          <a:p>
            <a:endParaRPr lang="pl-PL" dirty="0"/>
          </a:p>
        </p:txBody>
      </p:sp>
      <p:sp>
        <p:nvSpPr>
          <p:cNvPr id="2" name="Prostokąt 1">
            <a:extLst>
              <a:ext uri="{FF2B5EF4-FFF2-40B4-BE49-F238E27FC236}">
                <a16:creationId xmlns:a16="http://schemas.microsoft.com/office/drawing/2014/main" id="{FC2EAAD5-A646-430F-825F-162CEF692FC8}"/>
              </a:ext>
            </a:extLst>
          </p:cNvPr>
          <p:cNvSpPr/>
          <p:nvPr/>
        </p:nvSpPr>
        <p:spPr>
          <a:xfrm>
            <a:off x="1259632" y="215131"/>
            <a:ext cx="7884368" cy="1077218"/>
          </a:xfrm>
          <a:prstGeom prst="rect">
            <a:avLst/>
          </a:prstGeom>
        </p:spPr>
        <p:txBody>
          <a:bodyPr wrap="square">
            <a:spAutoFit/>
          </a:bodyPr>
          <a:lstStyle/>
          <a:p>
            <a:pPr algn="ctr"/>
            <a:r>
              <a:rPr lang="pl-PL" sz="3200" b="1" dirty="0">
                <a:latin typeface="Arial" panose="020B0604020202020204" pitchFamily="34" charset="0"/>
                <a:cs typeface="Arial" panose="020B0604020202020204" pitchFamily="34" charset="0"/>
              </a:rPr>
              <a:t>Konsekwencje dla kraju </a:t>
            </a:r>
          </a:p>
          <a:p>
            <a:pPr algn="ctr"/>
            <a:r>
              <a:rPr lang="pl-PL" sz="3200" b="1" dirty="0">
                <a:latin typeface="Arial" panose="020B0604020202020204" pitchFamily="34" charset="0"/>
                <a:cs typeface="Arial" panose="020B0604020202020204" pitchFamily="34" charset="0"/>
              </a:rPr>
              <a:t>przyjmującego</a:t>
            </a:r>
          </a:p>
        </p:txBody>
      </p:sp>
    </p:spTree>
    <p:extLst>
      <p:ext uri="{BB962C8B-B14F-4D97-AF65-F5344CB8AC3E}">
        <p14:creationId xmlns:p14="http://schemas.microsoft.com/office/powerpoint/2010/main" val="3676374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Model migracji w Europie </a:t>
            </a:r>
          </a:p>
        </p:txBody>
      </p:sp>
      <p:sp>
        <p:nvSpPr>
          <p:cNvPr id="5" name="Prostokąt 4">
            <a:extLst>
              <a:ext uri="{FF2B5EF4-FFF2-40B4-BE49-F238E27FC236}">
                <a16:creationId xmlns:a16="http://schemas.microsoft.com/office/drawing/2014/main" id="{2AA5B292-9CAD-4753-BC1A-07CB7F152B5F}"/>
              </a:ext>
            </a:extLst>
          </p:cNvPr>
          <p:cNvSpPr>
            <a:spLocks noRot="1" noChangeAspect="1" noMove="1" noResize="1" noEditPoints="1" noAdjustHandles="1" noChangeArrowheads="1" noChangeShapeType="1" noTextEdit="1"/>
          </p:cNvSpPr>
          <p:nvPr/>
        </p:nvSpPr>
        <p:spPr>
          <a:xfrm>
            <a:off x="107504" y="1916832"/>
            <a:ext cx="8928992" cy="4765792"/>
          </a:xfrm>
          <a:prstGeom prst="rect">
            <a:avLst/>
          </a:prstGeom>
          <a:blipFill>
            <a:blip r:embed="rId2"/>
            <a:stretch>
              <a:fillRect l="-615" t="-639" r="-615" b="-639"/>
            </a:stretch>
          </a:blipFill>
        </p:spPr>
        <p:txBody>
          <a:bodyPr/>
          <a:lstStyle/>
          <a:p>
            <a:pPr>
              <a:defRPr/>
            </a:pPr>
            <a:r>
              <a:rPr lang="pl-PL">
                <a:noFill/>
              </a:rPr>
              <a:t> </a:t>
            </a:r>
          </a:p>
        </p:txBody>
      </p:sp>
    </p:spTree>
    <p:extLst>
      <p:ext uri="{BB962C8B-B14F-4D97-AF65-F5344CB8AC3E}">
        <p14:creationId xmlns:p14="http://schemas.microsoft.com/office/powerpoint/2010/main" val="2478080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19672" y="0"/>
            <a:ext cx="7524328" cy="908720"/>
          </a:xfrm>
        </p:spPr>
        <p:txBody>
          <a:bodyPr/>
          <a:lstStyle/>
          <a:p>
            <a:pPr algn="ctr"/>
            <a:r>
              <a:rPr lang="pl-PL" sz="3200" dirty="0"/>
              <a:t>Model migracji w Europie </a:t>
            </a:r>
          </a:p>
        </p:txBody>
      </p:sp>
      <p:sp>
        <p:nvSpPr>
          <p:cNvPr id="3" name="Prostokąt 2">
            <a:extLst>
              <a:ext uri="{FF2B5EF4-FFF2-40B4-BE49-F238E27FC236}">
                <a16:creationId xmlns:a16="http://schemas.microsoft.com/office/drawing/2014/main" id="{7ABC832D-9446-4AA2-969F-8505CD55507C}"/>
              </a:ext>
            </a:extLst>
          </p:cNvPr>
          <p:cNvSpPr/>
          <p:nvPr/>
        </p:nvSpPr>
        <p:spPr>
          <a:xfrm>
            <a:off x="1599360" y="710629"/>
            <a:ext cx="7524328" cy="729430"/>
          </a:xfrm>
          <a:prstGeom prst="rect">
            <a:avLst/>
          </a:prstGeom>
        </p:spPr>
        <p:txBody>
          <a:bodyPr wrap="square">
            <a:spAutoFit/>
          </a:bodyPr>
          <a:lstStyle/>
          <a:p>
            <a:pPr algn="ctr">
              <a:lnSpc>
                <a:spcPct val="115000"/>
              </a:lnSpc>
              <a:spcAft>
                <a:spcPts val="0"/>
              </a:spcAft>
            </a:pPr>
            <a:r>
              <a:rPr lang="pl-PL" dirty="0">
                <a:latin typeface="Times New Roman" panose="02020603050405020304" pitchFamily="18" charset="0"/>
                <a:ea typeface="Times New Roman" panose="02020603050405020304" pitchFamily="18" charset="0"/>
                <a:cs typeface="Times New Roman" panose="02020603050405020304" pitchFamily="18" charset="0"/>
              </a:rPr>
              <a:t>Model 1: Estymacja Ustalone Efekty, z wykorzystaniem 114 obserwacji</a:t>
            </a:r>
            <a:endParaRPr lang="pl-PL" sz="16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pl-PL" dirty="0">
                <a:latin typeface="Times New Roman" panose="02020603050405020304" pitchFamily="18" charset="0"/>
                <a:ea typeface="Times New Roman" panose="02020603050405020304" pitchFamily="18" charset="0"/>
                <a:cs typeface="Times New Roman" panose="02020603050405020304" pitchFamily="18" charset="0"/>
              </a:rPr>
              <a:t>Zmienna zależna (Y): Napływ ludności</a:t>
            </a:r>
            <a:endParaRPr lang="pl-PL" sz="160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ela 4">
            <a:extLst>
              <a:ext uri="{FF2B5EF4-FFF2-40B4-BE49-F238E27FC236}">
                <a16:creationId xmlns:a16="http://schemas.microsoft.com/office/drawing/2014/main" id="{9A2C3C41-C6B0-43D0-8B98-4688DBD4727A}"/>
              </a:ext>
            </a:extLst>
          </p:cNvPr>
          <p:cNvGraphicFramePr>
            <a:graphicFrameLocks noGrp="1"/>
          </p:cNvGraphicFramePr>
          <p:nvPr>
            <p:extLst>
              <p:ext uri="{D42A27DB-BD31-4B8C-83A1-F6EECF244321}">
                <p14:modId xmlns:p14="http://schemas.microsoft.com/office/powerpoint/2010/main" val="4120365124"/>
              </p:ext>
            </p:extLst>
          </p:nvPr>
        </p:nvGraphicFramePr>
        <p:xfrm>
          <a:off x="1588727" y="1440059"/>
          <a:ext cx="7524328" cy="4754880"/>
        </p:xfrm>
        <a:graphic>
          <a:graphicData uri="http://schemas.openxmlformats.org/drawingml/2006/table">
            <a:tbl>
              <a:tblPr>
                <a:tableStyleId>{5C22544A-7EE6-4342-B048-85BDC9FD1C3A}</a:tableStyleId>
              </a:tblPr>
              <a:tblGrid>
                <a:gridCol w="1556759">
                  <a:extLst>
                    <a:ext uri="{9D8B030D-6E8A-4147-A177-3AD203B41FA5}">
                      <a16:colId xmlns:a16="http://schemas.microsoft.com/office/drawing/2014/main" val="1621392975"/>
                    </a:ext>
                  </a:extLst>
                </a:gridCol>
                <a:gridCol w="1528217">
                  <a:extLst>
                    <a:ext uri="{9D8B030D-6E8A-4147-A177-3AD203B41FA5}">
                      <a16:colId xmlns:a16="http://schemas.microsoft.com/office/drawing/2014/main" val="3737661350"/>
                    </a:ext>
                  </a:extLst>
                </a:gridCol>
                <a:gridCol w="1354379">
                  <a:extLst>
                    <a:ext uri="{9D8B030D-6E8A-4147-A177-3AD203B41FA5}">
                      <a16:colId xmlns:a16="http://schemas.microsoft.com/office/drawing/2014/main" val="1640211627"/>
                    </a:ext>
                  </a:extLst>
                </a:gridCol>
                <a:gridCol w="1429622">
                  <a:extLst>
                    <a:ext uri="{9D8B030D-6E8A-4147-A177-3AD203B41FA5}">
                      <a16:colId xmlns:a16="http://schemas.microsoft.com/office/drawing/2014/main" val="3650794881"/>
                    </a:ext>
                  </a:extLst>
                </a:gridCol>
                <a:gridCol w="1189930">
                  <a:extLst>
                    <a:ext uri="{9D8B030D-6E8A-4147-A177-3AD203B41FA5}">
                      <a16:colId xmlns:a16="http://schemas.microsoft.com/office/drawing/2014/main" val="692214276"/>
                    </a:ext>
                  </a:extLst>
                </a:gridCol>
                <a:gridCol w="465421">
                  <a:extLst>
                    <a:ext uri="{9D8B030D-6E8A-4147-A177-3AD203B41FA5}">
                      <a16:colId xmlns:a16="http://schemas.microsoft.com/office/drawing/2014/main" val="4105465770"/>
                    </a:ext>
                  </a:extLst>
                </a:gridCol>
              </a:tblGrid>
              <a:tr h="166370">
                <a:tc>
                  <a:txBody>
                    <a:bodyPr/>
                    <a:lstStyle/>
                    <a:p>
                      <a:pPr algn="ctr">
                        <a:lnSpc>
                          <a:spcPct val="150000"/>
                        </a:lnSpc>
                        <a:spcAft>
                          <a:spcPts val="0"/>
                        </a:spcAft>
                      </a:pPr>
                      <a:r>
                        <a:rPr lang="pl-PL" sz="1600" b="1" dirty="0">
                          <a:effectLst/>
                          <a:latin typeface="Arial" panose="020B0604020202020204" pitchFamily="34" charset="0"/>
                          <a:cs typeface="Arial" panose="020B0604020202020204" pitchFamily="34" charset="0"/>
                        </a:rPr>
                        <a:t> </a:t>
                      </a:r>
                      <a:r>
                        <a:rPr lang="pl-PL" sz="1600" b="1" dirty="0" err="1">
                          <a:effectLst/>
                          <a:latin typeface="Arial" panose="020B0604020202020204" pitchFamily="34" charset="0"/>
                          <a:cs typeface="Arial" panose="020B0604020202020204" pitchFamily="34" charset="0"/>
                        </a:rPr>
                        <a:t>Wyszczegól</a:t>
                      </a:r>
                      <a:r>
                        <a:rPr lang="pl-PL" sz="1600" b="1" dirty="0">
                          <a:effectLst/>
                          <a:latin typeface="Arial" panose="020B0604020202020204" pitchFamily="34" charset="0"/>
                          <a:cs typeface="Arial" panose="020B0604020202020204" pitchFamily="34" charset="0"/>
                        </a:rPr>
                        <a:t>-</a:t>
                      </a:r>
                    </a:p>
                    <a:p>
                      <a:pPr algn="ctr">
                        <a:lnSpc>
                          <a:spcPct val="150000"/>
                        </a:lnSpc>
                        <a:spcAft>
                          <a:spcPts val="0"/>
                        </a:spcAft>
                      </a:pPr>
                      <a:r>
                        <a:rPr lang="pl-PL" sz="1600" b="1" dirty="0" err="1">
                          <a:effectLst/>
                          <a:latin typeface="Arial" panose="020B0604020202020204" pitchFamily="34" charset="0"/>
                          <a:cs typeface="Arial" panose="020B0604020202020204" pitchFamily="34" charset="0"/>
                        </a:rPr>
                        <a:t>nienie</a:t>
                      </a:r>
                      <a:endParaRPr lang="pl-PL" sz="1400" b="1"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b="1" dirty="0">
                          <a:effectLst/>
                          <a:latin typeface="Arial" panose="020B0604020202020204" pitchFamily="34" charset="0"/>
                          <a:cs typeface="Arial" panose="020B0604020202020204" pitchFamily="34" charset="0"/>
                        </a:rPr>
                        <a:t>Współczynnik</a:t>
                      </a:r>
                      <a:endParaRPr lang="pl-PL" sz="1400" b="1"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b="1" dirty="0">
                          <a:effectLst/>
                          <a:latin typeface="Arial" panose="020B0604020202020204" pitchFamily="34" charset="0"/>
                          <a:cs typeface="Arial" panose="020B0604020202020204" pitchFamily="34" charset="0"/>
                        </a:rPr>
                        <a:t>Błąd stand.</a:t>
                      </a:r>
                      <a:endParaRPr lang="pl-PL" sz="1400" b="1"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b="1" dirty="0">
                          <a:effectLst/>
                          <a:latin typeface="Arial" panose="020B0604020202020204" pitchFamily="34" charset="0"/>
                          <a:cs typeface="Arial" panose="020B0604020202020204" pitchFamily="34" charset="0"/>
                        </a:rPr>
                        <a:t>t-Studenta</a:t>
                      </a:r>
                      <a:endParaRPr lang="pl-PL" sz="1400" b="1"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b="1" dirty="0">
                          <a:effectLst/>
                          <a:latin typeface="Arial" panose="020B0604020202020204" pitchFamily="34" charset="0"/>
                          <a:cs typeface="Arial" panose="020B0604020202020204" pitchFamily="34" charset="0"/>
                        </a:rPr>
                        <a:t>wartość p</a:t>
                      </a:r>
                      <a:endParaRPr lang="pl-PL" sz="1400" b="1"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50000"/>
                        </a:lnSpc>
                        <a:spcAft>
                          <a:spcPts val="0"/>
                        </a:spcAft>
                      </a:pPr>
                      <a:r>
                        <a:rPr lang="pl-PL" sz="1600" b="1" dirty="0">
                          <a:effectLst/>
                          <a:latin typeface="Arial" panose="020B0604020202020204" pitchFamily="34" charset="0"/>
                          <a:cs typeface="Arial" panose="020B0604020202020204" pitchFamily="34" charset="0"/>
                        </a:rPr>
                        <a:t> </a:t>
                      </a:r>
                      <a:endParaRPr lang="pl-PL" sz="1400" b="1"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2672943188"/>
                  </a:ext>
                </a:extLst>
              </a:tr>
              <a:tr h="166370">
                <a:tc>
                  <a:txBody>
                    <a:bodyPr/>
                    <a:lstStyle/>
                    <a:p>
                      <a:pPr>
                        <a:lnSpc>
                          <a:spcPct val="150000"/>
                        </a:lnSpc>
                        <a:spcAft>
                          <a:spcPts val="0"/>
                        </a:spcAft>
                      </a:pPr>
                      <a:r>
                        <a:rPr lang="pl-PL" sz="1600" dirty="0" err="1">
                          <a:effectLst/>
                          <a:latin typeface="Arial" panose="020B0604020202020204" pitchFamily="34" charset="0"/>
                          <a:cs typeface="Arial" panose="020B0604020202020204" pitchFamily="34" charset="0"/>
                        </a:rPr>
                        <a:t>Const</a:t>
                      </a:r>
                      <a:r>
                        <a:rPr lang="pl-PL" sz="1600" dirty="0">
                          <a:effectLst/>
                          <a:latin typeface="Arial" panose="020B0604020202020204" pitchFamily="34" charset="0"/>
                          <a:cs typeface="Arial" panose="020B0604020202020204" pitchFamily="34" charset="0"/>
                        </a:rPr>
                        <a:t>.</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-1,35514e+07</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3,42176e+06</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-3,9604</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0,0055</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50000"/>
                        </a:lnSpc>
                        <a:spcAft>
                          <a:spcPts val="0"/>
                        </a:spcAft>
                      </a:pPr>
                      <a:r>
                        <a:rPr lang="pl-PL" sz="1600" dirty="0">
                          <a:effectLst/>
                          <a:latin typeface="Arial" panose="020B0604020202020204" pitchFamily="34" charset="0"/>
                          <a:cs typeface="Arial" panose="020B0604020202020204" pitchFamily="34" charset="0"/>
                        </a:rPr>
                        <a:t>***</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3109670043"/>
                  </a:ext>
                </a:extLst>
              </a:tr>
              <a:tr h="166370">
                <a:tc>
                  <a:txBody>
                    <a:bodyPr/>
                    <a:lstStyle/>
                    <a:p>
                      <a:pPr>
                        <a:lnSpc>
                          <a:spcPct val="150000"/>
                        </a:lnSpc>
                        <a:spcAft>
                          <a:spcPts val="0"/>
                        </a:spcAft>
                      </a:pPr>
                      <a:r>
                        <a:rPr lang="pl-PL" sz="1600" dirty="0">
                          <a:effectLst/>
                          <a:latin typeface="Arial" panose="020B0604020202020204" pitchFamily="34" charset="0"/>
                          <a:cs typeface="Arial" panose="020B0604020202020204" pitchFamily="34" charset="0"/>
                        </a:rPr>
                        <a:t>Przeciętne </a:t>
                      </a:r>
                    </a:p>
                    <a:p>
                      <a:pPr>
                        <a:lnSpc>
                          <a:spcPct val="150000"/>
                        </a:lnSpc>
                        <a:spcAft>
                          <a:spcPts val="0"/>
                        </a:spcAft>
                      </a:pPr>
                      <a:r>
                        <a:rPr lang="pl-PL" sz="1600" dirty="0">
                          <a:effectLst/>
                          <a:latin typeface="Arial" panose="020B0604020202020204" pitchFamily="34" charset="0"/>
                          <a:cs typeface="Arial" panose="020B0604020202020204" pitchFamily="34" charset="0"/>
                        </a:rPr>
                        <a:t>wynagrodzenie</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dirty="0">
                          <a:effectLst/>
                          <a:latin typeface="Arial" panose="020B0604020202020204" pitchFamily="34" charset="0"/>
                          <a:cs typeface="Arial" panose="020B0604020202020204" pitchFamily="34" charset="0"/>
                        </a:rPr>
                        <a:t>2,21926e+06</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969427</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2,2892</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0,0559</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50000"/>
                        </a:lnSpc>
                        <a:spcAft>
                          <a:spcPts val="0"/>
                        </a:spcAft>
                      </a:pPr>
                      <a:r>
                        <a:rPr lang="pl-PL" sz="1600">
                          <a:effectLst/>
                          <a:latin typeface="Arial" panose="020B0604020202020204" pitchFamily="34" charset="0"/>
                          <a:cs typeface="Arial" panose="020B0604020202020204" pitchFamily="34" charset="0"/>
                        </a:rPr>
                        <a:t>*</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2962065259"/>
                  </a:ext>
                </a:extLst>
              </a:tr>
              <a:tr h="166370">
                <a:tc>
                  <a:txBody>
                    <a:bodyPr/>
                    <a:lstStyle/>
                    <a:p>
                      <a:pPr>
                        <a:lnSpc>
                          <a:spcPct val="150000"/>
                        </a:lnSpc>
                        <a:spcAft>
                          <a:spcPts val="0"/>
                        </a:spcAft>
                      </a:pPr>
                      <a:r>
                        <a:rPr lang="pl-PL" sz="1600" dirty="0">
                          <a:effectLst/>
                          <a:latin typeface="Arial" panose="020B0604020202020204" pitchFamily="34" charset="0"/>
                          <a:ea typeface="Times New Roman" panose="02020603050405020304" pitchFamily="18" charset="0"/>
                          <a:cs typeface="Arial" panose="020B0604020202020204" pitchFamily="34" charset="0"/>
                        </a:rPr>
                        <a:t>Przeciętne</a:t>
                      </a:r>
                    </a:p>
                    <a:p>
                      <a:pPr>
                        <a:lnSpc>
                          <a:spcPct val="150000"/>
                        </a:lnSpc>
                        <a:spcAft>
                          <a:spcPts val="0"/>
                        </a:spcAft>
                      </a:pPr>
                      <a:r>
                        <a:rPr lang="pl-PL" sz="1600" dirty="0">
                          <a:effectLst/>
                          <a:latin typeface="Arial" panose="020B0604020202020204" pitchFamily="34" charset="0"/>
                          <a:ea typeface="Times New Roman" panose="02020603050405020304" pitchFamily="18" charset="0"/>
                          <a:cs typeface="Arial" panose="020B0604020202020204" pitchFamily="34" charset="0"/>
                        </a:rPr>
                        <a:t>wsparcie </a:t>
                      </a:r>
                    </a:p>
                    <a:p>
                      <a:pPr>
                        <a:lnSpc>
                          <a:spcPct val="150000"/>
                        </a:lnSpc>
                        <a:spcAft>
                          <a:spcPts val="0"/>
                        </a:spcAft>
                      </a:pPr>
                      <a:r>
                        <a:rPr lang="pl-PL" sz="1600" dirty="0">
                          <a:effectLst/>
                          <a:latin typeface="Arial" panose="020B0604020202020204" pitchFamily="34" charset="0"/>
                          <a:ea typeface="Times New Roman" panose="02020603050405020304" pitchFamily="18" charset="0"/>
                          <a:cs typeface="Arial" panose="020B0604020202020204" pitchFamily="34" charset="0"/>
                        </a:rPr>
                        <a:t>socjalne</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dirty="0">
                          <a:effectLst/>
                          <a:latin typeface="Arial" panose="020B0604020202020204" pitchFamily="34" charset="0"/>
                          <a:cs typeface="Arial" panose="020B0604020202020204" pitchFamily="34" charset="0"/>
                        </a:rPr>
                        <a:t>1,09269e+06</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dirty="0">
                          <a:effectLst/>
                          <a:latin typeface="Arial" panose="020B0604020202020204" pitchFamily="34" charset="0"/>
                          <a:cs typeface="Arial" panose="020B0604020202020204" pitchFamily="34" charset="0"/>
                        </a:rPr>
                        <a:t>526272</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2,0763</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0,0765</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50000"/>
                        </a:lnSpc>
                        <a:spcAft>
                          <a:spcPts val="0"/>
                        </a:spcAft>
                      </a:pPr>
                      <a:r>
                        <a:rPr lang="pl-PL" sz="1600">
                          <a:effectLst/>
                          <a:latin typeface="Arial" panose="020B0604020202020204" pitchFamily="34" charset="0"/>
                          <a:cs typeface="Arial" panose="020B0604020202020204" pitchFamily="34" charset="0"/>
                        </a:rPr>
                        <a:t>*</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3001070649"/>
                  </a:ext>
                </a:extLst>
              </a:tr>
              <a:tr h="166370">
                <a:tc>
                  <a:txBody>
                    <a:bodyPr/>
                    <a:lstStyle/>
                    <a:p>
                      <a:pPr>
                        <a:lnSpc>
                          <a:spcPct val="150000"/>
                        </a:lnSpc>
                        <a:spcAft>
                          <a:spcPts val="0"/>
                        </a:spcAft>
                      </a:pPr>
                      <a:r>
                        <a:rPr lang="pl-PL" sz="1600" dirty="0">
                          <a:effectLst/>
                          <a:latin typeface="Arial" panose="020B0604020202020204" pitchFamily="34" charset="0"/>
                          <a:ea typeface="Times New Roman" panose="02020603050405020304" pitchFamily="18" charset="0"/>
                          <a:cs typeface="Arial" panose="020B0604020202020204" pitchFamily="34" charset="0"/>
                        </a:rPr>
                        <a:t>Transfery </a:t>
                      </a:r>
                    </a:p>
                    <a:p>
                      <a:pPr>
                        <a:lnSpc>
                          <a:spcPct val="150000"/>
                        </a:lnSpc>
                        <a:spcAft>
                          <a:spcPts val="0"/>
                        </a:spcAft>
                      </a:pPr>
                      <a:r>
                        <a:rPr lang="pl-PL" sz="1600" dirty="0">
                          <a:effectLst/>
                          <a:latin typeface="Arial" panose="020B0604020202020204" pitchFamily="34" charset="0"/>
                          <a:ea typeface="Times New Roman" panose="02020603050405020304" pitchFamily="18" charset="0"/>
                          <a:cs typeface="Arial" panose="020B0604020202020204" pitchFamily="34" charset="0"/>
                        </a:rPr>
                        <a:t>pieniężne</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118594</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dirty="0">
                          <a:effectLst/>
                          <a:latin typeface="Arial" panose="020B0604020202020204" pitchFamily="34" charset="0"/>
                          <a:cs typeface="Arial" panose="020B0604020202020204" pitchFamily="34" charset="0"/>
                        </a:rPr>
                        <a:t>134342</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dirty="0">
                          <a:effectLst/>
                          <a:latin typeface="Arial" panose="020B0604020202020204" pitchFamily="34" charset="0"/>
                          <a:cs typeface="Arial" panose="020B0604020202020204" pitchFamily="34" charset="0"/>
                        </a:rPr>
                        <a:t>0,8828</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0,4067</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50000"/>
                        </a:lnSpc>
                        <a:spcAft>
                          <a:spcPts val="0"/>
                        </a:spcAft>
                      </a:pPr>
                      <a:r>
                        <a:rPr lang="pl-PL" sz="1600">
                          <a:effectLst/>
                          <a:latin typeface="Arial" panose="020B0604020202020204" pitchFamily="34" charset="0"/>
                          <a:cs typeface="Arial" panose="020B0604020202020204" pitchFamily="34" charset="0"/>
                        </a:rPr>
                        <a:t> </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475347082"/>
                  </a:ext>
                </a:extLst>
              </a:tr>
              <a:tr h="166370">
                <a:tc>
                  <a:txBody>
                    <a:bodyPr/>
                    <a:lstStyle/>
                    <a:p>
                      <a:pPr>
                        <a:lnSpc>
                          <a:spcPct val="150000"/>
                        </a:lnSpc>
                        <a:spcAft>
                          <a:spcPts val="0"/>
                        </a:spcAft>
                      </a:pPr>
                      <a:r>
                        <a:rPr lang="pl-PL" sz="1600" dirty="0">
                          <a:effectLst/>
                          <a:latin typeface="Arial" panose="020B0604020202020204" pitchFamily="34" charset="0"/>
                          <a:ea typeface="Times New Roman" panose="02020603050405020304" pitchFamily="18" charset="0"/>
                          <a:cs typeface="Arial" panose="020B0604020202020204" pitchFamily="34" charset="0"/>
                        </a:rPr>
                        <a:t>Stopa </a:t>
                      </a:r>
                    </a:p>
                    <a:p>
                      <a:pPr>
                        <a:lnSpc>
                          <a:spcPct val="150000"/>
                        </a:lnSpc>
                        <a:spcAft>
                          <a:spcPts val="0"/>
                        </a:spcAft>
                      </a:pPr>
                      <a:r>
                        <a:rPr lang="pl-PL" sz="1600" dirty="0">
                          <a:effectLst/>
                          <a:latin typeface="Arial" panose="020B0604020202020204" pitchFamily="34" charset="0"/>
                          <a:ea typeface="Times New Roman" panose="02020603050405020304" pitchFamily="18" charset="0"/>
                          <a:cs typeface="Arial" panose="020B0604020202020204" pitchFamily="34" charset="0"/>
                        </a:rPr>
                        <a:t>bezrobocia</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-1,1332e+06</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a:effectLst/>
                          <a:latin typeface="Arial" panose="020B0604020202020204" pitchFamily="34" charset="0"/>
                          <a:cs typeface="Arial" panose="020B0604020202020204" pitchFamily="34" charset="0"/>
                        </a:rPr>
                        <a:t>193293</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dirty="0">
                          <a:effectLst/>
                          <a:latin typeface="Arial" panose="020B0604020202020204" pitchFamily="34" charset="0"/>
                          <a:cs typeface="Arial" panose="020B0604020202020204" pitchFamily="34" charset="0"/>
                        </a:rPr>
                        <a:t>-5,8626</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dirty="0">
                          <a:effectLst/>
                          <a:latin typeface="Arial" panose="020B0604020202020204" pitchFamily="34" charset="0"/>
                          <a:cs typeface="Arial" panose="020B0604020202020204" pitchFamily="34" charset="0"/>
                        </a:rPr>
                        <a:t>0,0006</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50000"/>
                        </a:lnSpc>
                        <a:spcAft>
                          <a:spcPts val="0"/>
                        </a:spcAft>
                      </a:pPr>
                      <a:r>
                        <a:rPr lang="pl-PL" sz="1600">
                          <a:effectLst/>
                          <a:latin typeface="Arial" panose="020B0604020202020204" pitchFamily="34" charset="0"/>
                          <a:cs typeface="Arial" panose="020B0604020202020204" pitchFamily="34" charset="0"/>
                        </a:rPr>
                        <a:t>***</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4247959851"/>
                  </a:ext>
                </a:extLst>
              </a:tr>
              <a:tr h="166370">
                <a:tc>
                  <a:txBody>
                    <a:bodyPr/>
                    <a:lstStyle/>
                    <a:p>
                      <a:pPr>
                        <a:lnSpc>
                          <a:spcPct val="150000"/>
                        </a:lnSpc>
                        <a:spcAft>
                          <a:spcPts val="0"/>
                        </a:spcAft>
                      </a:pPr>
                      <a:r>
                        <a:rPr lang="pl-PL" sz="1600" dirty="0">
                          <a:effectLst/>
                          <a:latin typeface="Arial" panose="020B0604020202020204" pitchFamily="34" charset="0"/>
                          <a:cs typeface="Arial" panose="020B0604020202020204" pitchFamily="34" charset="0"/>
                        </a:rPr>
                        <a:t>PKB per capita</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dirty="0">
                          <a:effectLst/>
                          <a:latin typeface="Arial" panose="020B0604020202020204" pitchFamily="34" charset="0"/>
                          <a:cs typeface="Arial" panose="020B0604020202020204" pitchFamily="34" charset="0"/>
                        </a:rPr>
                        <a:t>539601</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dirty="0">
                          <a:effectLst/>
                          <a:latin typeface="Arial" panose="020B0604020202020204" pitchFamily="34" charset="0"/>
                          <a:cs typeface="Arial" panose="020B0604020202020204" pitchFamily="34" charset="0"/>
                        </a:rPr>
                        <a:t>263765</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dirty="0">
                          <a:effectLst/>
                          <a:latin typeface="Arial" panose="020B0604020202020204" pitchFamily="34" charset="0"/>
                          <a:cs typeface="Arial" panose="020B0604020202020204" pitchFamily="34" charset="0"/>
                        </a:rPr>
                        <a:t>2,0458</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50000"/>
                        </a:lnSpc>
                        <a:spcAft>
                          <a:spcPts val="0"/>
                        </a:spcAft>
                      </a:pPr>
                      <a:r>
                        <a:rPr lang="pl-PL" sz="1600" dirty="0">
                          <a:effectLst/>
                          <a:latin typeface="Arial" panose="020B0604020202020204" pitchFamily="34" charset="0"/>
                          <a:cs typeface="Arial" panose="020B0604020202020204" pitchFamily="34" charset="0"/>
                        </a:rPr>
                        <a:t>0,0800</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50000"/>
                        </a:lnSpc>
                        <a:spcAft>
                          <a:spcPts val="0"/>
                        </a:spcAft>
                      </a:pPr>
                      <a:r>
                        <a:rPr lang="pl-PL" sz="1600" dirty="0">
                          <a:effectLst/>
                          <a:latin typeface="Arial" panose="020B0604020202020204" pitchFamily="34" charset="0"/>
                          <a:cs typeface="Arial" panose="020B0604020202020204" pitchFamily="34" charset="0"/>
                        </a:rPr>
                        <a:t>*</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1810044331"/>
                  </a:ext>
                </a:extLst>
              </a:tr>
            </a:tbl>
          </a:graphicData>
        </a:graphic>
      </p:graphicFrame>
      <p:sp>
        <p:nvSpPr>
          <p:cNvPr id="6" name="Prostokąt 5">
            <a:extLst>
              <a:ext uri="{FF2B5EF4-FFF2-40B4-BE49-F238E27FC236}">
                <a16:creationId xmlns:a16="http://schemas.microsoft.com/office/drawing/2014/main" id="{5A12FBBE-9F97-478E-A507-4AAF9B53E982}"/>
              </a:ext>
            </a:extLst>
          </p:cNvPr>
          <p:cNvSpPr/>
          <p:nvPr/>
        </p:nvSpPr>
        <p:spPr>
          <a:xfrm>
            <a:off x="1907704" y="6139999"/>
            <a:ext cx="6768752" cy="656590"/>
          </a:xfrm>
          <a:prstGeom prst="rect">
            <a:avLst/>
          </a:prstGeom>
        </p:spPr>
        <p:txBody>
          <a:bodyPr wrap="square">
            <a:spAutoFit/>
          </a:bodyPr>
          <a:lstStyle/>
          <a:p>
            <a:pPr>
              <a:spcBef>
                <a:spcPct val="0"/>
              </a:spcBef>
              <a:spcAft>
                <a:spcPts val="800"/>
              </a:spcAft>
              <a:buFontTx/>
              <a:buNone/>
            </a:pPr>
            <a:r>
              <a:rPr lang="pl-PL" altLang="pl-PL" sz="1400" dirty="0">
                <a:latin typeface="Times New Roman" panose="02020603050405020304" pitchFamily="18" charset="0"/>
                <a:ea typeface="Calibri" panose="020F0502020204030204" pitchFamily="34" charset="0"/>
                <a:cs typeface="Times New Roman" panose="02020603050405020304" pitchFamily="18" charset="0"/>
              </a:rPr>
              <a:t>Oznaczenie: * p&lt;0,05; ** </a:t>
            </a:r>
            <a:r>
              <a:rPr lang="pl-PL" altLang="pl-PL" sz="1400" dirty="0" err="1">
                <a:latin typeface="Times New Roman" panose="02020603050405020304" pitchFamily="18" charset="0"/>
                <a:ea typeface="Calibri" panose="020F0502020204030204" pitchFamily="34" charset="0"/>
                <a:cs typeface="Times New Roman" panose="02020603050405020304" pitchFamily="18" charset="0"/>
              </a:rPr>
              <a:t>p&lt;0,01</a:t>
            </a:r>
            <a:r>
              <a:rPr lang="pl-PL" alt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altLang="pl-PL" sz="1400" dirty="0" smtClean="0">
                <a:latin typeface="Times New Roman" panose="02020603050405020304" pitchFamily="18" charset="0"/>
                <a:ea typeface="Calibri" panose="020F0502020204030204" pitchFamily="34" charset="0"/>
                <a:cs typeface="Times New Roman" panose="02020603050405020304" pitchFamily="18" charset="0"/>
              </a:rPr>
              <a:t>***</a:t>
            </a:r>
            <a:r>
              <a:rPr lang="pl-PL" altLang="pl-PL" sz="1400" dirty="0">
                <a:latin typeface="Times New Roman" panose="02020603050405020304" pitchFamily="18" charset="0"/>
                <a:ea typeface="Calibri" panose="020F0502020204030204" pitchFamily="34" charset="0"/>
                <a:cs typeface="Times New Roman" panose="02020603050405020304" pitchFamily="18" charset="0"/>
              </a:rPr>
              <a:t>p&lt;0,001.</a:t>
            </a:r>
            <a:endParaRPr lang="pl-PL" altLang="pl-PL" sz="14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spcAft>
                <a:spcPts val="800"/>
              </a:spcAft>
              <a:buFontTx/>
              <a:buNone/>
            </a:pPr>
            <a:r>
              <a:rPr lang="pl-PL" altLang="pl-PL" sz="1400" dirty="0">
                <a:latin typeface="Times New Roman" panose="02020603050405020304" pitchFamily="18" charset="0"/>
                <a:ea typeface="Calibri" panose="020F0502020204030204" pitchFamily="34" charset="0"/>
                <a:cs typeface="Times New Roman" panose="02020603050405020304" pitchFamily="18" charset="0"/>
              </a:rPr>
              <a:t>Źródło: opracowanie własne na podstawie danych GUS, przy użyciu programu </a:t>
            </a:r>
            <a:r>
              <a:rPr lang="pl-PL" altLang="pl-PL" sz="1400" dirty="0" err="1">
                <a:latin typeface="Times New Roman" panose="02020603050405020304" pitchFamily="18" charset="0"/>
                <a:ea typeface="Calibri" panose="020F0502020204030204" pitchFamily="34" charset="0"/>
                <a:cs typeface="Times New Roman" panose="02020603050405020304" pitchFamily="18" charset="0"/>
              </a:rPr>
              <a:t>Gretl</a:t>
            </a:r>
            <a:r>
              <a:rPr lang="pl-PL" altLang="pl-PL" sz="1400" dirty="0">
                <a:latin typeface="Times New Roman" panose="02020603050405020304" pitchFamily="18" charset="0"/>
                <a:ea typeface="Calibri" panose="020F0502020204030204" pitchFamily="34" charset="0"/>
                <a:cs typeface="Times New Roman" panose="02020603050405020304" pitchFamily="18" charset="0"/>
              </a:rPr>
              <a:t> 2016d</a:t>
            </a:r>
            <a:r>
              <a:rPr lang="pl-PL" altLang="pl-PL" sz="1600" dirty="0">
                <a:latin typeface="Times New Roman" panose="02020603050405020304" pitchFamily="18" charset="0"/>
                <a:ea typeface="Calibri" panose="020F0502020204030204" pitchFamily="34" charset="0"/>
                <a:cs typeface="Times New Roman" panose="02020603050405020304" pitchFamily="18" charset="0"/>
              </a:rPr>
              <a:t>.</a:t>
            </a:r>
            <a:endParaRPr lang="pl-PL" altLang="pl-PL"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7232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19672" y="0"/>
            <a:ext cx="7524328" cy="908720"/>
          </a:xfrm>
        </p:spPr>
        <p:txBody>
          <a:bodyPr/>
          <a:lstStyle/>
          <a:p>
            <a:pPr algn="ctr"/>
            <a:r>
              <a:rPr lang="pl-PL" sz="3200" dirty="0"/>
              <a:t>Model migracji w Europie </a:t>
            </a:r>
          </a:p>
        </p:txBody>
      </p:sp>
      <p:sp>
        <p:nvSpPr>
          <p:cNvPr id="3" name="Prostokąt 2">
            <a:extLst>
              <a:ext uri="{FF2B5EF4-FFF2-40B4-BE49-F238E27FC236}">
                <a16:creationId xmlns:a16="http://schemas.microsoft.com/office/drawing/2014/main" id="{7ABC832D-9446-4AA2-969F-8505CD55507C}"/>
              </a:ext>
            </a:extLst>
          </p:cNvPr>
          <p:cNvSpPr/>
          <p:nvPr/>
        </p:nvSpPr>
        <p:spPr>
          <a:xfrm>
            <a:off x="1763688" y="1466913"/>
            <a:ext cx="7524328" cy="369332"/>
          </a:xfrm>
          <a:prstGeom prst="rect">
            <a:avLst/>
          </a:prstGeom>
        </p:spPr>
        <p:txBody>
          <a:bodyPr wrap="square">
            <a:spAutoFit/>
          </a:bodyPr>
          <a:lstStyle/>
          <a:p>
            <a:pPr>
              <a:spcBef>
                <a:spcPct val="0"/>
              </a:spcBef>
              <a:buFontTx/>
              <a:buNone/>
            </a:pPr>
            <a:r>
              <a:rPr lang="pl-PL" altLang="pl-PL" b="1" dirty="0">
                <a:latin typeface="Times New Roman" panose="02020603050405020304" pitchFamily="18" charset="0"/>
                <a:cs typeface="Calibri" panose="020F0502020204030204" pitchFamily="34" charset="0"/>
              </a:rPr>
              <a:t>Tabela 2. Ocena dopasowania i testy statystyczne oszacowanego modelu</a:t>
            </a:r>
            <a:endParaRPr lang="pl-PL" altLang="pl-PL" dirty="0"/>
          </a:p>
        </p:txBody>
      </p:sp>
      <p:sp>
        <p:nvSpPr>
          <p:cNvPr id="6" name="Prostokąt 5">
            <a:extLst>
              <a:ext uri="{FF2B5EF4-FFF2-40B4-BE49-F238E27FC236}">
                <a16:creationId xmlns:a16="http://schemas.microsoft.com/office/drawing/2014/main" id="{5A12FBBE-9F97-478E-A507-4AAF9B53E982}"/>
              </a:ext>
            </a:extLst>
          </p:cNvPr>
          <p:cNvSpPr/>
          <p:nvPr/>
        </p:nvSpPr>
        <p:spPr>
          <a:xfrm>
            <a:off x="1977148" y="4869160"/>
            <a:ext cx="6768752" cy="656590"/>
          </a:xfrm>
          <a:prstGeom prst="rect">
            <a:avLst/>
          </a:prstGeom>
        </p:spPr>
        <p:txBody>
          <a:bodyPr wrap="square">
            <a:spAutoFit/>
          </a:bodyPr>
          <a:lstStyle/>
          <a:p>
            <a:pPr>
              <a:spcBef>
                <a:spcPct val="0"/>
              </a:spcBef>
              <a:spcAft>
                <a:spcPts val="800"/>
              </a:spcAft>
              <a:buFontTx/>
              <a:buNone/>
            </a:pPr>
            <a:r>
              <a:rPr lang="pl-PL" altLang="pl-PL" sz="1400" dirty="0">
                <a:latin typeface="Times New Roman" panose="02020603050405020304" pitchFamily="18" charset="0"/>
                <a:ea typeface="Calibri" panose="020F0502020204030204" pitchFamily="34" charset="0"/>
                <a:cs typeface="Times New Roman" panose="02020603050405020304" pitchFamily="18" charset="0"/>
              </a:rPr>
              <a:t>Źródło: opracowanie własne na podstawie danych Eurostat, </a:t>
            </a:r>
          </a:p>
          <a:p>
            <a:pPr>
              <a:spcBef>
                <a:spcPct val="0"/>
              </a:spcBef>
              <a:spcAft>
                <a:spcPts val="800"/>
              </a:spcAft>
              <a:buFontTx/>
              <a:buNone/>
            </a:pPr>
            <a:r>
              <a:rPr lang="pl-PL" altLang="pl-PL" sz="1400" dirty="0">
                <a:latin typeface="Times New Roman" panose="02020603050405020304" pitchFamily="18" charset="0"/>
                <a:ea typeface="Calibri" panose="020F0502020204030204" pitchFamily="34" charset="0"/>
                <a:cs typeface="Times New Roman" panose="02020603050405020304" pitchFamily="18" charset="0"/>
              </a:rPr>
              <a:t>przy użyciu programu </a:t>
            </a:r>
            <a:r>
              <a:rPr lang="pl-PL" altLang="pl-PL" sz="1400" dirty="0" err="1">
                <a:latin typeface="Times New Roman" panose="02020603050405020304" pitchFamily="18" charset="0"/>
                <a:ea typeface="Calibri" panose="020F0502020204030204" pitchFamily="34" charset="0"/>
                <a:cs typeface="Times New Roman" panose="02020603050405020304" pitchFamily="18" charset="0"/>
              </a:rPr>
              <a:t>Gretl</a:t>
            </a:r>
            <a:r>
              <a:rPr lang="pl-PL" altLang="pl-PL" sz="1400" dirty="0">
                <a:latin typeface="Times New Roman" panose="02020603050405020304" pitchFamily="18" charset="0"/>
                <a:ea typeface="Calibri" panose="020F0502020204030204" pitchFamily="34" charset="0"/>
                <a:cs typeface="Times New Roman" panose="02020603050405020304" pitchFamily="18" charset="0"/>
              </a:rPr>
              <a:t> 2016d</a:t>
            </a:r>
            <a:r>
              <a:rPr lang="pl-PL" altLang="pl-PL" sz="1600" dirty="0">
                <a:latin typeface="Times New Roman" panose="02020603050405020304" pitchFamily="18" charset="0"/>
                <a:ea typeface="Calibri" panose="020F0502020204030204" pitchFamily="34" charset="0"/>
                <a:cs typeface="Times New Roman" panose="02020603050405020304" pitchFamily="18" charset="0"/>
              </a:rPr>
              <a:t>.</a:t>
            </a:r>
            <a:endParaRPr lang="pl-PL" altLang="pl-PL"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ela 3">
            <a:extLst>
              <a:ext uri="{FF2B5EF4-FFF2-40B4-BE49-F238E27FC236}">
                <a16:creationId xmlns:a16="http://schemas.microsoft.com/office/drawing/2014/main" id="{0BBD62EB-6BE0-42A8-BBE3-B52FB91051B2}"/>
              </a:ext>
            </a:extLst>
          </p:cNvPr>
          <p:cNvGraphicFramePr>
            <a:graphicFrameLocks noGrp="1"/>
          </p:cNvGraphicFramePr>
          <p:nvPr>
            <p:extLst>
              <p:ext uri="{D42A27DB-BD31-4B8C-83A1-F6EECF244321}">
                <p14:modId xmlns:p14="http://schemas.microsoft.com/office/powerpoint/2010/main" val="1080657668"/>
              </p:ext>
            </p:extLst>
          </p:nvPr>
        </p:nvGraphicFramePr>
        <p:xfrm>
          <a:off x="1599360" y="1880531"/>
          <a:ext cx="7416825" cy="2976128"/>
        </p:xfrm>
        <a:graphic>
          <a:graphicData uri="http://schemas.openxmlformats.org/drawingml/2006/table">
            <a:tbl>
              <a:tblPr>
                <a:tableStyleId>{5C22544A-7EE6-4342-B048-85BDC9FD1C3A}</a:tableStyleId>
              </a:tblPr>
              <a:tblGrid>
                <a:gridCol w="2448272">
                  <a:extLst>
                    <a:ext uri="{9D8B030D-6E8A-4147-A177-3AD203B41FA5}">
                      <a16:colId xmlns:a16="http://schemas.microsoft.com/office/drawing/2014/main" val="3709082659"/>
                    </a:ext>
                  </a:extLst>
                </a:gridCol>
                <a:gridCol w="1089267">
                  <a:extLst>
                    <a:ext uri="{9D8B030D-6E8A-4147-A177-3AD203B41FA5}">
                      <a16:colId xmlns:a16="http://schemas.microsoft.com/office/drawing/2014/main" val="1509466172"/>
                    </a:ext>
                  </a:extLst>
                </a:gridCol>
                <a:gridCol w="278885">
                  <a:extLst>
                    <a:ext uri="{9D8B030D-6E8A-4147-A177-3AD203B41FA5}">
                      <a16:colId xmlns:a16="http://schemas.microsoft.com/office/drawing/2014/main" val="446988768"/>
                    </a:ext>
                  </a:extLst>
                </a:gridCol>
                <a:gridCol w="2520280">
                  <a:extLst>
                    <a:ext uri="{9D8B030D-6E8A-4147-A177-3AD203B41FA5}">
                      <a16:colId xmlns:a16="http://schemas.microsoft.com/office/drawing/2014/main" val="1841376697"/>
                    </a:ext>
                  </a:extLst>
                </a:gridCol>
                <a:gridCol w="1080121">
                  <a:extLst>
                    <a:ext uri="{9D8B030D-6E8A-4147-A177-3AD203B41FA5}">
                      <a16:colId xmlns:a16="http://schemas.microsoft.com/office/drawing/2014/main" val="1687114073"/>
                    </a:ext>
                  </a:extLst>
                </a:gridCol>
              </a:tblGrid>
              <a:tr h="428564">
                <a:tc>
                  <a:txBody>
                    <a:bodyPr/>
                    <a:lstStyle/>
                    <a:p>
                      <a:pPr>
                        <a:lnSpc>
                          <a:spcPct val="115000"/>
                        </a:lnSpc>
                        <a:spcAft>
                          <a:spcPts val="0"/>
                        </a:spcAft>
                      </a:pPr>
                      <a:r>
                        <a:rPr lang="pl-PL" sz="1800" dirty="0" err="1">
                          <a:effectLst/>
                          <a:latin typeface="Arial" panose="020B0604020202020204" pitchFamily="34" charset="0"/>
                          <a:cs typeface="Arial" panose="020B0604020202020204" pitchFamily="34" charset="0"/>
                        </a:rPr>
                        <a:t>Średn.aryt.zm.zależnej</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dirty="0">
                          <a:effectLst/>
                          <a:latin typeface="Arial" panose="020B0604020202020204" pitchFamily="34" charset="0"/>
                          <a:cs typeface="Arial" panose="020B0604020202020204" pitchFamily="34" charset="0"/>
                        </a:rPr>
                        <a:t> 298292,4</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15000"/>
                        </a:lnSpc>
                        <a:spcAft>
                          <a:spcPts val="0"/>
                        </a:spcAft>
                      </a:pPr>
                      <a:r>
                        <a:rPr lang="pl-PL" sz="1800">
                          <a:effectLst/>
                          <a:latin typeface="Arial" panose="020B0604020202020204" pitchFamily="34" charset="0"/>
                          <a:cs typeface="Arial" panose="020B0604020202020204" pitchFamily="34" charset="0"/>
                        </a:rPr>
                        <a:t> </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15000"/>
                        </a:lnSpc>
                        <a:spcAft>
                          <a:spcPts val="0"/>
                        </a:spcAft>
                      </a:pPr>
                      <a:r>
                        <a:rPr lang="pl-PL" sz="1800" dirty="0">
                          <a:effectLst/>
                          <a:latin typeface="Arial" panose="020B0604020202020204" pitchFamily="34" charset="0"/>
                          <a:cs typeface="Arial" panose="020B0604020202020204" pitchFamily="34" charset="0"/>
                        </a:rPr>
                        <a:t>Odch.stand.zm. </a:t>
                      </a:r>
                    </a:p>
                    <a:p>
                      <a:pPr>
                        <a:lnSpc>
                          <a:spcPct val="115000"/>
                        </a:lnSpc>
                        <a:spcAft>
                          <a:spcPts val="0"/>
                        </a:spcAft>
                      </a:pPr>
                      <a:r>
                        <a:rPr lang="pl-PL" sz="1800" dirty="0" err="1">
                          <a:effectLst/>
                          <a:latin typeface="Arial" panose="020B0604020202020204" pitchFamily="34" charset="0"/>
                          <a:cs typeface="Arial" panose="020B0604020202020204" pitchFamily="34" charset="0"/>
                        </a:rPr>
                        <a:t>zależnnej</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a:effectLst/>
                          <a:latin typeface="Arial" panose="020B0604020202020204" pitchFamily="34" charset="0"/>
                          <a:cs typeface="Arial" panose="020B0604020202020204" pitchFamily="34" charset="0"/>
                        </a:rPr>
                        <a:t> 305060,2</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3290772243"/>
                  </a:ext>
                </a:extLst>
              </a:tr>
              <a:tr h="428564">
                <a:tc>
                  <a:txBody>
                    <a:bodyPr/>
                    <a:lstStyle/>
                    <a:p>
                      <a:pPr>
                        <a:lnSpc>
                          <a:spcPct val="115000"/>
                        </a:lnSpc>
                        <a:spcAft>
                          <a:spcPts val="0"/>
                        </a:spcAft>
                      </a:pPr>
                      <a:r>
                        <a:rPr lang="pl-PL" sz="1800">
                          <a:effectLst/>
                          <a:latin typeface="Arial" panose="020B0604020202020204" pitchFamily="34" charset="0"/>
                          <a:cs typeface="Arial" panose="020B0604020202020204" pitchFamily="34" charset="0"/>
                        </a:rPr>
                        <a:t>Suma kwadratów reszt</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dirty="0">
                          <a:effectLst/>
                          <a:latin typeface="Arial" panose="020B0604020202020204" pitchFamily="34" charset="0"/>
                          <a:cs typeface="Arial" panose="020B0604020202020204" pitchFamily="34" charset="0"/>
                        </a:rPr>
                        <a:t> 1,58e+12</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15000"/>
                        </a:lnSpc>
                        <a:spcAft>
                          <a:spcPts val="0"/>
                        </a:spcAft>
                      </a:pPr>
                      <a:r>
                        <a:rPr lang="pl-PL" sz="1800" dirty="0">
                          <a:effectLst/>
                          <a:latin typeface="Arial" panose="020B0604020202020204" pitchFamily="34" charset="0"/>
                          <a:cs typeface="Arial" panose="020B0604020202020204" pitchFamily="34" charset="0"/>
                        </a:rPr>
                        <a:t> </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15000"/>
                        </a:lnSpc>
                        <a:spcAft>
                          <a:spcPts val="0"/>
                        </a:spcAft>
                      </a:pPr>
                      <a:r>
                        <a:rPr lang="pl-PL" sz="1800" dirty="0">
                          <a:effectLst/>
                          <a:latin typeface="Arial" panose="020B0604020202020204" pitchFamily="34" charset="0"/>
                          <a:cs typeface="Arial" panose="020B0604020202020204" pitchFamily="34" charset="0"/>
                        </a:rPr>
                        <a:t>Błąd standardowy reszt</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a:effectLst/>
                          <a:latin typeface="Arial" panose="020B0604020202020204" pitchFamily="34" charset="0"/>
                          <a:cs typeface="Arial" panose="020B0604020202020204" pitchFamily="34" charset="0"/>
                        </a:rPr>
                        <a:t> 124978,2</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3976767122"/>
                  </a:ext>
                </a:extLst>
              </a:tr>
              <a:tr h="428564">
                <a:tc>
                  <a:txBody>
                    <a:bodyPr/>
                    <a:lstStyle/>
                    <a:p>
                      <a:pPr>
                        <a:lnSpc>
                          <a:spcPct val="115000"/>
                        </a:lnSpc>
                        <a:spcAft>
                          <a:spcPts val="0"/>
                        </a:spcAft>
                      </a:pPr>
                      <a:r>
                        <a:rPr lang="pl-PL" sz="1800">
                          <a:effectLst/>
                          <a:latin typeface="Arial" panose="020B0604020202020204" pitchFamily="34" charset="0"/>
                          <a:cs typeface="Arial" panose="020B0604020202020204" pitchFamily="34" charset="0"/>
                        </a:rPr>
                        <a:t>LSDV R-kwadrat</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a:effectLst/>
                          <a:latin typeface="Arial" panose="020B0604020202020204" pitchFamily="34" charset="0"/>
                          <a:cs typeface="Arial" panose="020B0604020202020204" pitchFamily="34" charset="0"/>
                        </a:rPr>
                        <a:t> 0,849983</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15000"/>
                        </a:lnSpc>
                        <a:spcAft>
                          <a:spcPts val="0"/>
                        </a:spcAft>
                      </a:pPr>
                      <a:r>
                        <a:rPr lang="pl-PL" sz="1800">
                          <a:effectLst/>
                          <a:latin typeface="Arial" panose="020B0604020202020204" pitchFamily="34" charset="0"/>
                          <a:cs typeface="Arial" panose="020B0604020202020204" pitchFamily="34" charset="0"/>
                        </a:rPr>
                        <a:t> </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15000"/>
                        </a:lnSpc>
                        <a:spcAft>
                          <a:spcPts val="0"/>
                        </a:spcAft>
                      </a:pPr>
                      <a:r>
                        <a:rPr lang="pl-PL" sz="1800" dirty="0" err="1">
                          <a:effectLst/>
                          <a:latin typeface="Arial" panose="020B0604020202020204" pitchFamily="34" charset="0"/>
                          <a:cs typeface="Arial" panose="020B0604020202020204" pitchFamily="34" charset="0"/>
                        </a:rPr>
                        <a:t>Within</a:t>
                      </a:r>
                      <a:r>
                        <a:rPr lang="pl-PL" sz="1800" dirty="0">
                          <a:effectLst/>
                          <a:latin typeface="Arial" panose="020B0604020202020204" pitchFamily="34" charset="0"/>
                          <a:cs typeface="Arial" panose="020B0604020202020204" pitchFamily="34" charset="0"/>
                        </a:rPr>
                        <a:t> R-kwadrat</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a:effectLst/>
                          <a:latin typeface="Arial" panose="020B0604020202020204" pitchFamily="34" charset="0"/>
                          <a:cs typeface="Arial" panose="020B0604020202020204" pitchFamily="34" charset="0"/>
                        </a:rPr>
                        <a:t> 0,485705</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1933385574"/>
                  </a:ext>
                </a:extLst>
              </a:tr>
              <a:tr h="428564">
                <a:tc>
                  <a:txBody>
                    <a:bodyPr/>
                    <a:lstStyle/>
                    <a:p>
                      <a:pPr>
                        <a:lnSpc>
                          <a:spcPct val="115000"/>
                        </a:lnSpc>
                        <a:spcAft>
                          <a:spcPts val="0"/>
                        </a:spcAft>
                      </a:pPr>
                      <a:r>
                        <a:rPr lang="pl-PL" sz="1800" dirty="0">
                          <a:effectLst/>
                          <a:latin typeface="Arial" panose="020B0604020202020204" pitchFamily="34" charset="0"/>
                          <a:cs typeface="Arial" panose="020B0604020202020204" pitchFamily="34" charset="0"/>
                        </a:rPr>
                        <a:t>Logarytm </a:t>
                      </a:r>
                    </a:p>
                    <a:p>
                      <a:pPr>
                        <a:lnSpc>
                          <a:spcPct val="115000"/>
                        </a:lnSpc>
                        <a:spcAft>
                          <a:spcPts val="0"/>
                        </a:spcAft>
                      </a:pPr>
                      <a:r>
                        <a:rPr lang="pl-PL" sz="1800" dirty="0">
                          <a:effectLst/>
                          <a:latin typeface="Arial" panose="020B0604020202020204" pitchFamily="34" charset="0"/>
                          <a:cs typeface="Arial" panose="020B0604020202020204" pitchFamily="34" charset="0"/>
                        </a:rPr>
                        <a:t>wiarygodności</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a:effectLst/>
                          <a:latin typeface="Arial" panose="020B0604020202020204" pitchFamily="34" charset="0"/>
                          <a:cs typeface="Arial" panose="020B0604020202020204" pitchFamily="34" charset="0"/>
                        </a:rPr>
                        <a:t>-1492,750</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15000"/>
                        </a:lnSpc>
                        <a:spcAft>
                          <a:spcPts val="0"/>
                        </a:spcAft>
                      </a:pPr>
                      <a:r>
                        <a:rPr lang="pl-PL" sz="1800">
                          <a:effectLst/>
                          <a:latin typeface="Arial" panose="020B0604020202020204" pitchFamily="34" charset="0"/>
                          <a:cs typeface="Arial" panose="020B0604020202020204" pitchFamily="34" charset="0"/>
                        </a:rPr>
                        <a:t> </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15000"/>
                        </a:lnSpc>
                        <a:spcAft>
                          <a:spcPts val="0"/>
                        </a:spcAft>
                      </a:pPr>
                      <a:r>
                        <a:rPr lang="pl-PL" sz="1800" dirty="0">
                          <a:effectLst/>
                          <a:latin typeface="Arial" panose="020B0604020202020204" pitchFamily="34" charset="0"/>
                          <a:cs typeface="Arial" panose="020B0604020202020204" pitchFamily="34" charset="0"/>
                        </a:rPr>
                        <a:t>Kryt. </a:t>
                      </a:r>
                      <a:r>
                        <a:rPr lang="pl-PL" sz="1800" dirty="0" err="1">
                          <a:effectLst/>
                          <a:latin typeface="Arial" panose="020B0604020202020204" pitchFamily="34" charset="0"/>
                          <a:cs typeface="Arial" panose="020B0604020202020204" pitchFamily="34" charset="0"/>
                        </a:rPr>
                        <a:t>inform</a:t>
                      </a:r>
                      <a:r>
                        <a:rPr lang="pl-PL" sz="1800" dirty="0">
                          <a:effectLst/>
                          <a:latin typeface="Arial" panose="020B0604020202020204" pitchFamily="34" charset="0"/>
                          <a:cs typeface="Arial" panose="020B0604020202020204" pitchFamily="34" charset="0"/>
                        </a:rPr>
                        <a:t>. </a:t>
                      </a:r>
                      <a:r>
                        <a:rPr lang="pl-PL" sz="1800" dirty="0" err="1">
                          <a:effectLst/>
                          <a:latin typeface="Arial" panose="020B0604020202020204" pitchFamily="34" charset="0"/>
                          <a:cs typeface="Arial" panose="020B0604020202020204" pitchFamily="34" charset="0"/>
                        </a:rPr>
                        <a:t>Akaike'a</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a:effectLst/>
                          <a:latin typeface="Arial" panose="020B0604020202020204" pitchFamily="34" charset="0"/>
                          <a:cs typeface="Arial" panose="020B0604020202020204" pitchFamily="34" charset="0"/>
                        </a:rPr>
                        <a:t> 3011,499</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3906253351"/>
                  </a:ext>
                </a:extLst>
              </a:tr>
              <a:tr h="428564">
                <a:tc>
                  <a:txBody>
                    <a:bodyPr/>
                    <a:lstStyle/>
                    <a:p>
                      <a:pPr>
                        <a:lnSpc>
                          <a:spcPct val="115000"/>
                        </a:lnSpc>
                        <a:spcAft>
                          <a:spcPts val="0"/>
                        </a:spcAft>
                      </a:pPr>
                      <a:r>
                        <a:rPr lang="pl-PL" sz="1800">
                          <a:effectLst/>
                          <a:latin typeface="Arial" panose="020B0604020202020204" pitchFamily="34" charset="0"/>
                          <a:cs typeface="Arial" panose="020B0604020202020204" pitchFamily="34" charset="0"/>
                        </a:rPr>
                        <a:t>Kryt. bayes. Schwarza</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a:effectLst/>
                          <a:latin typeface="Arial" panose="020B0604020202020204" pitchFamily="34" charset="0"/>
                          <a:cs typeface="Arial" panose="020B0604020202020204" pitchFamily="34" charset="0"/>
                        </a:rPr>
                        <a:t> 3047,070</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15000"/>
                        </a:lnSpc>
                        <a:spcAft>
                          <a:spcPts val="0"/>
                        </a:spcAft>
                      </a:pPr>
                      <a:r>
                        <a:rPr lang="pl-PL" sz="1800">
                          <a:effectLst/>
                          <a:latin typeface="Arial" panose="020B0604020202020204" pitchFamily="34" charset="0"/>
                          <a:cs typeface="Arial" panose="020B0604020202020204" pitchFamily="34" charset="0"/>
                        </a:rPr>
                        <a:t> </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15000"/>
                        </a:lnSpc>
                        <a:spcAft>
                          <a:spcPts val="0"/>
                        </a:spcAft>
                      </a:pPr>
                      <a:r>
                        <a:rPr lang="pl-PL" sz="1800">
                          <a:effectLst/>
                          <a:latin typeface="Arial" panose="020B0604020202020204" pitchFamily="34" charset="0"/>
                          <a:cs typeface="Arial" panose="020B0604020202020204" pitchFamily="34" charset="0"/>
                        </a:rPr>
                        <a:t>Kryt. Hannana-Quinna</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dirty="0">
                          <a:effectLst/>
                          <a:latin typeface="Arial" panose="020B0604020202020204" pitchFamily="34" charset="0"/>
                          <a:cs typeface="Arial" panose="020B0604020202020204" pitchFamily="34" charset="0"/>
                        </a:rPr>
                        <a:t> 3025,935</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1523362223"/>
                  </a:ext>
                </a:extLst>
              </a:tr>
              <a:tr h="428564">
                <a:tc>
                  <a:txBody>
                    <a:bodyPr/>
                    <a:lstStyle/>
                    <a:p>
                      <a:pPr>
                        <a:lnSpc>
                          <a:spcPct val="115000"/>
                        </a:lnSpc>
                        <a:spcAft>
                          <a:spcPts val="0"/>
                        </a:spcAft>
                      </a:pPr>
                      <a:r>
                        <a:rPr lang="pl-PL" sz="1800">
                          <a:effectLst/>
                          <a:latin typeface="Arial" panose="020B0604020202020204" pitchFamily="34" charset="0"/>
                          <a:cs typeface="Arial" panose="020B0604020202020204" pitchFamily="34" charset="0"/>
                        </a:rPr>
                        <a:t>Autokorel.reszt - rho1</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a:effectLst/>
                          <a:latin typeface="Arial" panose="020B0604020202020204" pitchFamily="34" charset="0"/>
                          <a:cs typeface="Arial" panose="020B0604020202020204" pitchFamily="34" charset="0"/>
                        </a:rPr>
                        <a:t> 0,914114</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ctr">
                        <a:lnSpc>
                          <a:spcPct val="115000"/>
                        </a:lnSpc>
                        <a:spcAft>
                          <a:spcPts val="0"/>
                        </a:spcAft>
                      </a:pPr>
                      <a:r>
                        <a:rPr lang="pl-PL" sz="1800">
                          <a:effectLst/>
                          <a:latin typeface="Arial" panose="020B0604020202020204" pitchFamily="34" charset="0"/>
                          <a:cs typeface="Arial" panose="020B0604020202020204" pitchFamily="34" charset="0"/>
                        </a:rPr>
                        <a:t> </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nSpc>
                          <a:spcPct val="115000"/>
                        </a:lnSpc>
                        <a:spcAft>
                          <a:spcPts val="0"/>
                        </a:spcAft>
                      </a:pPr>
                      <a:r>
                        <a:rPr lang="pl-PL" sz="1800">
                          <a:effectLst/>
                          <a:latin typeface="Arial" panose="020B0604020202020204" pitchFamily="34" charset="0"/>
                          <a:cs typeface="Arial" panose="020B0604020202020204" pitchFamily="34" charset="0"/>
                        </a:rPr>
                        <a:t>Stat. Durbina-Watsona</a:t>
                      </a:r>
                      <a:endParaRPr lang="pl-PL" sz="16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tc>
                  <a:txBody>
                    <a:bodyPr/>
                    <a:lstStyle/>
                    <a:p>
                      <a:pPr algn="r">
                        <a:lnSpc>
                          <a:spcPct val="115000"/>
                        </a:lnSpc>
                        <a:spcAft>
                          <a:spcPts val="0"/>
                        </a:spcAft>
                      </a:pPr>
                      <a:r>
                        <a:rPr lang="pl-PL" sz="1800" dirty="0">
                          <a:effectLst/>
                          <a:latin typeface="Arial" panose="020B0604020202020204" pitchFamily="34" charset="0"/>
                          <a:cs typeface="Arial" panose="020B0604020202020204" pitchFamily="34" charset="0"/>
                        </a:rPr>
                        <a:t> 0,538098</a:t>
                      </a: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tc>
                <a:extLst>
                  <a:ext uri="{0D108BD9-81ED-4DB2-BD59-A6C34878D82A}">
                    <a16:rowId xmlns:a16="http://schemas.microsoft.com/office/drawing/2014/main" val="1751149731"/>
                  </a:ext>
                </a:extLst>
              </a:tr>
            </a:tbl>
          </a:graphicData>
        </a:graphic>
      </p:graphicFrame>
    </p:spTree>
    <p:extLst>
      <p:ext uri="{BB962C8B-B14F-4D97-AF65-F5344CB8AC3E}">
        <p14:creationId xmlns:p14="http://schemas.microsoft.com/office/powerpoint/2010/main" val="3727478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a:t>Podsumowanie</a:t>
            </a:r>
          </a:p>
        </p:txBody>
      </p:sp>
      <p:sp>
        <p:nvSpPr>
          <p:cNvPr id="4" name="Symbol zastępczy zawartości 3"/>
          <p:cNvSpPr>
            <a:spLocks noGrp="1"/>
          </p:cNvSpPr>
          <p:nvPr>
            <p:ph idx="10"/>
          </p:nvPr>
        </p:nvSpPr>
        <p:spPr>
          <a:xfrm>
            <a:off x="1115616" y="1268760"/>
            <a:ext cx="7812360" cy="4723929"/>
          </a:xfrm>
        </p:spPr>
        <p:txBody>
          <a:bodyPr wrap="square"/>
          <a:lstStyle/>
          <a:p>
            <a:pPr marL="285750" indent="-285750" algn="just">
              <a:buFont typeface="Arial" panose="020B0604020202020204" pitchFamily="34" charset="0"/>
              <a:buChar char="•"/>
            </a:pPr>
            <a:r>
              <a:rPr lang="pl-PL" sz="1800" dirty="0">
                <a:latin typeface="Arial" panose="020B0604020202020204" pitchFamily="34" charset="0"/>
                <a:cs typeface="Arial" panose="020B0604020202020204" pitchFamily="34" charset="0"/>
              </a:rPr>
              <a:t>Współwystępowanie takich zjawisk jak starzenie się społeczeństw      i   niskie stopy przyrostu naturalnego w krajach zamożnych z jednej       strony oraz olbrzymie zróżnicowanie płac w skali świata i rosnący     poziom wykształcenia obywateli państw rozwijających się z drugiej    strony, doprowadzi zapewne do zwiększenia się skali migracji w        nadchodzących dekadach, nawet jeśli polityka imigracyjna nie zmieni się. </a:t>
            </a:r>
          </a:p>
          <a:p>
            <a:pPr marL="285750" indent="-285750" algn="just">
              <a:buFont typeface="Arial" panose="020B0604020202020204" pitchFamily="34" charset="0"/>
              <a:buChar char="•"/>
            </a:pPr>
            <a:endParaRPr lang="pl-PL" sz="1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l-PL" sz="1800" dirty="0">
                <a:latin typeface="Arial" panose="020B0604020202020204" pitchFamily="34" charset="0"/>
                <a:cs typeface="Arial" panose="020B0604020202020204" pitchFamily="34" charset="0"/>
              </a:rPr>
              <a:t>Traktowanie imigracji jako panaceum na problemy demograficzne      jest z jednej strony ryzykowne, a z drugiej, jak wskazuje praktyka –    niewystarczające. </a:t>
            </a:r>
          </a:p>
          <a:p>
            <a:pPr marL="285750" indent="-285750">
              <a:buFont typeface="Arial" panose="020B0604020202020204" pitchFamily="34" charset="0"/>
              <a:buChar char="•"/>
            </a:pPr>
            <a:endParaRPr lang="pl-PL" sz="2000" dirty="0">
              <a:latin typeface="Arial" panose="020B0604020202020204" pitchFamily="34" charset="0"/>
              <a:cs typeface="Arial" panose="020B0604020202020204" pitchFamily="34" charset="0"/>
            </a:endParaRPr>
          </a:p>
          <a:p>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ltLang="ko-KR" dirty="0"/>
              <a:t> </a:t>
            </a:r>
            <a:r>
              <a:rPr lang="pl-PL" sz="3200" dirty="0"/>
              <a:t>Plan prezentacji</a:t>
            </a:r>
            <a:endParaRPr lang="ko-KR" altLang="en-US" dirty="0"/>
          </a:p>
        </p:txBody>
      </p:sp>
      <p:sp>
        <p:nvSpPr>
          <p:cNvPr id="7" name="Content Placeholder 6"/>
          <p:cNvSpPr>
            <a:spLocks noGrp="1"/>
          </p:cNvSpPr>
          <p:nvPr>
            <p:ph idx="10"/>
          </p:nvPr>
        </p:nvSpPr>
        <p:spPr>
          <a:xfrm>
            <a:off x="323528" y="1714488"/>
            <a:ext cx="8534752" cy="2603790"/>
          </a:xfrm>
        </p:spPr>
        <p:txBody>
          <a:bodyPr>
            <a:normAutofit/>
          </a:bodyPr>
          <a:lstStyle/>
          <a:p>
            <a:pPr marL="514350" indent="-514350">
              <a:buFont typeface="+mj-lt"/>
              <a:buAutoNum type="arabicPeriod"/>
            </a:pPr>
            <a:r>
              <a:rPr lang="pl-PL" sz="2000" dirty="0"/>
              <a:t>Zjawisko migracji we współczesnym świecie.</a:t>
            </a:r>
          </a:p>
          <a:p>
            <a:pPr marL="514350" indent="-514350">
              <a:buFont typeface="+mj-lt"/>
              <a:buAutoNum type="arabicPeriod"/>
            </a:pPr>
            <a:r>
              <a:rPr lang="pl-PL" sz="2000" dirty="0"/>
              <a:t>Typy migracji.</a:t>
            </a:r>
          </a:p>
          <a:p>
            <a:pPr marL="514350" indent="-514350">
              <a:buFont typeface="+mj-lt"/>
              <a:buAutoNum type="arabicPeriod"/>
            </a:pPr>
            <a:r>
              <a:rPr lang="pl-PL" sz="2000" dirty="0"/>
              <a:t>Ekonomiczne skutki migracji.</a:t>
            </a:r>
          </a:p>
          <a:p>
            <a:pPr marL="514350" indent="-514350">
              <a:buFont typeface="+mj-lt"/>
              <a:buAutoNum type="arabicPeriod"/>
            </a:pPr>
            <a:r>
              <a:rPr lang="pl-PL" sz="2000" dirty="0"/>
              <a:t>Model wpływu wybranych czynników ekonomicznych na wielkość migracji w krajach UE.</a:t>
            </a:r>
          </a:p>
          <a:p>
            <a:pPr marL="514350" indent="-514350">
              <a:buFont typeface="+mj-lt"/>
              <a:buAutoNum type="arabicPeriod"/>
            </a:pPr>
            <a:r>
              <a:rPr lang="pl-PL" sz="2000" dirty="0"/>
              <a:t>Podsumowanie.</a:t>
            </a:r>
          </a:p>
        </p:txBody>
      </p:sp>
    </p:spTree>
    <p:extLst>
      <p:ext uri="{BB962C8B-B14F-4D97-AF65-F5344CB8AC3E}">
        <p14:creationId xmlns:p14="http://schemas.microsoft.com/office/powerpoint/2010/main" val="891763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a:t>Podsumowanie</a:t>
            </a:r>
          </a:p>
        </p:txBody>
      </p:sp>
      <p:sp>
        <p:nvSpPr>
          <p:cNvPr id="4" name="Symbol zastępczy zawartości 3"/>
          <p:cNvSpPr>
            <a:spLocks noGrp="1"/>
          </p:cNvSpPr>
          <p:nvPr>
            <p:ph idx="10"/>
          </p:nvPr>
        </p:nvSpPr>
        <p:spPr>
          <a:xfrm>
            <a:off x="1115616" y="1069514"/>
            <a:ext cx="7812360" cy="4923175"/>
          </a:xfrm>
        </p:spPr>
        <p:txBody>
          <a:bodyPr/>
          <a:lstStyle/>
          <a:p>
            <a:pPr marL="285750" indent="-285750" algn="just">
              <a:buFont typeface="Arial" panose="020B0604020202020204" pitchFamily="34" charset="0"/>
              <a:buChar char="•"/>
            </a:pPr>
            <a:r>
              <a:rPr lang="pl-PL" sz="1800" dirty="0">
                <a:latin typeface="Arial" panose="020B0604020202020204" pitchFamily="34" charset="0"/>
                <a:cs typeface="Arial" panose="020B0604020202020204" pitchFamily="34" charset="0"/>
              </a:rPr>
              <a:t>Korzyści związane z migracją przypadają głównie imigrantom            pochodzącym z krajów o niskich dochodach.</a:t>
            </a:r>
          </a:p>
          <a:p>
            <a:pPr marL="285750" indent="-285750" algn="just">
              <a:buFont typeface="Arial" panose="020B0604020202020204" pitchFamily="34" charset="0"/>
              <a:buChar char="•"/>
            </a:pPr>
            <a:endParaRPr lang="pl-PL" sz="1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l-PL" sz="1800" dirty="0">
                <a:latin typeface="Arial" panose="020B0604020202020204" pitchFamily="34" charset="0"/>
                <a:cs typeface="Arial" panose="020B0604020202020204" pitchFamily="34" charset="0"/>
              </a:rPr>
              <a:t>Skłonienie obywateli krajów wysoko rozwiniętych do lepszego           spojrzenia na imigrację będzie wymagało przede wszystkim              opracowania polityki, która pozwoli krajom  otwierającym się na          imigrantów czerpać większe korzyści z  tego tytułu.</a:t>
            </a:r>
          </a:p>
          <a:p>
            <a:pPr marL="285750" indent="-285750" algn="just">
              <a:buFont typeface="Arial" panose="020B0604020202020204" pitchFamily="34" charset="0"/>
              <a:buChar char="•"/>
            </a:pPr>
            <a:endParaRPr lang="pl-PL" sz="1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l-PL" sz="1800" dirty="0">
                <a:latin typeface="Arial" panose="020B0604020202020204" pitchFamily="34" charset="0"/>
                <a:cs typeface="Arial" panose="020B0604020202020204" pitchFamily="34" charset="0"/>
              </a:rPr>
              <a:t>Pewne korzyści przypadły w udziale także krajom przyjmującym         imigrantów. Jednak z uwagi na potencjalne napięcia gospodarcze       i kulturalne, jakie rodzi imigracja, jest mało prawdopodobne, aby        kwestia swobody migrowania uzyskała  choć część poparcia, jakim    cieszy się wolny handel.</a:t>
            </a:r>
          </a:p>
          <a:p>
            <a:pPr marL="285750" indent="-285750">
              <a:buFont typeface="Arial" panose="020B0604020202020204" pitchFamily="34" charset="0"/>
              <a:buChar char="•"/>
            </a:pPr>
            <a:endParaRPr lang="pl-PL" sz="2000" dirty="0">
              <a:latin typeface="Arial" panose="020B0604020202020204" pitchFamily="34" charset="0"/>
              <a:cs typeface="Arial" panose="020B0604020202020204" pitchFamily="34" charset="0"/>
            </a:endParaRPr>
          </a:p>
          <a:p>
            <a:endParaRPr lang="pl-PL" dirty="0"/>
          </a:p>
        </p:txBody>
      </p:sp>
    </p:spTree>
    <p:extLst>
      <p:ext uri="{BB962C8B-B14F-4D97-AF65-F5344CB8AC3E}">
        <p14:creationId xmlns:p14="http://schemas.microsoft.com/office/powerpoint/2010/main" val="1715325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7013" y="2564904"/>
            <a:ext cx="7524328" cy="1069514"/>
          </a:xfrm>
        </p:spPr>
        <p:txBody>
          <a:bodyPr/>
          <a:lstStyle/>
          <a:p>
            <a:pPr algn="ctr"/>
            <a:r>
              <a:rPr lang="pl-PL" dirty="0"/>
              <a:t>Dziękujemy za uwagę</a:t>
            </a:r>
          </a:p>
        </p:txBody>
      </p:sp>
      <p:sp>
        <p:nvSpPr>
          <p:cNvPr id="4" name="Symbol zastępczy zawartości 3"/>
          <p:cNvSpPr>
            <a:spLocks noGrp="1"/>
          </p:cNvSpPr>
          <p:nvPr>
            <p:ph idx="10"/>
          </p:nvPr>
        </p:nvSpPr>
        <p:spPr>
          <a:xfrm>
            <a:off x="1115616" y="1069514"/>
            <a:ext cx="7812360" cy="4923175"/>
          </a:xfrm>
        </p:spPr>
        <p:txBody>
          <a:bodyPr/>
          <a:lstStyle/>
          <a:p>
            <a:pPr marL="285750" indent="-285750">
              <a:buFont typeface="Arial" panose="020B0604020202020204" pitchFamily="34" charset="0"/>
              <a:buChar char="•"/>
            </a:pPr>
            <a:endParaRPr lang="pl-PL" sz="2000" dirty="0">
              <a:latin typeface="Arial" panose="020B0604020202020204" pitchFamily="34" charset="0"/>
              <a:cs typeface="Arial" panose="020B0604020202020204" pitchFamily="34" charset="0"/>
            </a:endParaRPr>
          </a:p>
          <a:p>
            <a:endParaRPr lang="pl-PL" dirty="0"/>
          </a:p>
        </p:txBody>
      </p:sp>
    </p:spTree>
    <p:extLst>
      <p:ext uri="{BB962C8B-B14F-4D97-AF65-F5344CB8AC3E}">
        <p14:creationId xmlns:p14="http://schemas.microsoft.com/office/powerpoint/2010/main" val="3659413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a:t>Szacunek emigracji z Polski na pobyt czasowy w latach 2004-2016</a:t>
            </a:r>
          </a:p>
        </p:txBody>
      </p:sp>
      <p:pic>
        <p:nvPicPr>
          <p:cNvPr id="5" name="Symbol zastępczy zawartości 4" descr="emigracje z Polski.png"/>
          <p:cNvPicPr>
            <a:picLocks noGrp="1" noChangeAspect="1"/>
          </p:cNvPicPr>
          <p:nvPr>
            <p:ph idx="10"/>
          </p:nvPr>
        </p:nvPicPr>
        <p:blipFill>
          <a:blip r:embed="rId2"/>
          <a:stretch>
            <a:fillRect/>
          </a:stretch>
        </p:blipFill>
        <p:spPr>
          <a:xfrm>
            <a:off x="1500165" y="1285860"/>
            <a:ext cx="7567373" cy="528641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pl-PL" sz="3200" dirty="0"/>
              <a:t>Zjawisko migracji</a:t>
            </a:r>
            <a:endParaRPr lang="ko-KR" altLang="en-US" sz="3200" dirty="0"/>
          </a:p>
        </p:txBody>
      </p:sp>
      <p:sp>
        <p:nvSpPr>
          <p:cNvPr id="13" name="Content Placeholder 12"/>
          <p:cNvSpPr>
            <a:spLocks noGrp="1"/>
          </p:cNvSpPr>
          <p:nvPr>
            <p:ph idx="10"/>
          </p:nvPr>
        </p:nvSpPr>
        <p:spPr>
          <a:xfrm>
            <a:off x="1785918" y="1428736"/>
            <a:ext cx="6911226" cy="3262432"/>
          </a:xfrm>
        </p:spPr>
        <p:txBody>
          <a:bodyPr anchor="t">
            <a:spAutoFit/>
          </a:bodyPr>
          <a:lstStyle/>
          <a:p>
            <a:pPr marL="342900" indent="-342900" algn="just" latinLnBrk="0">
              <a:lnSpc>
                <a:spcPct val="90000"/>
              </a:lnSpc>
              <a:buFont typeface="Arial" pitchFamily="34" charset="0"/>
              <a:buChar char="•"/>
            </a:pPr>
            <a:r>
              <a:rPr lang="pl-PL" sz="2000" dirty="0">
                <a:latin typeface="Arial" pitchFamily="34" charset="0"/>
                <a:cs typeface="Arial" pitchFamily="34" charset="0"/>
              </a:rPr>
              <a:t>Migrację należy rozumieć jako przestrzenne przemieszczanie się ludności. Podjęta na czas określony wiąże się zazwyczaj z pracą zarobkową (przyczyny ekonomiczne).</a:t>
            </a:r>
          </a:p>
          <a:p>
            <a:pPr marL="342900" indent="-342900" algn="just" latinLnBrk="0">
              <a:lnSpc>
                <a:spcPct val="90000"/>
              </a:lnSpc>
              <a:buFont typeface="Arial" pitchFamily="34" charset="0"/>
              <a:buChar char="•"/>
            </a:pPr>
            <a:endParaRPr lang="pl-PL" sz="2000" dirty="0">
              <a:latin typeface="Arial" pitchFamily="34" charset="0"/>
              <a:cs typeface="Arial" pitchFamily="34" charset="0"/>
            </a:endParaRPr>
          </a:p>
          <a:p>
            <a:pPr marL="342900" indent="-342900" algn="just" latinLnBrk="0">
              <a:lnSpc>
                <a:spcPct val="90000"/>
              </a:lnSpc>
              <a:buFont typeface="Arial" pitchFamily="34" charset="0"/>
              <a:buChar char="•"/>
            </a:pPr>
            <a:r>
              <a:rPr lang="pl-PL" sz="2000" dirty="0">
                <a:latin typeface="Arial" pitchFamily="34" charset="0"/>
                <a:cs typeface="Arial" pitchFamily="34" charset="0"/>
              </a:rPr>
              <a:t>W ostatnich latach skala, rozmiary i przyczyny migracji ewoluowały. Wewnątrzkontynentalne ruchy migracyjne oraz przemieszczenia do Europy stały się bardzo dynamiczne i przebiegają w sposób szczególny ze względu na dużą rolę migracji uchodźczej.</a:t>
            </a:r>
          </a:p>
        </p:txBody>
      </p:sp>
    </p:spTree>
    <p:extLst>
      <p:ext uri="{BB962C8B-B14F-4D97-AF65-F5344CB8AC3E}">
        <p14:creationId xmlns:p14="http://schemas.microsoft.com/office/powerpoint/2010/main" val="3659674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a:t>Typy migracji</a:t>
            </a:r>
          </a:p>
        </p:txBody>
      </p:sp>
      <p:sp>
        <p:nvSpPr>
          <p:cNvPr id="4" name="Symbol zastępczy zawartości 3"/>
          <p:cNvSpPr>
            <a:spLocks noGrp="1"/>
          </p:cNvSpPr>
          <p:nvPr>
            <p:ph idx="10"/>
          </p:nvPr>
        </p:nvSpPr>
        <p:spPr>
          <a:xfrm>
            <a:off x="1172816" y="1069514"/>
            <a:ext cx="7524328" cy="5145568"/>
          </a:xfrm>
        </p:spPr>
        <p:txBody>
          <a:bodyPr/>
          <a:lstStyle/>
          <a:p>
            <a:pPr marL="342900" indent="-342900" algn="just" latinLnBrk="0">
              <a:lnSpc>
                <a:spcPct val="80000"/>
              </a:lnSpc>
              <a:buFont typeface="Arial" pitchFamily="34" charset="0"/>
              <a:buChar char="•"/>
            </a:pPr>
            <a:r>
              <a:rPr lang="pl-PL" sz="1600" dirty="0">
                <a:latin typeface="Arial" pitchFamily="34" charset="0"/>
                <a:cs typeface="Arial" pitchFamily="34" charset="0"/>
              </a:rPr>
              <a:t>Decyzja imigranta o przemieszczaniu może być dobrowolna (np. podyktowana celami ekonomicznymi, edukacyjnymi czy rodzinnymi) lub przymusowa (w rezultacie konfliktu zbrojnego czy klęsk żywiołowych). </a:t>
            </a:r>
          </a:p>
          <a:p>
            <a:pPr marL="342900" indent="-342900" algn="just" latinLnBrk="0">
              <a:lnSpc>
                <a:spcPct val="80000"/>
              </a:lnSpc>
              <a:buFont typeface="Arial" pitchFamily="34" charset="0"/>
              <a:buChar char="•"/>
            </a:pPr>
            <a:endParaRPr lang="pl-PL" sz="1600" dirty="0">
              <a:latin typeface="Arial" pitchFamily="34" charset="0"/>
              <a:cs typeface="Arial" pitchFamily="34" charset="0"/>
            </a:endParaRPr>
          </a:p>
          <a:p>
            <a:pPr marL="342900" indent="-342900" algn="just" latinLnBrk="0">
              <a:lnSpc>
                <a:spcPct val="80000"/>
              </a:lnSpc>
              <a:buFont typeface="Arial" pitchFamily="34" charset="0"/>
              <a:buChar char="•"/>
            </a:pPr>
            <a:r>
              <a:rPr lang="pl-PL" sz="1600" dirty="0">
                <a:latin typeface="Arial" pitchFamily="34" charset="0"/>
                <a:cs typeface="Arial" pitchFamily="34" charset="0"/>
              </a:rPr>
              <a:t>Osoby posiadające ważne dokumenty są określane migrantami regularnymi, a osoby bez tych dokumentów - nieregularnymi. </a:t>
            </a:r>
          </a:p>
          <a:p>
            <a:pPr marL="342900" indent="-342900" algn="just" latinLnBrk="0">
              <a:lnSpc>
                <a:spcPct val="80000"/>
              </a:lnSpc>
              <a:buFont typeface="Arial" pitchFamily="34" charset="0"/>
              <a:buChar char="•"/>
            </a:pPr>
            <a:endParaRPr lang="pl-PL" sz="1600" dirty="0">
              <a:latin typeface="Arial" pitchFamily="34" charset="0"/>
              <a:cs typeface="Arial" pitchFamily="34" charset="0"/>
            </a:endParaRPr>
          </a:p>
          <a:p>
            <a:pPr marL="342900" indent="-342900" algn="just" latinLnBrk="0">
              <a:lnSpc>
                <a:spcPct val="80000"/>
              </a:lnSpc>
              <a:buFont typeface="Arial" pitchFamily="34" charset="0"/>
              <a:buChar char="•"/>
            </a:pPr>
            <a:r>
              <a:rPr lang="pl-PL" sz="1600" dirty="0">
                <a:latin typeface="Arial" pitchFamily="34" charset="0"/>
                <a:cs typeface="Arial" pitchFamily="34" charset="0"/>
              </a:rPr>
              <a:t>Z migracją postępową (</a:t>
            </a:r>
            <a:r>
              <a:rPr lang="pl-PL" sz="1600" dirty="0" err="1">
                <a:latin typeface="Arial" pitchFamily="34" charset="0"/>
                <a:cs typeface="Arial" pitchFamily="34" charset="0"/>
              </a:rPr>
              <a:t>onward</a:t>
            </a:r>
            <a:r>
              <a:rPr lang="pl-PL" sz="1600" dirty="0">
                <a:latin typeface="Arial" pitchFamily="34" charset="0"/>
                <a:cs typeface="Arial" pitchFamily="34" charset="0"/>
              </a:rPr>
              <a:t> </a:t>
            </a:r>
            <a:r>
              <a:rPr lang="pl-PL" sz="1600" dirty="0" err="1">
                <a:latin typeface="Arial" pitchFamily="34" charset="0"/>
                <a:cs typeface="Arial" pitchFamily="34" charset="0"/>
              </a:rPr>
              <a:t>migration</a:t>
            </a:r>
            <a:r>
              <a:rPr lang="pl-PL" sz="1600" dirty="0">
                <a:latin typeface="Arial" pitchFamily="34" charset="0"/>
                <a:cs typeface="Arial" pitchFamily="34" charset="0"/>
              </a:rPr>
              <a:t>) mamy do czynienia wówczas, kiedy po przeprowadzce z państwa A do B, następuje przeprowadzka do kolejnego państwa. Z kolei migracją transferową określa się sytuację, kiedy pomiędzy przeprowadzką z miejsca A do B następuje pobyt w innym państwie. </a:t>
            </a:r>
          </a:p>
          <a:p>
            <a:pPr marL="342900" indent="-342900" algn="just" latinLnBrk="0">
              <a:lnSpc>
                <a:spcPct val="80000"/>
              </a:lnSpc>
              <a:buFont typeface="Arial" pitchFamily="34" charset="0"/>
              <a:buChar char="•"/>
            </a:pPr>
            <a:endParaRPr lang="pl-PL" sz="1600" dirty="0">
              <a:latin typeface="Arial" pitchFamily="34" charset="0"/>
              <a:cs typeface="Arial" pitchFamily="34" charset="0"/>
            </a:endParaRPr>
          </a:p>
          <a:p>
            <a:pPr marL="342900" indent="-342900" algn="just" latinLnBrk="0">
              <a:lnSpc>
                <a:spcPct val="80000"/>
              </a:lnSpc>
              <a:buFont typeface="Arial" pitchFamily="34" charset="0"/>
              <a:buChar char="•"/>
            </a:pPr>
            <a:r>
              <a:rPr lang="pl-PL" sz="1600" dirty="0">
                <a:latin typeface="Arial" pitchFamily="34" charset="0"/>
                <a:cs typeface="Arial" pitchFamily="34" charset="0"/>
              </a:rPr>
              <a:t>W pewnych sytuacjach (np. długotrwałego konfliktu lub klęski żywiołowej) do zmiany miejsca zamieszkania zmuszone są całe społeczności. Jeśli grupy pozostają w granicach państwa, to ich członkowie są określani jako </a:t>
            </a:r>
            <a:r>
              <a:rPr lang="pl-PL" sz="1600" dirty="0" err="1">
                <a:latin typeface="Arial" pitchFamily="34" charset="0"/>
                <a:cs typeface="Arial" pitchFamily="34" charset="0"/>
              </a:rPr>
              <a:t>Internally</a:t>
            </a:r>
            <a:r>
              <a:rPr lang="pl-PL" sz="1600" dirty="0">
                <a:latin typeface="Arial" pitchFamily="34" charset="0"/>
                <a:cs typeface="Arial" pitchFamily="34" charset="0"/>
              </a:rPr>
              <a:t> </a:t>
            </a:r>
            <a:r>
              <a:rPr lang="pl-PL" sz="1600" dirty="0" err="1">
                <a:latin typeface="Arial" pitchFamily="34" charset="0"/>
                <a:cs typeface="Arial" pitchFamily="34" charset="0"/>
              </a:rPr>
              <a:t>Displaced</a:t>
            </a:r>
            <a:r>
              <a:rPr lang="pl-PL" sz="1600" dirty="0">
                <a:latin typeface="Arial" pitchFamily="34" charset="0"/>
                <a:cs typeface="Arial" pitchFamily="34" charset="0"/>
              </a:rPr>
              <a:t> Person (IDP). W przypadku przekroczenia granic stają się osobami ubiegającymi się o azyl (</a:t>
            </a:r>
            <a:r>
              <a:rPr lang="pl-PL" sz="1600" dirty="0" err="1">
                <a:latin typeface="Arial" pitchFamily="34" charset="0"/>
                <a:cs typeface="Arial" pitchFamily="34" charset="0"/>
              </a:rPr>
              <a:t>asylum</a:t>
            </a:r>
            <a:r>
              <a:rPr lang="pl-PL" sz="1600" dirty="0">
                <a:latin typeface="Arial" pitchFamily="34" charset="0"/>
                <a:cs typeface="Arial" pitchFamily="34" charset="0"/>
              </a:rPr>
              <a:t> </a:t>
            </a:r>
            <a:r>
              <a:rPr lang="pl-PL" sz="1600" dirty="0" err="1">
                <a:latin typeface="Arial" pitchFamily="34" charset="0"/>
                <a:cs typeface="Arial" pitchFamily="34" charset="0"/>
              </a:rPr>
              <a:t>seekers</a:t>
            </a:r>
            <a:r>
              <a:rPr lang="pl-PL" sz="1600" dirty="0">
                <a:latin typeface="Arial" pitchFamily="34" charset="0"/>
                <a:cs typeface="Arial" pitchFamily="34" charset="0"/>
              </a:rPr>
              <a:t>). </a:t>
            </a:r>
          </a:p>
          <a:p>
            <a:pPr marL="342900" indent="-342900" algn="just" latinLnBrk="0">
              <a:lnSpc>
                <a:spcPct val="80000"/>
              </a:lnSpc>
              <a:buFont typeface="Arial" pitchFamily="34" charset="0"/>
              <a:buChar char="•"/>
            </a:pPr>
            <a:endParaRPr lang="pl-PL" sz="1600" dirty="0">
              <a:latin typeface="Arial" pitchFamily="34" charset="0"/>
              <a:cs typeface="Arial" pitchFamily="34" charset="0"/>
            </a:endParaRPr>
          </a:p>
          <a:p>
            <a:pPr marL="342900" indent="-342900" algn="just" latinLnBrk="0">
              <a:lnSpc>
                <a:spcPct val="80000"/>
              </a:lnSpc>
              <a:buFont typeface="Arial" pitchFamily="34" charset="0"/>
              <a:buChar char="•"/>
            </a:pPr>
            <a:r>
              <a:rPr lang="pl-PL" sz="1600" dirty="0">
                <a:latin typeface="Arial" pitchFamily="34" charset="0"/>
                <a:cs typeface="Arial" pitchFamily="34" charset="0"/>
              </a:rPr>
              <a:t>Jeśli zaś azyl jest przyznawany na mocy Konwencji ONZ z 1951 r. wówczas mamy do czynienia z uchodźcami (często określanymi mianem „konwencyjnych”). </a:t>
            </a:r>
          </a:p>
          <a:p>
            <a:endParaRPr lang="pl-PL" sz="2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a:t>Typy migracji</a:t>
            </a:r>
          </a:p>
        </p:txBody>
      </p:sp>
      <p:graphicFrame>
        <p:nvGraphicFramePr>
          <p:cNvPr id="3" name="Symbol zastępczy zawartości 2">
            <a:extLst>
              <a:ext uri="{FF2B5EF4-FFF2-40B4-BE49-F238E27FC236}">
                <a16:creationId xmlns:a16="http://schemas.microsoft.com/office/drawing/2014/main" id="{67AF0F27-CE77-4D88-8D6D-8A9291E9CDC1}"/>
              </a:ext>
            </a:extLst>
          </p:cNvPr>
          <p:cNvGraphicFramePr>
            <a:graphicFrameLocks noGrp="1"/>
          </p:cNvGraphicFramePr>
          <p:nvPr>
            <p:ph idx="10"/>
            <p:extLst>
              <p:ext uri="{D42A27DB-BD31-4B8C-83A1-F6EECF244321}">
                <p14:modId xmlns:p14="http://schemas.microsoft.com/office/powerpoint/2010/main" val="2659334920"/>
              </p:ext>
            </p:extLst>
          </p:nvPr>
        </p:nvGraphicFramePr>
        <p:xfrm>
          <a:off x="107504" y="908721"/>
          <a:ext cx="8784977" cy="5833838"/>
        </p:xfrm>
        <a:graphic>
          <a:graphicData uri="http://schemas.openxmlformats.org/drawingml/2006/table">
            <a:tbl>
              <a:tblPr firstRow="1" bandRow="1">
                <a:tableStyleId>{5C22544A-7EE6-4342-B048-85BDC9FD1C3A}</a:tableStyleId>
              </a:tblPr>
              <a:tblGrid>
                <a:gridCol w="1932695">
                  <a:extLst>
                    <a:ext uri="{9D8B030D-6E8A-4147-A177-3AD203B41FA5}">
                      <a16:colId xmlns:a16="http://schemas.microsoft.com/office/drawing/2014/main" val="3523614777"/>
                    </a:ext>
                  </a:extLst>
                </a:gridCol>
                <a:gridCol w="3338291">
                  <a:extLst>
                    <a:ext uri="{9D8B030D-6E8A-4147-A177-3AD203B41FA5}">
                      <a16:colId xmlns:a16="http://schemas.microsoft.com/office/drawing/2014/main" val="1961497495"/>
                    </a:ext>
                  </a:extLst>
                </a:gridCol>
                <a:gridCol w="3513991">
                  <a:extLst>
                    <a:ext uri="{9D8B030D-6E8A-4147-A177-3AD203B41FA5}">
                      <a16:colId xmlns:a16="http://schemas.microsoft.com/office/drawing/2014/main" val="988913828"/>
                    </a:ext>
                  </a:extLst>
                </a:gridCol>
              </a:tblGrid>
              <a:tr h="595090">
                <a:tc>
                  <a:txBody>
                    <a:bodyPr/>
                    <a:lstStyle/>
                    <a:p>
                      <a:pPr algn="ctr"/>
                      <a:r>
                        <a:rPr lang="pl-PL" dirty="0"/>
                        <a:t>Grupa </a:t>
                      </a:r>
                    </a:p>
                    <a:p>
                      <a:pPr algn="ctr"/>
                      <a:r>
                        <a:rPr lang="pl-PL" dirty="0"/>
                        <a:t>czynników</a:t>
                      </a:r>
                    </a:p>
                  </a:txBody>
                  <a:tcPr/>
                </a:tc>
                <a:tc>
                  <a:txBody>
                    <a:bodyPr/>
                    <a:lstStyle/>
                    <a:p>
                      <a:pPr algn="ctr"/>
                      <a:r>
                        <a:rPr lang="pl-PL" dirty="0"/>
                        <a:t>Czynniki </a:t>
                      </a:r>
                    </a:p>
                    <a:p>
                      <a:pPr algn="ctr"/>
                      <a:r>
                        <a:rPr lang="pl-PL" dirty="0"/>
                        <a:t>„wypychające”</a:t>
                      </a:r>
                    </a:p>
                  </a:txBody>
                  <a:tcPr/>
                </a:tc>
                <a:tc>
                  <a:txBody>
                    <a:bodyPr/>
                    <a:lstStyle/>
                    <a:p>
                      <a:pPr algn="ctr"/>
                      <a:r>
                        <a:rPr lang="pl-PL" dirty="0"/>
                        <a:t>Czynniki „ciągnące”</a:t>
                      </a:r>
                    </a:p>
                  </a:txBody>
                  <a:tcPr/>
                </a:tc>
                <a:extLst>
                  <a:ext uri="{0D108BD9-81ED-4DB2-BD59-A6C34878D82A}">
                    <a16:rowId xmlns:a16="http://schemas.microsoft.com/office/drawing/2014/main" val="338359298"/>
                  </a:ext>
                </a:extLst>
              </a:tr>
              <a:tr h="1870282">
                <a:tc>
                  <a:txBody>
                    <a:bodyPr/>
                    <a:lstStyle/>
                    <a:p>
                      <a:r>
                        <a:rPr lang="pl-PL" dirty="0"/>
                        <a:t>Ekonomiczne</a:t>
                      </a:r>
                    </a:p>
                  </a:txBody>
                  <a:tcPr/>
                </a:tc>
                <a:tc>
                  <a:txBody>
                    <a:bodyPr/>
                    <a:lstStyle/>
                    <a:p>
                      <a:pPr marL="285750" indent="-285750">
                        <a:buFont typeface="Arial" panose="020B0604020202020204" pitchFamily="34" charset="0"/>
                        <a:buChar char="•"/>
                      </a:pPr>
                      <a:r>
                        <a:rPr lang="pl-PL" dirty="0"/>
                        <a:t>ubóstwo, </a:t>
                      </a:r>
                    </a:p>
                    <a:p>
                      <a:pPr marL="285750" indent="-285750">
                        <a:buFont typeface="Arial" panose="020B0604020202020204" pitchFamily="34" charset="0"/>
                        <a:buChar char="•"/>
                      </a:pPr>
                      <a:r>
                        <a:rPr lang="pl-PL" dirty="0"/>
                        <a:t>bezrobocie, </a:t>
                      </a:r>
                    </a:p>
                    <a:p>
                      <a:pPr marL="285750" indent="-285750">
                        <a:buFont typeface="Arial" panose="020B0604020202020204" pitchFamily="34" charset="0"/>
                        <a:buChar char="•"/>
                      </a:pPr>
                      <a:r>
                        <a:rPr lang="pl-PL" dirty="0"/>
                        <a:t>niskie płace, </a:t>
                      </a:r>
                    </a:p>
                    <a:p>
                      <a:pPr marL="285750" indent="-285750">
                        <a:buFont typeface="Arial" panose="020B0604020202020204" pitchFamily="34" charset="0"/>
                        <a:buChar char="•"/>
                      </a:pPr>
                      <a:r>
                        <a:rPr lang="pl-PL" dirty="0"/>
                        <a:t>wysoki przyrost naturalny, </a:t>
                      </a:r>
                    </a:p>
                    <a:p>
                      <a:pPr marL="285750" indent="-285750">
                        <a:buFont typeface="Arial" panose="020B0604020202020204" pitchFamily="34" charset="0"/>
                        <a:buChar char="•"/>
                      </a:pPr>
                      <a:r>
                        <a:rPr lang="pl-PL" dirty="0"/>
                        <a:t>brak podstawowej opieki medycznej, </a:t>
                      </a:r>
                    </a:p>
                    <a:p>
                      <a:pPr marL="285750" indent="-285750">
                        <a:buFont typeface="Arial" panose="020B0604020202020204" pitchFamily="34" charset="0"/>
                        <a:buChar char="•"/>
                      </a:pPr>
                      <a:r>
                        <a:rPr lang="pl-PL" dirty="0"/>
                        <a:t>braki w systemie edukacji </a:t>
                      </a:r>
                    </a:p>
                  </a:txBody>
                  <a:tcPr/>
                </a:tc>
                <a:tc>
                  <a:txBody>
                    <a:bodyPr/>
                    <a:lstStyle/>
                    <a:p>
                      <a:pPr marL="285750" indent="-285750">
                        <a:buFont typeface="Arial" panose="020B0604020202020204" pitchFamily="34" charset="0"/>
                        <a:buChar char="•"/>
                      </a:pPr>
                      <a:r>
                        <a:rPr lang="pl-PL" dirty="0"/>
                        <a:t>perspektywa wyższych            zarobków,</a:t>
                      </a:r>
                    </a:p>
                    <a:p>
                      <a:pPr marL="285750" indent="-285750">
                        <a:buFont typeface="Arial" panose="020B0604020202020204" pitchFamily="34" charset="0"/>
                        <a:buChar char="•"/>
                      </a:pPr>
                      <a:r>
                        <a:rPr lang="pl-PL" dirty="0"/>
                        <a:t>perspektywa poprawy            standardów życia, </a:t>
                      </a:r>
                    </a:p>
                    <a:p>
                      <a:pPr marL="285750" indent="-285750">
                        <a:buFont typeface="Arial" panose="020B0604020202020204" pitchFamily="34" charset="0"/>
                        <a:buChar char="•"/>
                      </a:pPr>
                      <a:r>
                        <a:rPr lang="pl-PL" dirty="0"/>
                        <a:t>rozwój osobisty lub            zawodowy </a:t>
                      </a:r>
                    </a:p>
                  </a:txBody>
                  <a:tcPr/>
                </a:tc>
                <a:extLst>
                  <a:ext uri="{0D108BD9-81ED-4DB2-BD59-A6C34878D82A}">
                    <a16:rowId xmlns:a16="http://schemas.microsoft.com/office/drawing/2014/main" val="558546754"/>
                  </a:ext>
                </a:extLst>
              </a:tr>
              <a:tr h="1360205">
                <a:tc>
                  <a:txBody>
                    <a:bodyPr/>
                    <a:lstStyle/>
                    <a:p>
                      <a:r>
                        <a:rPr lang="pl-PL" dirty="0"/>
                        <a:t>Polityczne</a:t>
                      </a:r>
                    </a:p>
                  </a:txBody>
                  <a:tcPr/>
                </a:tc>
                <a:tc>
                  <a:txBody>
                    <a:bodyPr/>
                    <a:lstStyle/>
                    <a:p>
                      <a:pPr marL="285750" indent="-285750">
                        <a:buFont typeface="Arial" panose="020B0604020202020204" pitchFamily="34" charset="0"/>
                        <a:buChar char="•"/>
                      </a:pPr>
                      <a:r>
                        <a:rPr lang="pl-PL" dirty="0"/>
                        <a:t>konflikty, </a:t>
                      </a:r>
                    </a:p>
                    <a:p>
                      <a:pPr marL="285750" indent="-285750">
                        <a:buFont typeface="Arial" panose="020B0604020202020204" pitchFamily="34" charset="0"/>
                        <a:buChar char="•"/>
                      </a:pPr>
                      <a:r>
                        <a:rPr lang="pl-PL" dirty="0"/>
                        <a:t>niebezpieczeństwo,          przemoc, </a:t>
                      </a:r>
                    </a:p>
                    <a:p>
                      <a:pPr marL="285750" indent="-285750">
                        <a:buFont typeface="Arial" panose="020B0604020202020204" pitchFamily="34" charset="0"/>
                        <a:buChar char="•"/>
                      </a:pPr>
                      <a:r>
                        <a:rPr lang="pl-PL" dirty="0"/>
                        <a:t>korupcja, </a:t>
                      </a:r>
                    </a:p>
                    <a:p>
                      <a:pPr marL="285750" indent="-285750">
                        <a:buFont typeface="Arial" panose="020B0604020202020204" pitchFamily="34" charset="0"/>
                        <a:buChar char="•"/>
                      </a:pPr>
                      <a:r>
                        <a:rPr lang="pl-PL" dirty="0"/>
                        <a:t>łamanie praw człowieka </a:t>
                      </a:r>
                    </a:p>
                  </a:txBody>
                  <a:tcPr/>
                </a:tc>
                <a:tc>
                  <a:txBody>
                    <a:bodyPr/>
                    <a:lstStyle/>
                    <a:p>
                      <a:pPr marL="285750" indent="-285750">
                        <a:buFont typeface="Arial" panose="020B0604020202020204" pitchFamily="34" charset="0"/>
                        <a:buChar char="•"/>
                      </a:pPr>
                      <a:r>
                        <a:rPr lang="pl-PL" dirty="0"/>
                        <a:t>poczucie bezpieczeństwa, </a:t>
                      </a:r>
                    </a:p>
                    <a:p>
                      <a:pPr marL="285750" indent="-285750">
                        <a:buFont typeface="Arial" panose="020B0604020202020204" pitchFamily="34" charset="0"/>
                        <a:buChar char="•"/>
                      </a:pPr>
                      <a:r>
                        <a:rPr lang="pl-PL" dirty="0"/>
                        <a:t>wolność polityczna,</a:t>
                      </a:r>
                    </a:p>
                  </a:txBody>
                  <a:tcPr/>
                </a:tc>
                <a:extLst>
                  <a:ext uri="{0D108BD9-81ED-4DB2-BD59-A6C34878D82A}">
                    <a16:rowId xmlns:a16="http://schemas.microsoft.com/office/drawing/2014/main" val="1446214365"/>
                  </a:ext>
                </a:extLst>
              </a:tr>
              <a:tr h="1719038">
                <a:tc>
                  <a:txBody>
                    <a:bodyPr/>
                    <a:lstStyle/>
                    <a:p>
                      <a:r>
                        <a:rPr lang="pl-PL" dirty="0"/>
                        <a:t>Społeczne </a:t>
                      </a:r>
                    </a:p>
                    <a:p>
                      <a:r>
                        <a:rPr lang="pl-PL" dirty="0"/>
                        <a:t>i kulturowe</a:t>
                      </a:r>
                    </a:p>
                  </a:txBody>
                  <a:tcPr/>
                </a:tc>
                <a:tc>
                  <a:txBody>
                    <a:bodyPr/>
                    <a:lstStyle/>
                    <a:p>
                      <a:pPr marL="285750" indent="-285750">
                        <a:buFont typeface="Arial" panose="020B0604020202020204" pitchFamily="34" charset="0"/>
                        <a:buChar char="•"/>
                      </a:pPr>
                      <a:r>
                        <a:rPr lang="pl-PL" dirty="0"/>
                        <a:t>dyskryminacja wynikająca   ze względów etnicznych,    religijnych </a:t>
                      </a:r>
                    </a:p>
                  </a:txBody>
                  <a:tcPr/>
                </a:tc>
                <a:tc>
                  <a:txBody>
                    <a:bodyPr/>
                    <a:lstStyle/>
                    <a:p>
                      <a:pPr marL="285750" indent="-285750">
                        <a:buFont typeface="Arial" panose="020B0604020202020204" pitchFamily="34" charset="0"/>
                        <a:buChar char="•"/>
                      </a:pPr>
                      <a:r>
                        <a:rPr lang="pl-PL" dirty="0"/>
                        <a:t>łączenie rodzin, </a:t>
                      </a:r>
                    </a:p>
                    <a:p>
                      <a:pPr marL="285750" indent="-285750">
                        <a:buFont typeface="Arial" panose="020B0604020202020204" pitchFamily="34" charset="0"/>
                        <a:buChar char="•"/>
                      </a:pPr>
                      <a:r>
                        <a:rPr lang="pl-PL" dirty="0"/>
                        <a:t>migracja do krajów            przodków, </a:t>
                      </a:r>
                    </a:p>
                    <a:p>
                      <a:pPr marL="285750" indent="-285750">
                        <a:buFont typeface="Arial" panose="020B0604020202020204" pitchFamily="34" charset="0"/>
                        <a:buChar char="•"/>
                      </a:pPr>
                      <a:r>
                        <a:rPr lang="pl-PL" dirty="0"/>
                        <a:t>brak zjawiska dyskryminacji</a:t>
                      </a:r>
                    </a:p>
                  </a:txBody>
                  <a:tcPr/>
                </a:tc>
                <a:extLst>
                  <a:ext uri="{0D108BD9-81ED-4DB2-BD59-A6C34878D82A}">
                    <a16:rowId xmlns:a16="http://schemas.microsoft.com/office/drawing/2014/main" val="343431127"/>
                  </a:ext>
                </a:extLst>
              </a:tr>
            </a:tbl>
          </a:graphicData>
        </a:graphic>
      </p:graphicFrame>
    </p:spTree>
    <p:extLst>
      <p:ext uri="{BB962C8B-B14F-4D97-AF65-F5344CB8AC3E}">
        <p14:creationId xmlns:p14="http://schemas.microsoft.com/office/powerpoint/2010/main" val="1124728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a:t>Charakter współczesnej migracji</a:t>
            </a:r>
          </a:p>
        </p:txBody>
      </p:sp>
      <p:sp>
        <p:nvSpPr>
          <p:cNvPr id="4" name="Symbol zastępczy zawartości 3"/>
          <p:cNvSpPr>
            <a:spLocks noGrp="1"/>
          </p:cNvSpPr>
          <p:nvPr>
            <p:ph idx="10"/>
          </p:nvPr>
        </p:nvSpPr>
        <p:spPr>
          <a:xfrm>
            <a:off x="1187624" y="1022092"/>
            <a:ext cx="7956376" cy="5832648"/>
          </a:xfrm>
        </p:spPr>
        <p:txBody>
          <a:bodyPr anchor="ctr"/>
          <a:lstStyle/>
          <a:p>
            <a:r>
              <a:rPr lang="pl-PL" sz="1800" dirty="0">
                <a:latin typeface="Arial" panose="020B0604020202020204" pitchFamily="34" charset="0"/>
                <a:cs typeface="Arial" panose="020B0604020202020204" pitchFamily="34" charset="0"/>
              </a:rPr>
              <a:t>Obecne ruchy migracyjne różnią się od masowej migracji, która miała miejsce w XIX w. i na początku XXI w., pod kilkoma względami:</a:t>
            </a:r>
          </a:p>
          <a:p>
            <a:endParaRPr lang="pl-PL" sz="8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pl-PL" sz="1800" dirty="0">
                <a:latin typeface="Arial" panose="020B0604020202020204" pitchFamily="34" charset="0"/>
                <a:cs typeface="Arial" panose="020B0604020202020204" pitchFamily="34" charset="0"/>
              </a:rPr>
              <a:t>Liczba migrujących jest mniejsza w stosunku do światowej populacji.  Na przykład skala migracji do Stanów Zjednoczonych w  latach  1901-1910, tj. 8,8 miliona imigrantów, oraz w okresie 2007-2016, tj. 9,1        miliona imigrantów, była podobna (globalnie 2,3% populacji).</a:t>
            </a:r>
          </a:p>
          <a:p>
            <a:pPr marL="285750" lvl="0" indent="-285750" algn="just">
              <a:buFont typeface="Arial" panose="020B0604020202020204" pitchFamily="34" charset="0"/>
              <a:buChar char="•"/>
            </a:pPr>
            <a:endParaRPr lang="pl-PL" sz="18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pl-PL" sz="1800" dirty="0">
                <a:latin typeface="Arial" panose="020B0604020202020204" pitchFamily="34" charset="0"/>
                <a:cs typeface="Arial" panose="020B0604020202020204" pitchFamily="34" charset="0"/>
              </a:rPr>
              <a:t>W latach 2000-2010 światowy popyt imigrantów wzrósł dwukrotnie       szybciej niż w poprzedniej dekadzie. Jednak od 2010 r. wzrost ten        uległ spowolnieniu.</a:t>
            </a:r>
          </a:p>
          <a:p>
            <a:pPr marL="285750" lvl="0" indent="-285750" algn="just">
              <a:buFont typeface="Arial" panose="020B0604020202020204" pitchFamily="34" charset="0"/>
              <a:buChar char="•"/>
            </a:pPr>
            <a:endParaRPr lang="pl-PL" sz="8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pl-PL" sz="1800" dirty="0">
                <a:latin typeface="Arial" panose="020B0604020202020204" pitchFamily="34" charset="0"/>
                <a:cs typeface="Arial" panose="020B0604020202020204" pitchFamily="34" charset="0"/>
              </a:rPr>
              <a:t>Prawie połowę imigrantów stanowią obecnie kobiety, podczas gdy        w przeszłości przeważający odsetek migrujących stanowili mężczyźni. </a:t>
            </a:r>
          </a:p>
          <a:p>
            <a:pPr marL="285750" lvl="0" indent="-285750" algn="just">
              <a:buFont typeface="Arial" panose="020B0604020202020204" pitchFamily="34" charset="0"/>
              <a:buChar char="•"/>
            </a:pPr>
            <a:endParaRPr lang="pl-PL" sz="8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pl-PL" sz="1800" dirty="0">
                <a:latin typeface="Arial" panose="020B0604020202020204" pitchFamily="34" charset="0"/>
                <a:cs typeface="Arial" panose="020B0604020202020204" pitchFamily="34" charset="0"/>
              </a:rPr>
              <a:t>Główne kierunki migracji uległy zmianie. W XIX i na początku XX w.    migrowała głównie  biedota europejska szukająca lepszego życia na    kontynentach  amerykańskich.</a:t>
            </a:r>
          </a:p>
          <a:p>
            <a:pPr marL="285750" lvl="0" indent="-285750" algn="just">
              <a:buFont typeface="Arial" panose="020B0604020202020204" pitchFamily="34" charset="0"/>
              <a:buChar char="•"/>
            </a:pPr>
            <a:endParaRPr lang="pl-PL" sz="8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pl-PL" sz="1800" dirty="0">
                <a:latin typeface="Arial" panose="020B0604020202020204" pitchFamily="34" charset="0"/>
                <a:cs typeface="Arial" panose="020B0604020202020204" pitchFamily="34" charset="0"/>
              </a:rPr>
              <a:t>Dzisiaj, odmiennie niż w przeszłości, migrują głównie osoby                 pochodzące spoza Europy – z krajów biednych do bogatych. </a:t>
            </a:r>
          </a:p>
          <a:p>
            <a:pPr marL="285750" lvl="0" indent="-285750" algn="just">
              <a:buFont typeface="Arial" panose="020B0604020202020204" pitchFamily="34" charset="0"/>
              <a:buChar char="•"/>
            </a:pPr>
            <a:endParaRPr lang="pl-PL" sz="800" dirty="0">
              <a:latin typeface="Arial" panose="020B0604020202020204" pitchFamily="34" charset="0"/>
              <a:cs typeface="Arial" panose="020B0604020202020204" pitchFamily="34" charset="0"/>
            </a:endParaRPr>
          </a:p>
          <a:p>
            <a:endParaRPr lang="pl-PL" sz="2000" dirty="0">
              <a:solidFill>
                <a:schemeClr val="tx1"/>
              </a:solidFill>
            </a:endParaRPr>
          </a:p>
        </p:txBody>
      </p:sp>
    </p:spTree>
    <p:extLst>
      <p:ext uri="{BB962C8B-B14F-4D97-AF65-F5344CB8AC3E}">
        <p14:creationId xmlns:p14="http://schemas.microsoft.com/office/powerpoint/2010/main" val="2832917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a:t>Charakter współczesnej migracji</a:t>
            </a:r>
          </a:p>
        </p:txBody>
      </p:sp>
      <p:sp>
        <p:nvSpPr>
          <p:cNvPr id="4" name="Symbol zastępczy zawartości 3"/>
          <p:cNvSpPr>
            <a:spLocks noGrp="1"/>
          </p:cNvSpPr>
          <p:nvPr>
            <p:ph idx="10"/>
          </p:nvPr>
        </p:nvSpPr>
        <p:spPr>
          <a:xfrm>
            <a:off x="1115616" y="1700808"/>
            <a:ext cx="7848872" cy="4649876"/>
          </a:xfrm>
        </p:spPr>
        <p:txBody>
          <a:bodyPr anchor="ctr"/>
          <a:lstStyle/>
          <a:p>
            <a:pPr marL="285750" indent="-285750">
              <a:buFont typeface="Arial" panose="020B0604020202020204" pitchFamily="34" charset="0"/>
              <a:buChar char="•"/>
            </a:pPr>
            <a:r>
              <a:rPr lang="pl-PL" sz="1800" dirty="0">
                <a:latin typeface="Arial" panose="020B0604020202020204" pitchFamily="34" charset="0"/>
                <a:cs typeface="Arial" panose="020B0604020202020204" pitchFamily="34" charset="0"/>
              </a:rPr>
              <a:t>Od 1990 roku liczba międzynarodowych liczba migrantów na              globalnej Północy wzrosła o około 53 miliony (65%), podczas gdy      populacja migrantów na globalnym Południu wzrosła o około 24         miliony (34%). Dzisiaj około sześciu z każdego dziesięciu międzynarodowych  imigrantów mieszka w rozwiniętych regionach</a:t>
            </a:r>
          </a:p>
          <a:p>
            <a:pPr marL="285750" indent="-285750">
              <a:buFont typeface="Arial" panose="020B0604020202020204" pitchFamily="34" charset="0"/>
              <a:buChar char="•"/>
            </a:pPr>
            <a:endParaRPr lang="pl-PL"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1800" dirty="0">
                <a:latin typeface="Arial" panose="020B0604020202020204" pitchFamily="34" charset="0"/>
                <a:cs typeface="Arial" panose="020B0604020202020204" pitchFamily="34" charset="0"/>
              </a:rPr>
              <a:t>Kraje europejskie, które tradycyjnie zasilały strumień migrujących,         takie jak Irlandia, Włochy czy Hiszpania, stały się obecnie krajami        przyjmującymi imigrantów, zaś Ameryka Łacińska, do której dawniej    kierowali się imigranci, doświadcza obecnie procesu odwrotnego.</a:t>
            </a:r>
          </a:p>
          <a:p>
            <a:pPr marL="285750" indent="-285750">
              <a:buFont typeface="Arial" panose="020B0604020202020204" pitchFamily="34" charset="0"/>
              <a:buChar char="•"/>
            </a:pPr>
            <a:endParaRPr lang="pl-PL"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1800" dirty="0">
                <a:latin typeface="Arial" panose="020B0604020202020204" pitchFamily="34" charset="0"/>
                <a:cs typeface="Arial" panose="020B0604020202020204" pitchFamily="34" charset="0"/>
              </a:rPr>
              <a:t>W efekcie pod koniec XX wieku przemieszczenia międzynarodowe w   dużym stopniu sprawiły, że obecnie w krajach wysoko rozwiniętych odsetek ludności obcego pochodzenia przekracza 10%.</a:t>
            </a:r>
          </a:p>
          <a:p>
            <a:pPr marL="285750" indent="-285750">
              <a:buFont typeface="Arial" panose="020B0604020202020204" pitchFamily="34" charset="0"/>
              <a:buChar char="•"/>
            </a:pPr>
            <a:endParaRPr lang="pl-PL"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1800" dirty="0">
                <a:solidFill>
                  <a:schemeClr val="tx1"/>
                </a:solidFill>
                <a:latin typeface="Arial" panose="020B0604020202020204" pitchFamily="34" charset="0"/>
                <a:cs typeface="Arial" panose="020B0604020202020204" pitchFamily="34" charset="0"/>
              </a:rPr>
              <a:t>Tym, co jest szczególnie interesujące, jest kwestia terenu pochodzenia imigrantów. Według koncepcji trzeciego przejścia demograficznego, na początku przejścia mamy do czynienia z napływem ludności z Europy Wschodniej i z Bałkanów, a następnie imigrantów z Azji, Afryki i w mniejszym stopniu Ameryki Południowej. </a:t>
            </a:r>
          </a:p>
          <a:p>
            <a:pPr marL="285750" indent="-285750">
              <a:buFont typeface="Arial" panose="020B0604020202020204" pitchFamily="34" charset="0"/>
              <a:buChar char="•"/>
            </a:pPr>
            <a:endParaRPr lang="pl-PL"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549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a:t>Charakter współczesnej migracji</a:t>
            </a:r>
          </a:p>
        </p:txBody>
      </p:sp>
      <p:sp>
        <p:nvSpPr>
          <p:cNvPr id="4" name="Symbol zastępczy zawartości 3"/>
          <p:cNvSpPr>
            <a:spLocks noGrp="1"/>
          </p:cNvSpPr>
          <p:nvPr>
            <p:ph idx="10"/>
          </p:nvPr>
        </p:nvSpPr>
        <p:spPr>
          <a:xfrm>
            <a:off x="1187624" y="1628800"/>
            <a:ext cx="7956376" cy="4217828"/>
          </a:xfrm>
        </p:spPr>
        <p:txBody>
          <a:bodyPr anchor="ctr"/>
          <a:lstStyle/>
          <a:p>
            <a:pPr marL="285750" indent="-285750" algn="just">
              <a:buFont typeface="Arial" panose="020B0604020202020204" pitchFamily="34" charset="0"/>
              <a:buChar char="•"/>
            </a:pPr>
            <a:r>
              <a:rPr lang="pl-PL" sz="1800" dirty="0">
                <a:solidFill>
                  <a:schemeClr val="tx1"/>
                </a:solidFill>
                <a:latin typeface="Arial" panose="020B0604020202020204" pitchFamily="34" charset="0"/>
                <a:cs typeface="Arial" panose="020B0604020202020204" pitchFamily="34" charset="0"/>
              </a:rPr>
              <a:t>Polityki migracyjne w UE w odniesieniu do obywateli państw trzecich    są coraz bardziej zainteresowane przyciąganiem określonego profilu imigrantów, często w celu złagodzenia konkretnych niedoborów           umiejętności. Selekcję można przeprowadzić na podstawie znajomości języka, doświadczenia zawodowego, wykształcenia i wieku.                 Alternatywnie, pracodawcy mogą dokonać selekcji, aby migranci mieli  już pracę  po  przyjeździe.</a:t>
            </a:r>
          </a:p>
          <a:p>
            <a:pPr marL="285750" indent="-285750" algn="just">
              <a:buFont typeface="Arial" panose="020B0604020202020204" pitchFamily="34" charset="0"/>
              <a:buChar char="•"/>
            </a:pPr>
            <a:endParaRPr lang="pl-PL" sz="18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l-PL" sz="1800" dirty="0">
                <a:solidFill>
                  <a:schemeClr val="tx1"/>
                </a:solidFill>
                <a:latin typeface="Arial" panose="020B0604020202020204" pitchFamily="34" charset="0"/>
                <a:cs typeface="Arial" panose="020B0604020202020204" pitchFamily="34" charset="0"/>
              </a:rPr>
              <a:t>Zatrudnionych jest więcej niż dwóch na trzech imigrantów w OECD.    W większości wysoko rozwiniętych krajów stopa bezrobocia wśród       imigrantów jest wyższa niż wśród rdzennych pracowników, a stopa      zatrudnienia niższa.</a:t>
            </a:r>
          </a:p>
          <a:p>
            <a:pPr marL="285750" indent="-285750" algn="just">
              <a:buFont typeface="Arial" panose="020B0604020202020204" pitchFamily="34" charset="0"/>
              <a:buChar char="•"/>
            </a:pPr>
            <a:endParaRPr lang="pl-PL" sz="18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l-PL" sz="1800" dirty="0">
                <a:solidFill>
                  <a:schemeClr val="tx1"/>
                </a:solidFill>
                <a:latin typeface="Arial" panose="020B0604020202020204" pitchFamily="34" charset="0"/>
                <a:cs typeface="Arial" panose="020B0604020202020204" pitchFamily="34" charset="0"/>
              </a:rPr>
              <a:t>Migranci są nadmiernie reprezentowani w pracach związanych z          rutynowymi zadaniami, co sprawia, że są bardziej zagrożeni pracą      straty w miarę postępu automatyzacji. </a:t>
            </a:r>
          </a:p>
          <a:p>
            <a:pPr marL="285750" indent="-285750" algn="just">
              <a:buFont typeface="Arial" panose="020B0604020202020204" pitchFamily="34" charset="0"/>
              <a:buChar char="•"/>
            </a:pPr>
            <a:endParaRPr lang="pl-PL"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581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Podsumowanie</a:t>
            </a:r>
          </a:p>
        </p:txBody>
      </p:sp>
      <p:sp>
        <p:nvSpPr>
          <p:cNvPr id="4" name="Symbol zastępczy zawartości 3"/>
          <p:cNvSpPr>
            <a:spLocks noGrp="1"/>
          </p:cNvSpPr>
          <p:nvPr>
            <p:ph idx="10"/>
          </p:nvPr>
        </p:nvSpPr>
        <p:spPr>
          <a:xfrm>
            <a:off x="1115616" y="1069514"/>
            <a:ext cx="7812360" cy="4923175"/>
          </a:xfrm>
        </p:spPr>
        <p:txBody>
          <a:bodyPr/>
          <a:lstStyle/>
          <a:p>
            <a:pPr marL="285750" indent="-285750" algn="just">
              <a:buFont typeface="Arial" panose="020B0604020202020204" pitchFamily="34" charset="0"/>
              <a:buChar char="•"/>
            </a:pPr>
            <a:r>
              <a:rPr lang="pl-PL" sz="2000" dirty="0">
                <a:latin typeface="Arial" panose="020B0604020202020204" pitchFamily="34" charset="0"/>
                <a:cs typeface="Arial" panose="020B0604020202020204" pitchFamily="34" charset="0"/>
              </a:rPr>
              <a:t>Korzyści związane z migracją przypadają głównie imigrantom pochodzącym z krajów o niskich dochodach.</a:t>
            </a:r>
          </a:p>
          <a:p>
            <a:pPr marL="285750" indent="-285750" algn="just">
              <a:buFont typeface="Arial" panose="020B0604020202020204" pitchFamily="34" charset="0"/>
              <a:buChar char="•"/>
            </a:pPr>
            <a:endParaRPr lang="pl-PL"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l-PL" sz="2000" dirty="0">
                <a:latin typeface="Arial" panose="020B0604020202020204" pitchFamily="34" charset="0"/>
                <a:cs typeface="Arial" panose="020B0604020202020204" pitchFamily="34" charset="0"/>
              </a:rPr>
              <a:t>Skłonienie obywateli krajów wysoko rozwiniętych do przychylniejszego spojrzenia na imigrację będzie wymagało przede wszystkim opracowania polityki, która pozwoli krajom otwierającym się na imigrantów czerpać większe korzyści z tego tytułu.</a:t>
            </a:r>
          </a:p>
          <a:p>
            <a:pPr marL="285750" indent="-285750" algn="just">
              <a:buFont typeface="Arial" panose="020B0604020202020204" pitchFamily="34" charset="0"/>
              <a:buChar char="•"/>
            </a:pPr>
            <a:endParaRPr lang="pl-PL"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l-PL" sz="2000" dirty="0">
                <a:latin typeface="Arial" panose="020B0604020202020204" pitchFamily="34" charset="0"/>
                <a:cs typeface="Arial" panose="020B0604020202020204" pitchFamily="34" charset="0"/>
              </a:rPr>
              <a:t>Pewne korzyści przypadły w udziale także krajom przyjmującym imigrantów. Jednak z uwagi na potencjalne napięcia gospodarcze i kulturalne, jakie rodzi imigracja, jest mało prawdopodobne, aby kwestia swobody migrowania uzyskała choć część    poparcia, jakim cieszy się wolny handel.</a:t>
            </a:r>
          </a:p>
          <a:p>
            <a:pPr marL="285750" indent="-285750">
              <a:buFont typeface="Arial" panose="020B0604020202020204" pitchFamily="34" charset="0"/>
              <a:buChar char="•"/>
            </a:pPr>
            <a:endParaRPr lang="pl-PL" sz="2000" dirty="0">
              <a:latin typeface="Arial" panose="020B0604020202020204" pitchFamily="34" charset="0"/>
              <a:cs typeface="Arial" panose="020B0604020202020204" pitchFamily="34" charset="0"/>
            </a:endParaRPr>
          </a:p>
          <a:p>
            <a:endParaRPr lang="pl-PL" dirty="0"/>
          </a:p>
        </p:txBody>
      </p:sp>
      <p:pic>
        <p:nvPicPr>
          <p:cNvPr id="5" name="Obraz 4" descr="Obraz zawierający tekst, mapa&#10;&#10;Opis wygenerowany przy bardzo wysokim poziomie pewności">
            <a:extLst>
              <a:ext uri="{FF2B5EF4-FFF2-40B4-BE49-F238E27FC236}">
                <a16:creationId xmlns:a16="http://schemas.microsoft.com/office/drawing/2014/main" id="{A0F3C4F8-3B6A-42B8-BDB4-3E84DC9DF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ole tekstowe 2">
            <a:extLst>
              <a:ext uri="{FF2B5EF4-FFF2-40B4-BE49-F238E27FC236}">
                <a16:creationId xmlns:a16="http://schemas.microsoft.com/office/drawing/2014/main" id="{B2FF766B-FF86-45D9-8467-F22CFA2A84E8}"/>
              </a:ext>
            </a:extLst>
          </p:cNvPr>
          <p:cNvSpPr txBox="1"/>
          <p:nvPr/>
        </p:nvSpPr>
        <p:spPr>
          <a:xfrm>
            <a:off x="0" y="0"/>
            <a:ext cx="9144000" cy="646331"/>
          </a:xfrm>
          <a:prstGeom prst="rect">
            <a:avLst/>
          </a:prstGeom>
          <a:noFill/>
        </p:spPr>
        <p:txBody>
          <a:bodyPr wrap="square" rtlCol="0">
            <a:spAutoFit/>
          </a:bodyPr>
          <a:lstStyle/>
          <a:p>
            <a:pPr algn="ctr"/>
            <a:r>
              <a:rPr lang="pl-PL" b="1" dirty="0"/>
              <a:t>Procentowy udział imigrantów (osób urodzonych zagranicą) w łącznej populacji  2015 (gwiazdka 2016)</a:t>
            </a:r>
          </a:p>
        </p:txBody>
      </p:sp>
    </p:spTree>
    <p:extLst>
      <p:ext uri="{BB962C8B-B14F-4D97-AF65-F5344CB8AC3E}">
        <p14:creationId xmlns:p14="http://schemas.microsoft.com/office/powerpoint/2010/main" val="1603129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1779</Words>
  <Application>Microsoft Office PowerPoint</Application>
  <PresentationFormat>Pokaz na ekranie (4:3)</PresentationFormat>
  <Paragraphs>390</Paragraphs>
  <Slides>22</Slides>
  <Notes>1</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22</vt:i4>
      </vt:variant>
    </vt:vector>
  </HeadingPairs>
  <TitlesOfParts>
    <vt:vector size="28" baseType="lpstr">
      <vt:lpstr>맑은 고딕</vt:lpstr>
      <vt:lpstr>Arial</vt:lpstr>
      <vt:lpstr>Calibri</vt:lpstr>
      <vt:lpstr>Times New Roman</vt:lpstr>
      <vt:lpstr>Office Theme</vt:lpstr>
      <vt:lpstr>Custom Design</vt:lpstr>
      <vt:lpstr>Prezentacja programu PowerPoint</vt:lpstr>
      <vt:lpstr> Plan prezentacji</vt:lpstr>
      <vt:lpstr>Zjawisko migracji</vt:lpstr>
      <vt:lpstr>Typy migracji</vt:lpstr>
      <vt:lpstr>Typy migracji</vt:lpstr>
      <vt:lpstr>Charakter współczesnej migracji</vt:lpstr>
      <vt:lpstr>Charakter współczesnej migracji</vt:lpstr>
      <vt:lpstr>Charakter współczesnej migracji</vt:lpstr>
      <vt:lpstr>Podsumowanie</vt:lpstr>
      <vt:lpstr>Imigranci na 1000 mieszkańców (2016 rok)</vt:lpstr>
      <vt:lpstr>Odsetek cudzoziemców wśród stałych mieszkańców (Stan na 1.01.2016)</vt:lpstr>
      <vt:lpstr>Prezentacja programu PowerPoint</vt:lpstr>
      <vt:lpstr>Zmiany w strumieniu imigracji</vt:lpstr>
      <vt:lpstr>Prezentacja programu PowerPoint</vt:lpstr>
      <vt:lpstr>Prezentacja programu PowerPoint</vt:lpstr>
      <vt:lpstr>Model migracji w Europie </vt:lpstr>
      <vt:lpstr>Model migracji w Europie </vt:lpstr>
      <vt:lpstr>Model migracji w Europie </vt:lpstr>
      <vt:lpstr>Podsumowanie</vt:lpstr>
      <vt:lpstr>Podsumowanie</vt:lpstr>
      <vt:lpstr>Dziękujemy za uwagę</vt:lpstr>
      <vt:lpstr>Szacunek emigracji z Polski na pobyt czasowy w latach 2004-2016</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WUP</cp:lastModifiedBy>
  <cp:revision>73</cp:revision>
  <cp:lastPrinted>2017-11-22T18:38:08Z</cp:lastPrinted>
  <dcterms:created xsi:type="dcterms:W3CDTF">2014-04-01T16:35:38Z</dcterms:created>
  <dcterms:modified xsi:type="dcterms:W3CDTF">2017-11-23T09:43:59Z</dcterms:modified>
</cp:coreProperties>
</file>