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909B4B-1A95-4D1F-9981-4951EEF1C3DF}" type="datetimeFigureOut">
              <a:rPr lang="pl-PL" smtClean="0"/>
              <a:pPr/>
              <a:t>28.05.2023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390397-0DD3-467B-B42B-3FB7185068FA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20230512_Raport_analityczny_monitoring_2022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20230512_Raport_analityczny_monitoring_2022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851648" cy="511256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Raport analityczny.  </a:t>
            </a:r>
            <a:br>
              <a:rPr lang="pl-PL" dirty="0" smtClean="0"/>
            </a:br>
            <a:r>
              <a:rPr lang="pl-PL" b="1" dirty="0" smtClean="0"/>
              <a:t>Wyniki </a:t>
            </a:r>
            <a:r>
              <a:rPr lang="pl-PL" b="1" dirty="0"/>
              <a:t>monitoringu karier absolwentów szkół ponadpodstawowych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/>
              <a:t>ponadgimnazjalnych </a:t>
            </a:r>
            <a:br>
              <a:rPr lang="pl-PL" b="1" dirty="0"/>
            </a:br>
            <a:r>
              <a:rPr lang="pl-PL" b="1" dirty="0"/>
              <a:t>Absolwenci z lat 2020 i 2021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752600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 </a:t>
            </a:r>
            <a:r>
              <a:rPr lang="pl-PL" b="1" dirty="0"/>
              <a:t>Kwiecień 2023 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Dane z systemu </a:t>
            </a:r>
            <a:r>
              <a:rPr lang="pl-PL" b="1" dirty="0" smtClean="0">
                <a:solidFill>
                  <a:srgbClr val="7030A0"/>
                </a:solidFill>
              </a:rPr>
              <a:t>POL-on </a:t>
            </a:r>
            <a:r>
              <a:rPr lang="pl-PL" dirty="0" smtClean="0"/>
              <a:t>- Ośrodek Przetwarzania Informacji - Państwowy Instytut Badawczy (OPI)</a:t>
            </a:r>
          </a:p>
          <a:p>
            <a:pPr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Informacje o rozpoczęciu lub zakończeniu studiów (bądź skreśleniu z listy studentów) oraz ich kierunku. 	</a:t>
            </a:r>
          </a:p>
          <a:p>
            <a:pPr>
              <a:buNone/>
            </a:pPr>
            <a:r>
              <a:rPr lang="pl-PL" dirty="0" smtClean="0"/>
              <a:t>	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03648"/>
            <a:ext cx="8229600" cy="4920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Dane z </a:t>
            </a:r>
            <a:r>
              <a:rPr lang="pl-PL" b="1" dirty="0" smtClean="0">
                <a:solidFill>
                  <a:srgbClr val="7030A0"/>
                </a:solidFill>
              </a:rPr>
              <a:t>ZUS</a:t>
            </a:r>
            <a:r>
              <a:rPr lang="pl-PL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Informacje pozwalające zidentyfikować okresy i formy, w których absolwenci byli zatrudnieni, okresy zarejestrowanego bezrobocia, a także braku aktywności zawodowej (rejestrowanej w ZUS).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Sytuację absolwenta w danym miesiącu można określić na podstawie kodów tytułów ubezpieczenia lub świadczenia oraz przypisanych do nich okresów.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Wysokość przychodów jest ustalana dzięki informacji o podstawie wymiaru składek ubezpieczeniowych.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sz="1700" dirty="0" smtClean="0">
                <a:solidFill>
                  <a:schemeClr val="accent4">
                    <a:lumMod val="75000"/>
                  </a:schemeClr>
                </a:solidFill>
              </a:rPr>
              <a:t>Nie dot. KRUS, zaopatrzenia służb mundurowych, sędziów i prokuratorów.</a:t>
            </a:r>
            <a:r>
              <a:rPr lang="pl-PL" dirty="0" smtClean="0"/>
              <a:t>	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5227"/>
            <a:ext cx="8229600" cy="1143000"/>
          </a:xfrm>
        </p:spPr>
        <p:txBody>
          <a:bodyPr/>
          <a:lstStyle/>
          <a:p>
            <a:r>
              <a:rPr lang="pl-PL" dirty="0" smtClean="0"/>
              <a:t>Wybór zawodów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7773"/>
            <a:ext cx="8229600" cy="5685603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Najpopularniejszymi zawodami wśród pracowników młodocianych, którzy ukończyli branżową szkołę I stopnia były zawody: </a:t>
            </a:r>
            <a:r>
              <a:rPr lang="pl-PL" b="1" dirty="0" smtClean="0">
                <a:solidFill>
                  <a:srgbClr val="7030A0"/>
                </a:solidFill>
              </a:rPr>
              <a:t>fryzjer </a:t>
            </a:r>
            <a:r>
              <a:rPr lang="pl-PL" dirty="0" smtClean="0"/>
              <a:t>(dla obydwu roczników </a:t>
            </a:r>
            <a:r>
              <a:rPr lang="pl-PL" b="1" dirty="0" smtClean="0">
                <a:solidFill>
                  <a:srgbClr val="FF0000"/>
                </a:solidFill>
              </a:rPr>
              <a:t>17%</a:t>
            </a:r>
            <a:r>
              <a:rPr lang="pl-PL" dirty="0" smtClean="0"/>
              <a:t>) i </a:t>
            </a:r>
            <a:r>
              <a:rPr lang="pl-PL" b="1" dirty="0" smtClean="0">
                <a:solidFill>
                  <a:srgbClr val="7030A0"/>
                </a:solidFill>
              </a:rPr>
              <a:t>mechanik pojazdów samochodowych </a:t>
            </a:r>
            <a:r>
              <a:rPr lang="pl-PL" dirty="0" smtClean="0"/>
              <a:t>(dla obydwu roczników </a:t>
            </a:r>
            <a:r>
              <a:rPr lang="pl-PL" b="1" dirty="0" smtClean="0">
                <a:solidFill>
                  <a:srgbClr val="FF0000"/>
                </a:solidFill>
              </a:rPr>
              <a:t>16%</a:t>
            </a:r>
            <a:r>
              <a:rPr lang="pl-PL" dirty="0" smtClean="0"/>
              <a:t>). Wśród absolwentów BS I, którzy nie mieli statusu młodocianych pracowników </a:t>
            </a:r>
            <a:r>
              <a:rPr lang="pl-PL" b="1" dirty="0" smtClean="0">
                <a:solidFill>
                  <a:srgbClr val="FF0000"/>
                </a:solidFill>
              </a:rPr>
              <a:t>21% </a:t>
            </a:r>
            <a:r>
              <a:rPr lang="pl-PL" dirty="0" smtClean="0"/>
              <a:t>w 2020 r. i </a:t>
            </a:r>
            <a:r>
              <a:rPr lang="pl-PL" b="1" dirty="0" smtClean="0">
                <a:solidFill>
                  <a:srgbClr val="FF0000"/>
                </a:solidFill>
              </a:rPr>
              <a:t>19%</a:t>
            </a:r>
            <a:r>
              <a:rPr lang="pl-PL" dirty="0" smtClean="0"/>
              <a:t> w 2021 r. stanowili </a:t>
            </a:r>
            <a:r>
              <a:rPr lang="pl-PL" b="1" dirty="0" smtClean="0">
                <a:solidFill>
                  <a:srgbClr val="7030A0"/>
                </a:solidFill>
              </a:rPr>
              <a:t>kucharze</a:t>
            </a:r>
            <a:r>
              <a:rPr lang="pl-PL" dirty="0" smtClean="0"/>
              <a:t>, a </a:t>
            </a:r>
            <a:r>
              <a:rPr lang="pl-PL" b="1" dirty="0" smtClean="0">
                <a:solidFill>
                  <a:srgbClr val="FF0000"/>
                </a:solidFill>
              </a:rPr>
              <a:t>18%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7030A0"/>
                </a:solidFill>
              </a:rPr>
              <a:t>mechanicy pojazdów samochodowych </a:t>
            </a:r>
            <a:r>
              <a:rPr lang="pl-PL" dirty="0" smtClean="0"/>
              <a:t>(zarówno w 2020 r. jak i 2021 r.). Najpopularniejszym zawodem w technikach był </a:t>
            </a:r>
            <a:r>
              <a:rPr lang="pl-PL" b="1" dirty="0" smtClean="0">
                <a:solidFill>
                  <a:srgbClr val="7030A0"/>
                </a:solidFill>
              </a:rPr>
              <a:t>technik informatyk </a:t>
            </a:r>
            <a:r>
              <a:rPr lang="pl-PL" dirty="0" smtClean="0"/>
              <a:t>(</a:t>
            </a:r>
            <a:r>
              <a:rPr lang="pl-PL" b="1" dirty="0" smtClean="0">
                <a:solidFill>
                  <a:srgbClr val="FF0000"/>
                </a:solidFill>
              </a:rPr>
              <a:t>16% </a:t>
            </a:r>
            <a:r>
              <a:rPr lang="pl-PL" dirty="0" smtClean="0"/>
              <a:t>w 2020 r. i </a:t>
            </a:r>
            <a:r>
              <a:rPr lang="pl-PL" b="1" dirty="0" smtClean="0">
                <a:solidFill>
                  <a:srgbClr val="FF0000"/>
                </a:solidFill>
              </a:rPr>
              <a:t>18%</a:t>
            </a:r>
            <a:r>
              <a:rPr lang="pl-PL" dirty="0" smtClean="0"/>
              <a:t> w 2021 r.), a na drugim miejscu </a:t>
            </a:r>
            <a:r>
              <a:rPr lang="pl-PL" b="1" dirty="0" smtClean="0">
                <a:solidFill>
                  <a:srgbClr val="7030A0"/>
                </a:solidFill>
              </a:rPr>
              <a:t>technik żywienia i usług gastronomicznych</a:t>
            </a:r>
            <a:r>
              <a:rPr lang="pl-PL" dirty="0" smtClean="0"/>
              <a:t> (</a:t>
            </a:r>
            <a:r>
              <a:rPr lang="pl-PL" b="1" dirty="0" smtClean="0">
                <a:solidFill>
                  <a:srgbClr val="FF0000"/>
                </a:solidFill>
              </a:rPr>
              <a:t>10%</a:t>
            </a:r>
            <a:r>
              <a:rPr lang="pl-PL" dirty="0" smtClean="0"/>
              <a:t>) w 2020 r. oraz </a:t>
            </a:r>
            <a:r>
              <a:rPr lang="pl-PL" b="1" dirty="0" smtClean="0">
                <a:solidFill>
                  <a:srgbClr val="7030A0"/>
                </a:solidFill>
              </a:rPr>
              <a:t>technik logistyk </a:t>
            </a:r>
            <a:r>
              <a:rPr lang="pl-PL" dirty="0" smtClean="0"/>
              <a:t>(</a:t>
            </a:r>
            <a:r>
              <a:rPr lang="pl-PL" b="1" dirty="0" smtClean="0">
                <a:solidFill>
                  <a:srgbClr val="FF0000"/>
                </a:solidFill>
              </a:rPr>
              <a:t>9%</a:t>
            </a:r>
            <a:r>
              <a:rPr lang="pl-PL" dirty="0" smtClean="0"/>
              <a:t>) w 2021 r. Najliczniej reprezentowane zawody w szkołach policealnych to </a:t>
            </a:r>
            <a:r>
              <a:rPr lang="pl-PL" b="1" dirty="0" smtClean="0">
                <a:solidFill>
                  <a:srgbClr val="7030A0"/>
                </a:solidFill>
              </a:rPr>
              <a:t>opiekun medyczny </a:t>
            </a:r>
            <a:r>
              <a:rPr lang="pl-PL" dirty="0" smtClean="0"/>
              <a:t>(</a:t>
            </a:r>
            <a:r>
              <a:rPr lang="pl-PL" b="1" dirty="0" smtClean="0">
                <a:solidFill>
                  <a:srgbClr val="FF0000"/>
                </a:solidFill>
              </a:rPr>
              <a:t>18%) </a:t>
            </a:r>
            <a:r>
              <a:rPr lang="pl-PL" dirty="0" smtClean="0"/>
              <a:t>i </a:t>
            </a:r>
            <a:r>
              <a:rPr lang="pl-PL" b="1" dirty="0" smtClean="0">
                <a:solidFill>
                  <a:srgbClr val="7030A0"/>
                </a:solidFill>
              </a:rPr>
              <a:t>technik usług kosmetycznych </a:t>
            </a:r>
            <a:r>
              <a:rPr lang="pl-PL" dirty="0" smtClean="0"/>
              <a:t>(</a:t>
            </a:r>
            <a:r>
              <a:rPr lang="pl-PL" b="1" dirty="0" smtClean="0">
                <a:solidFill>
                  <a:srgbClr val="FF0000"/>
                </a:solidFill>
              </a:rPr>
              <a:t>12%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l-PL" dirty="0" smtClean="0"/>
              <a:t>Zdawalność egzaminów LO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W przypadku absolwentów </a:t>
            </a:r>
            <a:r>
              <a:rPr lang="pl-PL" sz="2800" b="1" dirty="0" smtClean="0">
                <a:solidFill>
                  <a:srgbClr val="7030A0"/>
                </a:solidFill>
              </a:rPr>
              <a:t>liceów dla młodzieży </a:t>
            </a:r>
            <a:r>
              <a:rPr lang="pl-PL" sz="2800" dirty="0" smtClean="0"/>
              <a:t>z 2020 r. i 2021 r. uzyskiwanie </a:t>
            </a:r>
            <a:r>
              <a:rPr lang="pl-PL" sz="2800" dirty="0" smtClean="0">
                <a:solidFill>
                  <a:srgbClr val="FF0000"/>
                </a:solidFill>
              </a:rPr>
              <a:t>świadectw dojrzałości </a:t>
            </a:r>
            <a:r>
              <a:rPr lang="pl-PL" sz="2800" dirty="0" smtClean="0"/>
              <a:t>było bardzo wysokie w porównaniu do absolwentów innych typów szkół, których uczniowie zdają egzamin maturalny. Świadectwo dojrzałości uzyskało </a:t>
            </a:r>
            <a:r>
              <a:rPr lang="pl-PL" sz="2800" b="1" dirty="0" smtClean="0">
                <a:solidFill>
                  <a:srgbClr val="FF0000"/>
                </a:solidFill>
              </a:rPr>
              <a:t>92% </a:t>
            </a:r>
            <a:r>
              <a:rPr lang="pl-PL" sz="2800" dirty="0" smtClean="0"/>
              <a:t>absolwentów liceów ogólnokształcących dla młodzieży z 2020 r. i </a:t>
            </a:r>
            <a:r>
              <a:rPr lang="pl-PL" sz="2800" b="1" dirty="0" smtClean="0">
                <a:solidFill>
                  <a:srgbClr val="FF0000"/>
                </a:solidFill>
              </a:rPr>
              <a:t>91%</a:t>
            </a:r>
            <a:r>
              <a:rPr lang="pl-PL" sz="2800" dirty="0" smtClean="0"/>
              <a:t> absolwentów z 2021 r. W przypadku liceów ogólnokształcących </a:t>
            </a:r>
            <a:r>
              <a:rPr lang="pl-PL" sz="2800" b="1" dirty="0" smtClean="0">
                <a:solidFill>
                  <a:srgbClr val="7030A0"/>
                </a:solidFill>
              </a:rPr>
              <a:t>dla dorosłych </a:t>
            </a:r>
            <a:r>
              <a:rPr lang="pl-PL" sz="2800" dirty="0" smtClean="0"/>
              <a:t>świadectwa dojrzałości uzyskało zaledwie </a:t>
            </a:r>
            <a:r>
              <a:rPr lang="pl-PL" sz="2800" b="1" dirty="0" smtClean="0">
                <a:solidFill>
                  <a:srgbClr val="FF0000"/>
                </a:solidFill>
              </a:rPr>
              <a:t>14%</a:t>
            </a:r>
            <a:r>
              <a:rPr lang="pl-PL" sz="2800" dirty="0" smtClean="0"/>
              <a:t> absolwentów w obydwu rocznikach. </a:t>
            </a:r>
            <a:endParaRPr lang="pl-PL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25059"/>
            <a:ext cx="8229600" cy="1143000"/>
          </a:xfrm>
        </p:spPr>
        <p:txBody>
          <a:bodyPr/>
          <a:lstStyle/>
          <a:p>
            <a:r>
              <a:rPr lang="pl-PL" dirty="0" smtClean="0"/>
              <a:t>Zdawalność egzaminów 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0786" y="1117942"/>
            <a:ext cx="8229600" cy="574005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 </a:t>
            </a:r>
            <a:r>
              <a:rPr lang="pl-PL" b="1" dirty="0" smtClean="0">
                <a:solidFill>
                  <a:srgbClr val="7030A0"/>
                </a:solidFill>
              </a:rPr>
              <a:t>technikach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świadectwo dojrzałości </a:t>
            </a:r>
            <a:r>
              <a:rPr lang="pl-PL" dirty="0" smtClean="0"/>
              <a:t>uzyskało ponad 2/3 absolwentów z 2020 r. (</a:t>
            </a:r>
            <a:r>
              <a:rPr lang="pl-PL" b="1" dirty="0" smtClean="0">
                <a:solidFill>
                  <a:srgbClr val="FF0000"/>
                </a:solidFill>
              </a:rPr>
              <a:t>68%</a:t>
            </a:r>
            <a:r>
              <a:rPr lang="pl-PL" dirty="0" smtClean="0"/>
              <a:t>) i z 2021 r. (</a:t>
            </a:r>
            <a:r>
              <a:rPr lang="pl-PL" b="1" dirty="0" smtClean="0">
                <a:solidFill>
                  <a:srgbClr val="FF0000"/>
                </a:solidFill>
              </a:rPr>
              <a:t>69%</a:t>
            </a:r>
            <a:r>
              <a:rPr lang="pl-PL" dirty="0" smtClean="0"/>
              <a:t>). W przypadku obydwu roczników nieco lepiej poradzili sobie mężczyźni niż kobiety (4-5 pp. różnicy), odwrotnie niż w przypadku absolwentów liceów ogólnokształcących dla młodzieży, choć w ich przypadku przewaga kobiet była niewielka (1 pp.). W przypadku obydwu roczników egzamin maturalny </a:t>
            </a:r>
            <a:r>
              <a:rPr lang="pl-PL" dirty="0" smtClean="0">
                <a:solidFill>
                  <a:srgbClr val="FF0000"/>
                </a:solidFill>
              </a:rPr>
              <a:t>najczęściej zdawali </a:t>
            </a:r>
            <a:r>
              <a:rPr lang="pl-PL" b="1" dirty="0" smtClean="0">
                <a:solidFill>
                  <a:srgbClr val="7030A0"/>
                </a:solidFill>
              </a:rPr>
              <a:t>technicy mechatronicy</a:t>
            </a:r>
            <a:r>
              <a:rPr lang="pl-PL" dirty="0" smtClean="0"/>
              <a:t> (</a:t>
            </a:r>
            <a:r>
              <a:rPr lang="pl-PL" b="1" dirty="0" smtClean="0">
                <a:solidFill>
                  <a:srgbClr val="FF0000"/>
                </a:solidFill>
              </a:rPr>
              <a:t>87% </a:t>
            </a:r>
            <a:r>
              <a:rPr lang="pl-PL" dirty="0" smtClean="0"/>
              <a:t>dla 2020 r. i 2021 r.), </a:t>
            </a:r>
            <a:r>
              <a:rPr lang="pl-PL" b="1" dirty="0" smtClean="0">
                <a:solidFill>
                  <a:srgbClr val="7030A0"/>
                </a:solidFill>
              </a:rPr>
              <a:t>technicy informatycy</a:t>
            </a:r>
            <a:r>
              <a:rPr lang="pl-PL" dirty="0" smtClean="0"/>
              <a:t> (</a:t>
            </a:r>
            <a:r>
              <a:rPr lang="pl-PL" b="1" dirty="0" smtClean="0">
                <a:solidFill>
                  <a:srgbClr val="FF0000"/>
                </a:solidFill>
              </a:rPr>
              <a:t>84% </a:t>
            </a:r>
            <a:r>
              <a:rPr lang="pl-PL" dirty="0" smtClean="0"/>
              <a:t>dla 2020 r. i dla 2021 r.) i </a:t>
            </a:r>
            <a:r>
              <a:rPr lang="pl-PL" b="1" dirty="0" smtClean="0">
                <a:solidFill>
                  <a:srgbClr val="7030A0"/>
                </a:solidFill>
              </a:rPr>
              <a:t>technicy ekonomiści</a:t>
            </a:r>
            <a:r>
              <a:rPr lang="pl-PL" dirty="0" smtClean="0"/>
              <a:t> (</a:t>
            </a:r>
            <a:r>
              <a:rPr lang="pl-PL" b="1" dirty="0" smtClean="0">
                <a:solidFill>
                  <a:srgbClr val="FF0000"/>
                </a:solidFill>
              </a:rPr>
              <a:t>87% </a:t>
            </a:r>
            <a:r>
              <a:rPr lang="pl-PL" dirty="0" smtClean="0"/>
              <a:t>dla 2020 r. i dla 2021 r.). Na drugim końcu szali sytuują się </a:t>
            </a:r>
            <a:r>
              <a:rPr lang="pl-PL" b="1" dirty="0" smtClean="0">
                <a:solidFill>
                  <a:srgbClr val="7030A0"/>
                </a:solidFill>
              </a:rPr>
              <a:t>technicy pojazdów samochodowych </a:t>
            </a:r>
            <a:r>
              <a:rPr lang="pl-PL" dirty="0" smtClean="0"/>
              <a:t>(</a:t>
            </a:r>
            <a:r>
              <a:rPr lang="pl-PL" b="1" dirty="0" smtClean="0">
                <a:solidFill>
                  <a:srgbClr val="FF0000"/>
                </a:solidFill>
              </a:rPr>
              <a:t>46% </a:t>
            </a:r>
            <a:r>
              <a:rPr lang="pl-PL" dirty="0" smtClean="0"/>
              <a:t>absolwentów ze zdanym egzaminem maturalnym w 2020 r. i </a:t>
            </a:r>
            <a:r>
              <a:rPr lang="pl-PL" b="1" dirty="0" smtClean="0">
                <a:solidFill>
                  <a:srgbClr val="FF0000"/>
                </a:solidFill>
              </a:rPr>
              <a:t>47% </a:t>
            </a:r>
            <a:r>
              <a:rPr lang="pl-PL" dirty="0" smtClean="0"/>
              <a:t>w 2021 r.), </a:t>
            </a:r>
            <a:r>
              <a:rPr lang="pl-PL" b="1" dirty="0" smtClean="0">
                <a:solidFill>
                  <a:srgbClr val="7030A0"/>
                </a:solidFill>
              </a:rPr>
              <a:t>technicy żywienia i usług gastronomicznych</a:t>
            </a:r>
            <a:r>
              <a:rPr lang="pl-PL" dirty="0" smtClean="0"/>
              <a:t> (</a:t>
            </a:r>
            <a:r>
              <a:rPr lang="pl-PL" b="1" dirty="0" smtClean="0">
                <a:solidFill>
                  <a:srgbClr val="FF0000"/>
                </a:solidFill>
              </a:rPr>
              <a:t>49% </a:t>
            </a:r>
            <a:r>
              <a:rPr lang="pl-PL" dirty="0" smtClean="0"/>
              <a:t>w obydwu rocznikach) oraz </a:t>
            </a:r>
            <a:r>
              <a:rPr lang="pl-PL" b="1" dirty="0" smtClean="0">
                <a:solidFill>
                  <a:srgbClr val="7030A0"/>
                </a:solidFill>
              </a:rPr>
              <a:t>technicy mechanicy </a:t>
            </a:r>
            <a:r>
              <a:rPr lang="pl-PL" dirty="0" smtClean="0"/>
              <a:t>(</a:t>
            </a:r>
            <a:r>
              <a:rPr lang="pl-PL" b="1" dirty="0" smtClean="0">
                <a:solidFill>
                  <a:srgbClr val="FF0000"/>
                </a:solidFill>
              </a:rPr>
              <a:t>53% </a:t>
            </a:r>
            <a:r>
              <a:rPr lang="pl-PL" dirty="0" smtClean="0"/>
              <a:t>w 2020 r. i </a:t>
            </a:r>
            <a:r>
              <a:rPr lang="pl-PL" b="1" dirty="0" smtClean="0">
                <a:solidFill>
                  <a:srgbClr val="FF0000"/>
                </a:solidFill>
              </a:rPr>
              <a:t>56%</a:t>
            </a:r>
            <a:r>
              <a:rPr lang="pl-PL" dirty="0" smtClean="0"/>
              <a:t> w 2021 r.). 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4372" y="1827"/>
            <a:ext cx="8229600" cy="1143000"/>
          </a:xfrm>
        </p:spPr>
        <p:txBody>
          <a:bodyPr/>
          <a:lstStyle/>
          <a:p>
            <a:r>
              <a:rPr lang="pl-PL" dirty="0" smtClean="0"/>
              <a:t>Zdawalność egzaminów 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31640"/>
            <a:ext cx="8229600" cy="552636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Absolwenci techników poza egzaminem maturalnym, zdawali również </a:t>
            </a:r>
            <a:r>
              <a:rPr lang="pl-PL" dirty="0" smtClean="0">
                <a:solidFill>
                  <a:srgbClr val="FF0000"/>
                </a:solidFill>
              </a:rPr>
              <a:t>egzaminy potwierdzające kwalifikacje zawodowe</a:t>
            </a:r>
            <a:r>
              <a:rPr lang="pl-PL" dirty="0" smtClean="0"/>
              <a:t>. Wśród absolwentów z 2020 r. dyplomem potwierdzającym kwalifikacje zawodowe mogło pochwalić się aż </a:t>
            </a:r>
            <a:r>
              <a:rPr lang="pl-PL" b="1" dirty="0" smtClean="0">
                <a:solidFill>
                  <a:srgbClr val="FF0000"/>
                </a:solidFill>
              </a:rPr>
              <a:t>83% </a:t>
            </a:r>
            <a:r>
              <a:rPr lang="pl-PL" b="1" dirty="0" smtClean="0">
                <a:solidFill>
                  <a:srgbClr val="7030A0"/>
                </a:solidFill>
              </a:rPr>
              <a:t>techników pojazdów samochodowych </a:t>
            </a:r>
            <a:r>
              <a:rPr lang="pl-PL" dirty="0" smtClean="0"/>
              <a:t>oraz </a:t>
            </a:r>
            <a:r>
              <a:rPr lang="pl-PL" b="1" dirty="0" smtClean="0">
                <a:solidFill>
                  <a:srgbClr val="FF0000"/>
                </a:solidFill>
              </a:rPr>
              <a:t>81% </a:t>
            </a:r>
            <a:r>
              <a:rPr lang="pl-PL" b="1" dirty="0" smtClean="0">
                <a:solidFill>
                  <a:srgbClr val="7030A0"/>
                </a:solidFill>
              </a:rPr>
              <a:t>techników hotelarstwa, techników organizacji reklamy, technik żywienia i usług gastronomicznych. </a:t>
            </a:r>
            <a:r>
              <a:rPr lang="pl-PL" dirty="0" smtClean="0"/>
              <a:t>Wśród absolwentów z 2021 r. dyplomy uzyskało </a:t>
            </a:r>
            <a:r>
              <a:rPr lang="pl-PL" b="1" dirty="0" smtClean="0">
                <a:solidFill>
                  <a:srgbClr val="FF0000"/>
                </a:solidFill>
              </a:rPr>
              <a:t>81%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7030A0"/>
                </a:solidFill>
              </a:rPr>
              <a:t>techników organizacji reklamy</a:t>
            </a:r>
            <a:r>
              <a:rPr lang="pl-PL" dirty="0" smtClean="0"/>
              <a:t>, </a:t>
            </a:r>
            <a:r>
              <a:rPr lang="pl-PL" b="1" dirty="0" smtClean="0">
                <a:solidFill>
                  <a:srgbClr val="FF0000"/>
                </a:solidFill>
              </a:rPr>
              <a:t>80% </a:t>
            </a:r>
            <a:r>
              <a:rPr lang="pl-PL" b="1" dirty="0" smtClean="0">
                <a:solidFill>
                  <a:srgbClr val="7030A0"/>
                </a:solidFill>
              </a:rPr>
              <a:t>techników logistyków</a:t>
            </a:r>
            <a:r>
              <a:rPr lang="pl-PL" dirty="0" smtClean="0"/>
              <a:t> oraz </a:t>
            </a:r>
            <a:r>
              <a:rPr lang="pl-PL" b="1" dirty="0" smtClean="0">
                <a:solidFill>
                  <a:srgbClr val="FF0000"/>
                </a:solidFill>
              </a:rPr>
              <a:t>85% </a:t>
            </a:r>
            <a:r>
              <a:rPr lang="pl-PL" b="1" dirty="0" smtClean="0">
                <a:solidFill>
                  <a:srgbClr val="7030A0"/>
                </a:solidFill>
              </a:rPr>
              <a:t>techników hotelarstwa</a:t>
            </a:r>
            <a:r>
              <a:rPr lang="pl-PL" dirty="0" smtClean="0"/>
              <a:t>. Z kolei najwyższy odsetek absolwentów, którzy nie uzyskali żadnego świadectwa potwierdzającego kwalifikację w zawodzie (a więc również dyplomu) odnotowano wśród </a:t>
            </a:r>
            <a:r>
              <a:rPr lang="pl-PL" b="1" dirty="0" smtClean="0">
                <a:solidFill>
                  <a:srgbClr val="7030A0"/>
                </a:solidFill>
              </a:rPr>
              <a:t>techników elektryków</a:t>
            </a:r>
            <a:r>
              <a:rPr lang="pl-PL" dirty="0" smtClean="0"/>
              <a:t> (</a:t>
            </a:r>
            <a:r>
              <a:rPr lang="pl-PL" sz="3000" b="1" dirty="0" smtClean="0">
                <a:solidFill>
                  <a:srgbClr val="FF0000"/>
                </a:solidFill>
              </a:rPr>
              <a:t>11% </a:t>
            </a:r>
            <a:r>
              <a:rPr lang="pl-PL" dirty="0" smtClean="0"/>
              <a:t>w przypadku absolwentów z 2020 r. i aż </a:t>
            </a:r>
            <a:r>
              <a:rPr lang="pl-PL" b="1" dirty="0" smtClean="0">
                <a:solidFill>
                  <a:srgbClr val="FF0000"/>
                </a:solidFill>
              </a:rPr>
              <a:t>26% </a:t>
            </a:r>
            <a:r>
              <a:rPr lang="pl-PL" dirty="0" smtClean="0"/>
              <a:t>wśród absolwentów z 2021 r.). 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Spośród absolwentów z </a:t>
            </a:r>
            <a:r>
              <a:rPr lang="pl-PL" dirty="0" smtClean="0">
                <a:solidFill>
                  <a:srgbClr val="FF0000"/>
                </a:solidFill>
              </a:rPr>
              <a:t>2020 r.</a:t>
            </a:r>
            <a:r>
              <a:rPr lang="pl-PL" dirty="0" smtClean="0"/>
              <a:t>, którzy w branżowych szkołach I stopnia uczyli się jako pracownicy młodociani, </a:t>
            </a:r>
            <a:r>
              <a:rPr lang="pl-PL" b="1" dirty="0" smtClean="0">
                <a:solidFill>
                  <a:srgbClr val="7030A0"/>
                </a:solidFill>
              </a:rPr>
              <a:t>świadectwo czeladnicze </a:t>
            </a:r>
            <a:r>
              <a:rPr lang="pl-PL" dirty="0" smtClean="0"/>
              <a:t>uzyskało </a:t>
            </a:r>
            <a:r>
              <a:rPr lang="pl-PL" b="1" dirty="0" smtClean="0">
                <a:solidFill>
                  <a:srgbClr val="FF0000"/>
                </a:solidFill>
              </a:rPr>
              <a:t>43%, </a:t>
            </a:r>
            <a:r>
              <a:rPr lang="pl-PL" dirty="0" smtClean="0"/>
              <a:t>a </a:t>
            </a:r>
            <a:r>
              <a:rPr lang="pl-PL" b="1" dirty="0" smtClean="0">
                <a:solidFill>
                  <a:srgbClr val="7030A0"/>
                </a:solidFill>
              </a:rPr>
              <a:t>dyplom potwierdzający kwalifikacje zawodowe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FF0000"/>
                </a:solidFill>
              </a:rPr>
              <a:t>24%</a:t>
            </a:r>
            <a:r>
              <a:rPr lang="pl-PL" dirty="0" smtClean="0"/>
              <a:t>. Niewielki odsetek (3%) otrzymał jedynie świadectwo potwierdzające kwalifikację w zawodzie. Natomiast trzech na dziesięciu (</a:t>
            </a:r>
            <a:r>
              <a:rPr lang="pl-PL" b="1" dirty="0" smtClean="0">
                <a:solidFill>
                  <a:srgbClr val="FF0000"/>
                </a:solidFill>
              </a:rPr>
              <a:t>30%</a:t>
            </a:r>
            <a:r>
              <a:rPr lang="pl-PL" dirty="0" smtClean="0"/>
              <a:t>) </a:t>
            </a:r>
            <a:r>
              <a:rPr lang="pl-PL" b="1" dirty="0" smtClean="0">
                <a:solidFill>
                  <a:srgbClr val="7030A0"/>
                </a:solidFill>
              </a:rPr>
              <a:t>nie uzyskało żadnego dokumentu potwierdzającego kwalifikacje zawodowe</a:t>
            </a:r>
            <a:r>
              <a:rPr lang="pl-PL" dirty="0" smtClean="0"/>
              <a:t>. Wśród absolwentów z </a:t>
            </a:r>
            <a:r>
              <a:rPr lang="pl-PL" dirty="0" smtClean="0">
                <a:solidFill>
                  <a:srgbClr val="FF0000"/>
                </a:solidFill>
              </a:rPr>
              <a:t>2021 r.</a:t>
            </a:r>
            <a:r>
              <a:rPr lang="pl-PL" dirty="0" smtClean="0"/>
              <a:t>, których sytuację monitorowano przez krótszy okres od zakończenia nauki w BS I, odsetek osób, które </a:t>
            </a:r>
            <a:r>
              <a:rPr lang="pl-PL" b="1" dirty="0" smtClean="0">
                <a:solidFill>
                  <a:srgbClr val="7030A0"/>
                </a:solidFill>
              </a:rPr>
              <a:t>nie uzyskały świadectwa czeladniczego, dyplomu potwierdzającego kwalifikacje zawodowe ani świadectwa potwierdzającego kwalifikację w zawodzie przekroczył połowę</a:t>
            </a:r>
            <a:r>
              <a:rPr lang="pl-PL" dirty="0" smtClean="0"/>
              <a:t> (</a:t>
            </a:r>
            <a:r>
              <a:rPr lang="pl-PL" b="1" dirty="0" smtClean="0">
                <a:solidFill>
                  <a:srgbClr val="FF0000"/>
                </a:solidFill>
              </a:rPr>
              <a:t>52%</a:t>
            </a:r>
            <a:r>
              <a:rPr lang="pl-PL" dirty="0" smtClean="0"/>
              <a:t>). 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pl-PL" dirty="0" smtClean="0"/>
              <a:t>Zdawalność egzaminów BSIS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pl-PL" dirty="0" smtClean="0"/>
              <a:t>W podziale ze względu na wyuczony zawód, wśród absolwentów z </a:t>
            </a:r>
            <a:r>
              <a:rPr lang="pl-PL" dirty="0" smtClean="0">
                <a:solidFill>
                  <a:srgbClr val="FF0000"/>
                </a:solidFill>
              </a:rPr>
              <a:t>2020 r.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najwyższym</a:t>
            </a:r>
            <a:r>
              <a:rPr lang="pl-PL" dirty="0" smtClean="0"/>
              <a:t> odsetkiem osób, które uzyskały dyplom potwierdzający kwalifikacje zawodowe, wyróżniają się osoby wykształcone w </a:t>
            </a:r>
            <a:r>
              <a:rPr lang="pl-PL" b="1" dirty="0" smtClean="0">
                <a:solidFill>
                  <a:srgbClr val="7030A0"/>
                </a:solidFill>
              </a:rPr>
              <a:t>zawodach monter zabudowy i robót wykończeniowych w budownictwie </a:t>
            </a:r>
            <a:r>
              <a:rPr lang="pl-PL" dirty="0" smtClean="0"/>
              <a:t>(</a:t>
            </a:r>
            <a:r>
              <a:rPr lang="pl-PL" b="1" dirty="0" smtClean="0">
                <a:solidFill>
                  <a:srgbClr val="FF0000"/>
                </a:solidFill>
              </a:rPr>
              <a:t>74%</a:t>
            </a:r>
            <a:r>
              <a:rPr lang="pl-PL" dirty="0" smtClean="0"/>
              <a:t>) oraz </a:t>
            </a:r>
            <a:r>
              <a:rPr lang="pl-PL" b="1" dirty="0" smtClean="0">
                <a:solidFill>
                  <a:srgbClr val="7030A0"/>
                </a:solidFill>
              </a:rPr>
              <a:t>cukiernik</a:t>
            </a:r>
            <a:r>
              <a:rPr lang="pl-PL" dirty="0" smtClean="0"/>
              <a:t> (</a:t>
            </a:r>
            <a:r>
              <a:rPr lang="pl-PL" b="1" dirty="0" smtClean="0">
                <a:solidFill>
                  <a:srgbClr val="FF0000"/>
                </a:solidFill>
              </a:rPr>
              <a:t>71%</a:t>
            </a:r>
            <a:r>
              <a:rPr lang="pl-PL" dirty="0" smtClean="0"/>
              <a:t>), natomiast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najniższym</a:t>
            </a:r>
            <a:r>
              <a:rPr lang="pl-PL" dirty="0" smtClean="0"/>
              <a:t> – wykształcone w zawodach </a:t>
            </a:r>
            <a:r>
              <a:rPr lang="pl-PL" b="1" dirty="0" smtClean="0">
                <a:solidFill>
                  <a:srgbClr val="7030A0"/>
                </a:solidFill>
              </a:rPr>
              <a:t>kierowca mechanik </a:t>
            </a:r>
            <a:r>
              <a:rPr lang="pl-PL" dirty="0" smtClean="0"/>
              <a:t>(</a:t>
            </a:r>
            <a:r>
              <a:rPr lang="pl-PL" b="1" dirty="0" smtClean="0">
                <a:solidFill>
                  <a:srgbClr val="FF0000"/>
                </a:solidFill>
              </a:rPr>
              <a:t>12%</a:t>
            </a:r>
            <a:r>
              <a:rPr lang="pl-PL" dirty="0" smtClean="0"/>
              <a:t>) oraz </a:t>
            </a:r>
            <a:r>
              <a:rPr lang="pl-PL" b="1" dirty="0" smtClean="0">
                <a:solidFill>
                  <a:srgbClr val="7030A0"/>
                </a:solidFill>
              </a:rPr>
              <a:t>elektryk</a:t>
            </a:r>
            <a:r>
              <a:rPr lang="pl-PL" dirty="0" smtClean="0"/>
              <a:t> (</a:t>
            </a:r>
            <a:r>
              <a:rPr lang="pl-PL" b="1" dirty="0" smtClean="0">
                <a:solidFill>
                  <a:srgbClr val="FF0000"/>
                </a:solidFill>
              </a:rPr>
              <a:t>18%</a:t>
            </a:r>
            <a:r>
              <a:rPr lang="pl-PL" dirty="0" smtClean="0"/>
              <a:t>). Spośród absolwentów z 2021 r. zdecydowanie najczęściej dyplomy potwierdzające kwalifikacje zawodowe uzyskiwały osoby wykształcone w zawodzie</a:t>
            </a:r>
            <a:r>
              <a:rPr lang="pl-PL" b="1" dirty="0" smtClean="0">
                <a:solidFill>
                  <a:srgbClr val="7030A0"/>
                </a:solidFill>
              </a:rPr>
              <a:t> cukiernik </a:t>
            </a:r>
            <a:r>
              <a:rPr lang="pl-PL" dirty="0" smtClean="0"/>
              <a:t>(</a:t>
            </a:r>
            <a:r>
              <a:rPr lang="pl-PL" b="1" dirty="0" smtClean="0">
                <a:solidFill>
                  <a:srgbClr val="FF0000"/>
                </a:solidFill>
              </a:rPr>
              <a:t>80%</a:t>
            </a:r>
            <a:r>
              <a:rPr lang="pl-PL" dirty="0" smtClean="0"/>
              <a:t>). Posiadaczy takich dyplomów jest natomiast bardzo niewielu wśród osób, które uczyły się zawodu </a:t>
            </a:r>
            <a:r>
              <a:rPr lang="pl-PL" b="1" dirty="0" smtClean="0">
                <a:solidFill>
                  <a:srgbClr val="7030A0"/>
                </a:solidFill>
              </a:rPr>
              <a:t>kierowca-mechanik</a:t>
            </a:r>
            <a:r>
              <a:rPr lang="pl-PL" dirty="0" smtClean="0"/>
              <a:t> (</a:t>
            </a:r>
            <a:r>
              <a:rPr lang="pl-PL" b="1" dirty="0" smtClean="0">
                <a:solidFill>
                  <a:srgbClr val="FF0000"/>
                </a:solidFill>
              </a:rPr>
              <a:t>11%</a:t>
            </a:r>
            <a:r>
              <a:rPr lang="pl-PL" dirty="0" smtClean="0"/>
              <a:t>). 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 smtClean="0"/>
              <a:t>Zdawalność egzaminów BSIS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b="1" dirty="0" smtClean="0"/>
              <a:t>Kontynuowanie nauki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688632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Od października 2020 r. do maja 2022 r. </a:t>
            </a:r>
            <a:r>
              <a:rPr lang="pl-PL" dirty="0" smtClean="0"/>
              <a:t>udział kontynuujących (również pracujących) wzrósł z </a:t>
            </a:r>
            <a:r>
              <a:rPr lang="pl-PL" b="1" dirty="0" smtClean="0">
                <a:solidFill>
                  <a:srgbClr val="7030A0"/>
                </a:solidFill>
              </a:rPr>
              <a:t>81% do 86% dla liceów ogólnokształcących</a:t>
            </a:r>
            <a:r>
              <a:rPr lang="pl-PL" dirty="0" smtClean="0"/>
              <a:t> i z </a:t>
            </a:r>
            <a:r>
              <a:rPr lang="pl-PL" b="1" dirty="0" smtClean="0">
                <a:solidFill>
                  <a:srgbClr val="7030A0"/>
                </a:solidFill>
              </a:rPr>
              <a:t>45% do 50% dla techników</a:t>
            </a:r>
            <a:r>
              <a:rPr lang="pl-PL" dirty="0" smtClean="0"/>
              <a:t>. W przypadku absolwentów liceów dla dorosłych udział kontynuujących naukę, także tych łączących ją z pracą, spadał. Wśród absolwentów </a:t>
            </a:r>
            <a:r>
              <a:rPr lang="pl-PL" b="1" dirty="0" smtClean="0">
                <a:solidFill>
                  <a:srgbClr val="7030A0"/>
                </a:solidFill>
              </a:rPr>
              <a:t>BS I</a:t>
            </a:r>
            <a:r>
              <a:rPr lang="pl-PL" dirty="0" smtClean="0"/>
              <a:t>, którzy kształcili się w tego typu szkołach jako pracownicy młodociani, odsetek osób uczących się był najwyższy w ostatnim kwartale roku kalendarzowego, w którym zakończyli naukę - wynosił wówczas </a:t>
            </a:r>
            <a:r>
              <a:rPr lang="pl-PL" b="1" dirty="0" smtClean="0">
                <a:solidFill>
                  <a:srgbClr val="FF0000"/>
                </a:solidFill>
              </a:rPr>
              <a:t>28% </a:t>
            </a:r>
            <a:r>
              <a:rPr lang="pl-PL" dirty="0" smtClean="0"/>
              <a:t>w przypadku rocznika 2020 i </a:t>
            </a:r>
            <a:r>
              <a:rPr lang="pl-PL" b="1" dirty="0" smtClean="0">
                <a:solidFill>
                  <a:srgbClr val="FF0000"/>
                </a:solidFill>
              </a:rPr>
              <a:t>26%</a:t>
            </a:r>
            <a:r>
              <a:rPr lang="pl-PL" dirty="0" smtClean="0"/>
              <a:t> w przypadku rocznika 2021. Następnie się obniżał, ale do końca okresu obserwacji w żadnym roczniku nie spadł poniżej 20%. Absolwenci, którzy w okresie nauki w BS I nie byli pracownikami młodocianymi, edukację kontynuowali najliczniej w powakacyjnych miesiącach roku zakończenia nauki: w okresie od września do grudnia odsetek uczących się wynosił 27-28% w przypadku rocznika 2020 oraz 28-30% w przypadku rocznika 2021. Następnie stopniowo się obniżał, do 22-23% w maju 2022 r. 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Absolwenci </a:t>
            </a:r>
            <a:r>
              <a:rPr lang="pl-PL" b="1" dirty="0" smtClean="0">
                <a:solidFill>
                  <a:srgbClr val="7030A0"/>
                </a:solidFill>
              </a:rPr>
              <a:t>liceów dla młodzieży </a:t>
            </a:r>
            <a:r>
              <a:rPr lang="pl-PL" dirty="0" smtClean="0"/>
              <a:t>dalszą naukę kontynuowali przede wszystkim na studiach. W grudniu roku ukończenia nauki </a:t>
            </a:r>
            <a:r>
              <a:rPr lang="pl-PL" b="1" dirty="0" smtClean="0">
                <a:solidFill>
                  <a:srgbClr val="FF0000"/>
                </a:solidFill>
              </a:rPr>
              <a:t>studiowało 76% kobiet </a:t>
            </a:r>
            <a:r>
              <a:rPr lang="pl-PL" dirty="0" smtClean="0"/>
              <a:t>- </a:t>
            </a:r>
            <a:r>
              <a:rPr lang="pl-PL" b="1" dirty="0" smtClean="0">
                <a:solidFill>
                  <a:srgbClr val="7030A0"/>
                </a:solidFill>
              </a:rPr>
              <a:t>absolwentek</a:t>
            </a:r>
            <a:r>
              <a:rPr lang="pl-PL" dirty="0" smtClean="0"/>
              <a:t> - z 2020 r. i </a:t>
            </a:r>
            <a:r>
              <a:rPr lang="pl-PL" b="1" dirty="0" smtClean="0">
                <a:solidFill>
                  <a:srgbClr val="FF0000"/>
                </a:solidFill>
              </a:rPr>
              <a:t>78%</a:t>
            </a:r>
            <a:r>
              <a:rPr lang="pl-PL" b="1" dirty="0" smtClean="0"/>
              <a:t> </a:t>
            </a:r>
            <a:r>
              <a:rPr lang="pl-PL" dirty="0" smtClean="0"/>
              <a:t>z 2021 r. oraz </a:t>
            </a:r>
            <a:r>
              <a:rPr lang="pl-PL" b="1" dirty="0" smtClean="0">
                <a:solidFill>
                  <a:srgbClr val="FF0000"/>
                </a:solidFill>
              </a:rPr>
              <a:t>74%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7030A0"/>
                </a:solidFill>
              </a:rPr>
              <a:t>mężczyzn</a:t>
            </a:r>
            <a:r>
              <a:rPr lang="pl-PL" dirty="0" smtClean="0"/>
              <a:t> - absolwentów - z 2020 r. i </a:t>
            </a:r>
            <a:r>
              <a:rPr lang="pl-PL" b="1" dirty="0" smtClean="0">
                <a:solidFill>
                  <a:srgbClr val="FF0000"/>
                </a:solidFill>
              </a:rPr>
              <a:t>75% </a:t>
            </a:r>
            <a:r>
              <a:rPr lang="pl-PL" dirty="0" smtClean="0"/>
              <a:t>z 2021 r. W </a:t>
            </a:r>
            <a:r>
              <a:rPr lang="pl-PL" b="1" dirty="0" smtClean="0">
                <a:solidFill>
                  <a:srgbClr val="7030A0"/>
                </a:solidFill>
              </a:rPr>
              <a:t>szkole policealnej </a:t>
            </a:r>
            <a:r>
              <a:rPr lang="pl-PL" dirty="0" smtClean="0"/>
              <a:t>w tym okresie uczyło się </a:t>
            </a:r>
            <a:r>
              <a:rPr lang="pl-PL" b="1" dirty="0" smtClean="0">
                <a:solidFill>
                  <a:srgbClr val="FF0000"/>
                </a:solidFill>
              </a:rPr>
              <a:t>8% absolwentek</a:t>
            </a:r>
            <a:r>
              <a:rPr lang="pl-PL" dirty="0" smtClean="0"/>
              <a:t> (7% z kolejnego rocznika) i </a:t>
            </a:r>
            <a:r>
              <a:rPr lang="pl-PL" b="1" dirty="0" smtClean="0">
                <a:solidFill>
                  <a:srgbClr val="FF0000"/>
                </a:solidFill>
              </a:rPr>
              <a:t>4% absolwentów płci męskiej</a:t>
            </a:r>
            <a:r>
              <a:rPr lang="pl-PL" dirty="0" smtClean="0"/>
              <a:t> (w obu rocznikach). 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74254" y="0"/>
            <a:ext cx="8229600" cy="1143000"/>
          </a:xfrm>
        </p:spPr>
        <p:txBody>
          <a:bodyPr/>
          <a:lstStyle/>
          <a:p>
            <a:r>
              <a:rPr lang="pl-PL" b="1" dirty="0" smtClean="0"/>
              <a:t>Kontynuowanie nauki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Humenny</a:t>
            </a:r>
            <a:r>
              <a:rPr lang="pl-PL" dirty="0"/>
              <a:t> G., </a:t>
            </a:r>
            <a:r>
              <a:rPr lang="pl-PL" dirty="0" err="1"/>
              <a:t>Kłobuszewska</a:t>
            </a:r>
            <a:r>
              <a:rPr lang="pl-PL" dirty="0"/>
              <a:t> M., Płachecki T., </a:t>
            </a:r>
            <a:r>
              <a:rPr lang="pl-PL" dirty="0" err="1"/>
              <a:t>Płatkowski</a:t>
            </a:r>
            <a:r>
              <a:rPr lang="pl-PL" dirty="0"/>
              <a:t> B., Sitek M., Stasiowski J., Żółtak T. (2023) „Raport analityczny. Wyniki monitoringu karier absolwentów szkół ponadpodstawowych i ponadgimnazjalnych. Absolwenci z lat 2020 i 2021</a:t>
            </a:r>
            <a:r>
              <a:rPr lang="pl-PL" dirty="0" smtClean="0"/>
              <a:t>”</a:t>
            </a:r>
          </a:p>
          <a:p>
            <a:endParaRPr lang="pl-PL" dirty="0" smtClean="0"/>
          </a:p>
          <a:p>
            <a:r>
              <a:rPr lang="pl-PL" dirty="0"/>
              <a:t>Wydawca: Instytut Badań Edukacyjnych ul. Górczewska 8 01-180 Warszawa tel. (22) 241 71 00; www.ibe.edu.pl</a:t>
            </a:r>
          </a:p>
        </p:txBody>
      </p:sp>
    </p:spTree>
    <p:extLst>
      <p:ext uri="{BB962C8B-B14F-4D97-AF65-F5344CB8AC3E}">
        <p14:creationId xmlns:p14="http://schemas.microsoft.com/office/powerpoint/2010/main" val="1851927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Absolwenci </a:t>
            </a:r>
            <a:r>
              <a:rPr lang="pl-PL" dirty="0" smtClean="0">
                <a:solidFill>
                  <a:srgbClr val="FF0000"/>
                </a:solidFill>
              </a:rPr>
              <a:t>liceów dla dorosłych </a:t>
            </a:r>
            <a:r>
              <a:rPr lang="pl-PL" dirty="0" smtClean="0"/>
              <a:t>zdecydowanie częściej dalszą naukę kontynuowali w szkole policealnej niż na studiach. Odsetek studiujących był niemal taki sam wśród kobiet i mężczyzn w obu rocznikach (</a:t>
            </a:r>
            <a:r>
              <a:rPr lang="pl-PL" b="1" dirty="0" smtClean="0">
                <a:solidFill>
                  <a:srgbClr val="FF0000"/>
                </a:solidFill>
              </a:rPr>
              <a:t>4%-5% </a:t>
            </a:r>
            <a:r>
              <a:rPr lang="pl-PL" dirty="0" smtClean="0"/>
              <a:t>w grudniu roku ukończenia nauki). W przypadku kontynuacji </a:t>
            </a:r>
            <a:r>
              <a:rPr lang="pl-PL" dirty="0" smtClean="0">
                <a:solidFill>
                  <a:srgbClr val="FF0000"/>
                </a:solidFill>
              </a:rPr>
              <a:t>w szkole policealnej </a:t>
            </a:r>
            <a:r>
              <a:rPr lang="pl-PL" dirty="0" smtClean="0"/>
              <a:t>widoczna była przewaga kobiet w obu rocznikach (</a:t>
            </a:r>
            <a:r>
              <a:rPr lang="pl-PL" b="1" dirty="0" smtClean="0">
                <a:solidFill>
                  <a:srgbClr val="FF0000"/>
                </a:solidFill>
              </a:rPr>
              <a:t>38% dla kobiet i 26% dla mężczyzn </a:t>
            </a:r>
            <a:r>
              <a:rPr lang="pl-PL" dirty="0" smtClean="0"/>
              <a:t>- absolwenci z 2020 r. oraz </a:t>
            </a:r>
            <a:r>
              <a:rPr lang="pl-PL" b="1" dirty="0" smtClean="0">
                <a:solidFill>
                  <a:srgbClr val="FF0000"/>
                </a:solidFill>
              </a:rPr>
              <a:t>35% dla kobiet i 23% dla mężczyzn </a:t>
            </a:r>
            <a:r>
              <a:rPr lang="pl-PL" dirty="0" smtClean="0"/>
              <a:t>- absolwenci z 2021 r.). 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34925" y="188640"/>
            <a:ext cx="8229600" cy="1143000"/>
          </a:xfrm>
        </p:spPr>
        <p:txBody>
          <a:bodyPr/>
          <a:lstStyle/>
          <a:p>
            <a:r>
              <a:rPr lang="pl-PL" b="1" dirty="0" smtClean="0"/>
              <a:t>Kontynuowanie nauki 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Absolwenci BS I najczęściej kontynuowali naukę w liceach ogólnokształcących dla dorosłych. Wśród absolwentów będących młodocianymi pracownikami 31% (27%) kobiet i 21% (17%) mężczyzn - absolwentów z 2020 r. (2021 r.) uczyło się w tym typie szkoły w grudniu roku ukończenia nauki. Bardzo podobne proporcje wystąpiły wśród absolwentów BS I, którzy nie byli młodocianymi pracownikami. W branżowych szkołach II stopnia naukę kontynuowało 3% kobiet i taki sam odsetek mężczyzn, którzy BS I ukończyli jako młodociani pracownicy w 2020 r. oraz 4% kobiet i 5% mężczyzn z kolejnego rocznika. Wśród absolwentów, którzy nie byli młodocianymi pracownikami, wybór BS II był nieco częstszy. Po 5% mężczyzn i kobiet z 2020 r. oraz po 8% z 2021 r. kontynuowało naukę w tej szkole w grudniu roku ukończenia nauki. 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Kontynuowanie nauki 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Absolwenci techników</a:t>
            </a:r>
            <a:r>
              <a:rPr lang="pl-PL" dirty="0" smtClean="0"/>
              <a:t>, podobnie jak liceów dla młodzieży, częściej kontynuowali naukę na studiach niż w szkole policealnej. Jednak to wśród </a:t>
            </a:r>
            <a:r>
              <a:rPr lang="pl-PL" b="1" dirty="0" smtClean="0">
                <a:solidFill>
                  <a:srgbClr val="FF0000"/>
                </a:solidFill>
              </a:rPr>
              <a:t>mężczyzn udział studiujących był wyższy niż wśród kobiet (39% wśród absolwentów i 35% wśród absolwentek z 2020 r.).</a:t>
            </a:r>
            <a:r>
              <a:rPr lang="pl-PL" dirty="0" smtClean="0"/>
              <a:t> </a:t>
            </a:r>
          </a:p>
          <a:p>
            <a:r>
              <a:rPr lang="pl-PL" dirty="0" smtClean="0"/>
              <a:t>W szkole policealnej naukę kontynuowało </a:t>
            </a:r>
            <a:r>
              <a:rPr lang="pl-PL" b="1" dirty="0" smtClean="0">
                <a:solidFill>
                  <a:srgbClr val="FF0000"/>
                </a:solidFill>
              </a:rPr>
              <a:t>15% absolwentek technikum z 2020 r (13% z 2021 r.) i 5% absolwentów płci męskiej. 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Kontynuowanie nauki 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r>
              <a:rPr lang="pl-PL" dirty="0" smtClean="0"/>
              <a:t>W obu rocznikach </a:t>
            </a:r>
            <a:r>
              <a:rPr lang="pl-PL" dirty="0" smtClean="0">
                <a:solidFill>
                  <a:srgbClr val="FF0000"/>
                </a:solidFill>
              </a:rPr>
              <a:t>absolwenci szkół policealnych </a:t>
            </a:r>
            <a:r>
              <a:rPr lang="pl-PL" dirty="0" smtClean="0"/>
              <a:t>kontynuowali naukę częściej w kolejnej szkole policealnej niż na studiach. </a:t>
            </a:r>
            <a:r>
              <a:rPr lang="pl-PL" b="1" dirty="0" smtClean="0">
                <a:solidFill>
                  <a:srgbClr val="FF0000"/>
                </a:solidFill>
              </a:rPr>
              <a:t>Studiowało około 9%-10% kobiet i mężczyzn w obu rocznikach</a:t>
            </a:r>
            <a:r>
              <a:rPr lang="pl-PL" dirty="0" smtClean="0"/>
              <a:t>. Natomiast 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w kolejnej szkole policealnej uczyło się 25% kobiet i 27% mężczyzn (w roczniku 2021, odpowiednio: 25% i 26%)</a:t>
            </a:r>
            <a:r>
              <a:rPr lang="pl-PL" dirty="0" smtClean="0"/>
              <a:t>.Możliwości kontynuacji nauki po ukończeniu szkoły specjalnej przysposabiającej do pracy są dość ograniczone. Nieliczni absolwenci podejmowali naukę w liceach ogólnokształcących dla dorosłych (</a:t>
            </a:r>
            <a:r>
              <a:rPr lang="pl-PL" b="1" dirty="0" smtClean="0">
                <a:solidFill>
                  <a:srgbClr val="FF0000"/>
                </a:solidFill>
              </a:rPr>
              <a:t>12 osób </a:t>
            </a:r>
            <a:r>
              <a:rPr lang="pl-PL" dirty="0" smtClean="0"/>
              <a:t>z 2020 r. i </a:t>
            </a:r>
            <a:r>
              <a:rPr lang="pl-PL" b="1" dirty="0" smtClean="0">
                <a:solidFill>
                  <a:srgbClr val="FF0000"/>
                </a:solidFill>
              </a:rPr>
              <a:t>9 osób </a:t>
            </a:r>
            <a:r>
              <a:rPr lang="pl-PL" dirty="0" smtClean="0"/>
              <a:t>z 2021 r.) lub korzystali z oferty kwalifikacyjnych kursów zawodowych (</a:t>
            </a:r>
            <a:r>
              <a:rPr lang="pl-PL" b="1" dirty="0" smtClean="0">
                <a:solidFill>
                  <a:srgbClr val="FF0000"/>
                </a:solidFill>
              </a:rPr>
              <a:t>2 osoby </a:t>
            </a:r>
            <a:r>
              <a:rPr lang="pl-PL" dirty="0" smtClean="0"/>
              <a:t>z 2020 r.) 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7285"/>
            <a:ext cx="8229600" cy="1143000"/>
          </a:xfrm>
        </p:spPr>
        <p:txBody>
          <a:bodyPr/>
          <a:lstStyle/>
          <a:p>
            <a:r>
              <a:rPr lang="pl-PL" b="1" dirty="0" smtClean="0"/>
              <a:t>Kontynuowanie nauki 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r>
              <a:rPr lang="pl-PL" dirty="0" smtClean="0"/>
              <a:t>Kontynuowanie nauki na kwalifikacyjnych kursach (KKZ) okazało się rzadkie wśród absolwentów wszystkich typów szkół, z obu roczników. Odsetek osób kształcących się na KKZ był </a:t>
            </a:r>
            <a:r>
              <a:rPr lang="pl-PL" dirty="0" smtClean="0">
                <a:solidFill>
                  <a:srgbClr val="FF0000"/>
                </a:solidFill>
              </a:rPr>
              <a:t>najwyższy wśród absolwentów BS I, wśród których wynosił 3%. 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Żaden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</a:rPr>
              <a:t> z absolwentów liceów dla młodzieży, liceów dla dorosłych, branżowych szkół I stopnia, szkół policealnych, szkół przysposabiających do pracy i techników nie kontynuował nauki na kursach umiejętności zawodowych w grudniu roku ukończenia nauki (oba roczniki) i grudniu kolejnego roku (absolwenci z 2020 r.). </a:t>
            </a:r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l-PL" b="1" dirty="0" smtClean="0"/>
              <a:t>Kontynuowanie nauki 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/>
              <a:t>Zatrudnienie absolwentów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pl-PL" dirty="0"/>
              <a:t>Relatywnie wysoki poziom zatrudnienia charakteryzuje również tych absolwentów branżowych szkół I stopnia, którzy kształcili się jako młodociani pracownicy - wśród absolwentów z 2020 r. pracowało aż 40% (w przypadku absolwentów z 2021 r. - 43%). W przypadku pozostałych absolwentów branżowych szkół I stopnia, odsetek zatrudnionych w grudniu roku ukończenia nauki (29% w 2020 r. i 33% w 2021 r.) nie odbiegał od wartości analogicznego wskaźnika dla absolwentów techników (29% w 2020 r. i 30% w 2021 r.).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9767"/>
            <a:ext cx="8229600" cy="5154833"/>
          </a:xfrm>
        </p:spPr>
        <p:txBody>
          <a:bodyPr>
            <a:normAutofit/>
          </a:bodyPr>
          <a:lstStyle/>
          <a:p>
            <a:r>
              <a:rPr lang="pl-PL" dirty="0"/>
              <a:t>Inaczej sytuacja kształtuje się w przypadku absolwentów liceów ogólnokształcących dla młodzieży, których zdecydowana większość koncentruje się wyłącznie na kontynuacji nauki. W ich przypadku udział pracujących absolwentów z 2020 r. w grudniu tego samego roku wynosił 7% (a w przypadku młodszego rocznika 7,5%). Najniższy udział pracujących absolwentów (w każdym z roczników około 4,5%) zarejestrowano w przypadku absolwentów szkół specjalnych przysposabiających do pracy, których zdecydowana większość zasila kategorię osób nie pracujących i nie uczących się.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26767"/>
            <a:ext cx="8229600" cy="1143000"/>
          </a:xfrm>
        </p:spPr>
        <p:txBody>
          <a:bodyPr/>
          <a:lstStyle/>
          <a:p>
            <a:r>
              <a:rPr lang="pl-PL" dirty="0"/>
              <a:t>Zatrudnienie absolwentów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 smtClean="0"/>
              <a:t>Przychody LO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75656"/>
            <a:ext cx="8229600" cy="4848944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Absolwenci liceów ogólnokształcących dla dorosłych z 2020 r. w czwartym kwartale roku zakończenia nauki uzyskiwali średnie miesięczne przychody w wysokości 2 949 zł (mediana wynosiła 2 639 zł). W roczniku 2021 analogiczne wartości wynosiły 3 266 zł oraz 2 995 zł. </a:t>
            </a:r>
            <a:endParaRPr lang="pl-PL" dirty="0" smtClean="0"/>
          </a:p>
          <a:p>
            <a:r>
              <a:rPr lang="pl-PL" dirty="0" smtClean="0"/>
              <a:t>Absolwenci </a:t>
            </a:r>
            <a:r>
              <a:rPr lang="pl-PL" dirty="0"/>
              <a:t>liceów dla młodzieży w tym samym okresie otrzymywali średnie miesięczne przychody w wysokości 1 800 zł (mniej niż absolwenci liceów dla dorosłych). Mediana przychodów była niższa od średnich przychodów i wyniosła 1 440 zł. W roczniku 2021 średnie przychody absolwentów w ostatnim kwartale roku kalendarzowego, w którym zakończyli naukę, wynosiły 2 014 zł (mediana 1 642 zł). </a:t>
            </a:r>
            <a:endParaRPr lang="pl-PL" dirty="0" smtClean="0"/>
          </a:p>
          <a:p>
            <a:r>
              <a:rPr lang="pl-PL" dirty="0" smtClean="0"/>
              <a:t>Niższe </a:t>
            </a:r>
            <a:r>
              <a:rPr lang="pl-PL" dirty="0"/>
              <a:t>przychody absolwentów liceów dla młodzieży niż w przypadku liceów dla dorosłych wynikają z braku doświadczenia zawodowego tej pierwszej grupy. Absolwenci liceów dla dorosłych byli obecni na rynku pracy znacznie dłużej, również w trakcie nauki w szkole.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8126"/>
            <a:ext cx="8229600" cy="1143000"/>
          </a:xfrm>
        </p:spPr>
        <p:txBody>
          <a:bodyPr/>
          <a:lstStyle/>
          <a:p>
            <a:r>
              <a:rPr lang="pl-PL" dirty="0" smtClean="0"/>
              <a:t>Przychody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Absolwenci BS I, którzy uczyli się w tego typu szkołach jako </a:t>
            </a:r>
            <a:r>
              <a:rPr lang="pl-PL" b="1" dirty="0">
                <a:solidFill>
                  <a:srgbClr val="FF0000"/>
                </a:solidFill>
              </a:rPr>
              <a:t>pracownicy młodociani </a:t>
            </a:r>
            <a:r>
              <a:rPr lang="pl-PL" dirty="0"/>
              <a:t>i ukończyli je w 2020 r., w ostatnim kwartale roku kalendarzowego, w którym zakończyli naukę osiągali średnie miesięczne przychody 1 888 zł, a mediana ich przychodów wynosiła 1 593 zł, natomiast w kolejnym roczniku było to odpowiednio: 2 066 zł oraz 1 789 zł. Wśród absolwentów </a:t>
            </a:r>
            <a:r>
              <a:rPr lang="pl-PL" dirty="0">
                <a:solidFill>
                  <a:srgbClr val="FF0000"/>
                </a:solidFill>
              </a:rPr>
              <a:t>z 2020 r. najwyższe </a:t>
            </a:r>
            <a:r>
              <a:rPr lang="pl-PL" dirty="0"/>
              <a:t>przychody, we wszystkich obserwowanych momentach, uzyskiwały osoby wykształcone w zawodzie</a:t>
            </a:r>
            <a:r>
              <a:rPr lang="pl-PL" b="1" dirty="0">
                <a:solidFill>
                  <a:srgbClr val="7030A0"/>
                </a:solidFill>
              </a:rPr>
              <a:t> ślusarz</a:t>
            </a:r>
            <a:r>
              <a:rPr lang="pl-PL" dirty="0"/>
              <a:t>, natomiast </a:t>
            </a:r>
            <a:r>
              <a:rPr lang="pl-PL" dirty="0">
                <a:solidFill>
                  <a:srgbClr val="FF0000"/>
                </a:solidFill>
              </a:rPr>
              <a:t>najniższe</a:t>
            </a:r>
            <a:r>
              <a:rPr lang="pl-PL" dirty="0"/>
              <a:t> – absolwenci, których zawodem wyuczonym w BS I był </a:t>
            </a:r>
            <a:r>
              <a:rPr lang="pl-PL" b="1" dirty="0">
                <a:solidFill>
                  <a:srgbClr val="7030A0"/>
                </a:solidFill>
              </a:rPr>
              <a:t>fryzjer</a:t>
            </a:r>
            <a:r>
              <a:rPr lang="pl-PL" dirty="0"/>
              <a:t>. W przypadku absolwentów z 2021 r. wysokimi przychodami wyróżniały się osoby wykształcone w zawodach </a:t>
            </a:r>
            <a:r>
              <a:rPr lang="pl-PL" b="1" dirty="0">
                <a:solidFill>
                  <a:srgbClr val="7030A0"/>
                </a:solidFill>
              </a:rPr>
              <a:t>operator obrabiarek skrawających oraz ślusarz</a:t>
            </a:r>
            <a:r>
              <a:rPr lang="pl-PL" dirty="0"/>
              <a:t>, a najniższe – tak jak w poprzednim roczniku – były przychody osób, których wyuczonym zawodem był </a:t>
            </a:r>
            <a:r>
              <a:rPr lang="pl-PL" b="1" dirty="0">
                <a:solidFill>
                  <a:srgbClr val="7030A0"/>
                </a:solidFill>
              </a:rPr>
              <a:t>fryzjer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5150" y="116632"/>
            <a:ext cx="8229600" cy="1143000"/>
          </a:xfrm>
        </p:spPr>
        <p:txBody>
          <a:bodyPr/>
          <a:lstStyle/>
          <a:p>
            <a:r>
              <a:rPr lang="pl-PL" dirty="0"/>
              <a:t>Przychody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548173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Przychody </a:t>
            </a:r>
            <a:r>
              <a:rPr lang="pl-PL" dirty="0"/>
              <a:t>absolwentów BS I z 2020 r., którzy ucząc się w tego typu szkołach </a:t>
            </a:r>
            <a:r>
              <a:rPr lang="pl-PL" dirty="0">
                <a:solidFill>
                  <a:srgbClr val="FF0000"/>
                </a:solidFill>
              </a:rPr>
              <a:t>nie byli młodocianymi pracownikami</a:t>
            </a:r>
            <a:r>
              <a:rPr lang="pl-PL" dirty="0"/>
              <a:t>, wynosiły 1 921 zł, a mediana ich przychodów 1 503 zł, natomiast w kolejnym roczniku było to odpowiednio: 2 180 zł oraz 1 873 zł. Wśród absolwentów z 2020 r. </a:t>
            </a:r>
            <a:r>
              <a:rPr lang="pl-PL" dirty="0">
                <a:solidFill>
                  <a:srgbClr val="FF0000"/>
                </a:solidFill>
              </a:rPr>
              <a:t>najwyższe przychody</a:t>
            </a:r>
            <a:r>
              <a:rPr lang="pl-PL" dirty="0"/>
              <a:t>, we wszystkich obserwowanych momentach, uzyskiwały osoby wykształcone w zawodzie </a:t>
            </a:r>
            <a:r>
              <a:rPr lang="pl-PL" dirty="0">
                <a:solidFill>
                  <a:srgbClr val="7030A0"/>
                </a:solidFill>
              </a:rPr>
              <a:t>operator obrabiarek skrawających</a:t>
            </a:r>
            <a:r>
              <a:rPr lang="pl-PL" dirty="0"/>
              <a:t>, natomiast </a:t>
            </a:r>
            <a:r>
              <a:rPr lang="pl-PL" dirty="0">
                <a:solidFill>
                  <a:srgbClr val="FF0000"/>
                </a:solidFill>
              </a:rPr>
              <a:t>najniższe</a:t>
            </a:r>
            <a:r>
              <a:rPr lang="pl-PL" dirty="0"/>
              <a:t> – absolwenci, których zawodem wyuczonym w BS I był </a:t>
            </a:r>
            <a:r>
              <a:rPr lang="pl-PL" b="1" dirty="0">
                <a:solidFill>
                  <a:srgbClr val="7030A0"/>
                </a:solidFill>
              </a:rPr>
              <a:t>fryzjer</a:t>
            </a:r>
            <a:r>
              <a:rPr lang="pl-PL" dirty="0"/>
              <a:t>. Niewiele wyższe przychody uzyskiwali </a:t>
            </a:r>
            <a:r>
              <a:rPr lang="pl-PL" dirty="0">
                <a:solidFill>
                  <a:srgbClr val="7030A0"/>
                </a:solidFill>
              </a:rPr>
              <a:t>cukiernic</a:t>
            </a:r>
            <a:r>
              <a:rPr lang="pl-PL" dirty="0"/>
              <a:t>y. W przypadku absolwentów z 2021 r. wysokimi przychodami wyróżniały się osoby wykształcone w zawodach </a:t>
            </a:r>
            <a:r>
              <a:rPr lang="pl-PL" b="1" dirty="0">
                <a:solidFill>
                  <a:srgbClr val="7030A0"/>
                </a:solidFill>
              </a:rPr>
              <a:t>operator obrabiarek skrawających, ślusarz oraz elektryk</a:t>
            </a:r>
            <a:r>
              <a:rPr lang="pl-PL" dirty="0"/>
              <a:t>, a najniższe – tak jak w poprzednim roczniku – były przychody osób, których wyuczonym zawodem był </a:t>
            </a:r>
            <a:r>
              <a:rPr lang="pl-PL" b="1" dirty="0">
                <a:solidFill>
                  <a:srgbClr val="7030A0"/>
                </a:solidFill>
              </a:rPr>
              <a:t>fryzjer lub cukiernik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389120"/>
          </a:xfrm>
        </p:spPr>
        <p:txBody>
          <a:bodyPr/>
          <a:lstStyle/>
          <a:p>
            <a:pPr algn="just"/>
            <a:r>
              <a:rPr lang="pl-PL" dirty="0" smtClean="0"/>
              <a:t>Raport powstał w ramach projektu Monitorowanie losów absolwentów szkół zawodowych - etap II realizowanego w ramach </a:t>
            </a:r>
            <a:r>
              <a:rPr lang="pl-PL" dirty="0" smtClean="0">
                <a:solidFill>
                  <a:srgbClr val="7030A0"/>
                </a:solidFill>
              </a:rPr>
              <a:t>działania 2.15. Kształcenie i szkolenie zawodowe dostosowane do potrzeb zmieniającej się gospodarki II osi priorytetowej Efektywne polityki publiczne dla rynku pracy, gospodarki i edukacji Programu Operacyjnego Wiedza, Edukacja, Rozwój (PO WER)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886400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Średnie miesięczne przychody absolwentów techników z </a:t>
            </a:r>
            <a:r>
              <a:rPr lang="pl-PL" dirty="0">
                <a:solidFill>
                  <a:srgbClr val="FF0000"/>
                </a:solidFill>
              </a:rPr>
              <a:t>2020 r. </a:t>
            </a:r>
            <a:r>
              <a:rPr lang="pl-PL" dirty="0"/>
              <a:t>w ostatnim kwartale roku kalendarzowego, w którym zakończyli naukę, wynosiły </a:t>
            </a:r>
            <a:r>
              <a:rPr lang="pl-PL" dirty="0">
                <a:solidFill>
                  <a:srgbClr val="FF0000"/>
                </a:solidFill>
              </a:rPr>
              <a:t>2 113 </a:t>
            </a:r>
            <a:r>
              <a:rPr lang="pl-PL" dirty="0"/>
              <a:t>zł. Średnie przychody dla tego samego rocznika absolwentów, ale w całym 2021 r. były wyższe (2 656 zł), co stanowi efekt zarówno wzrostu płac w gospodarce, jak i zdobytego przez nich doświadczenia zawodowego oraz stabilizacji sytuacji zatrudnieniowej. </a:t>
            </a:r>
            <a:r>
              <a:rPr lang="pl-PL" b="1" dirty="0">
                <a:solidFill>
                  <a:srgbClr val="FF0000"/>
                </a:solidFill>
              </a:rPr>
              <a:t>Najwyższe</a:t>
            </a:r>
            <a:r>
              <a:rPr lang="pl-PL" dirty="0"/>
              <a:t> średnie miesięczne przychody w 2021 r. zanotowano w przypadku absolwentów w zawodzie </a:t>
            </a:r>
            <a:r>
              <a:rPr lang="pl-PL" b="1" dirty="0">
                <a:solidFill>
                  <a:srgbClr val="7030A0"/>
                </a:solidFill>
              </a:rPr>
              <a:t>technik elektryk, technik mechatronik oraz technik mechanik</a:t>
            </a:r>
            <a:r>
              <a:rPr lang="pl-PL" dirty="0"/>
              <a:t>, a</a:t>
            </a:r>
            <a:r>
              <a:rPr lang="pl-PL" b="1" dirty="0">
                <a:solidFill>
                  <a:srgbClr val="FF0000"/>
                </a:solidFill>
              </a:rPr>
              <a:t> najniższe </a:t>
            </a:r>
            <a:r>
              <a:rPr lang="pl-PL" dirty="0"/>
              <a:t>dla </a:t>
            </a:r>
            <a:r>
              <a:rPr lang="pl-PL" b="1" dirty="0">
                <a:solidFill>
                  <a:srgbClr val="7030A0"/>
                </a:solidFill>
              </a:rPr>
              <a:t>techników hotelarstwa oraz techników organizacji reklamy</a:t>
            </a:r>
            <a:r>
              <a:rPr lang="pl-PL" dirty="0"/>
              <a:t>. Średnie miesięczne przychody absolwentów z 2021 r. w czwartym kwartale tego samego roku wynosiły 2 463 zł. </a:t>
            </a:r>
            <a:r>
              <a:rPr lang="pl-PL" dirty="0">
                <a:solidFill>
                  <a:srgbClr val="FF0000"/>
                </a:solidFill>
              </a:rPr>
              <a:t>Najwyższe</a:t>
            </a:r>
            <a:r>
              <a:rPr lang="pl-PL" dirty="0"/>
              <a:t> średnie miesięczne przychody w tym okresie zanotowano w przypadku absolwentów w zawodzie </a:t>
            </a:r>
            <a:r>
              <a:rPr lang="pl-PL" b="1" dirty="0">
                <a:solidFill>
                  <a:srgbClr val="7030A0"/>
                </a:solidFill>
              </a:rPr>
              <a:t>technik mechatronik </a:t>
            </a:r>
            <a:r>
              <a:rPr lang="pl-PL" dirty="0"/>
              <a:t>(3 021 zł), a </a:t>
            </a:r>
            <a:r>
              <a:rPr lang="pl-PL" dirty="0">
                <a:solidFill>
                  <a:srgbClr val="FF0000"/>
                </a:solidFill>
              </a:rPr>
              <a:t>najniższe</a:t>
            </a:r>
            <a:r>
              <a:rPr lang="pl-PL" dirty="0"/>
              <a:t> w przypadku </a:t>
            </a:r>
            <a:r>
              <a:rPr lang="pl-PL" b="1" dirty="0">
                <a:solidFill>
                  <a:srgbClr val="7030A0"/>
                </a:solidFill>
              </a:rPr>
              <a:t>techników hotelarstwa </a:t>
            </a:r>
            <a:r>
              <a:rPr lang="pl-PL" dirty="0"/>
              <a:t>(2 206 zł).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66491" y="0"/>
            <a:ext cx="8229600" cy="1143000"/>
          </a:xfrm>
        </p:spPr>
        <p:txBody>
          <a:bodyPr/>
          <a:lstStyle/>
          <a:p>
            <a:r>
              <a:rPr lang="pl-PL" dirty="0"/>
              <a:t>Przychody</a:t>
            </a:r>
          </a:p>
        </p:txBody>
      </p:sp>
    </p:spTree>
    <p:extLst>
      <p:ext uri="{BB962C8B-B14F-4D97-AF65-F5344CB8AC3E}">
        <p14:creationId xmlns:p14="http://schemas.microsoft.com/office/powerpoint/2010/main" val="6362757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/>
              <a:t>Nieuczący się i niepracujący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Grupa ta jest najliczniejsza w przypadku absolwentów szkół specjalnych przysposabiających do pracy - niezależnie od rocznika, ponad 93% z nich nie uczy się ani nie pracuje w grudniu roku ukończenia nauki. Stosunkowo wysokie odsetki nieuczących się i niepracujących absolwentów zarejestrowano w przypadku absolwentów branżowych szkół I stopnia, którzy kształcili się jako młodociani były jednak niższe (32-31%) niż wśród pozostałych (42-38%). Wśród absolwentów techników udział niepracujących i nieuczących się absolwentów z 2020 r. wynosił 25%, a wśród tych z 2021 r. 22%. Najwyższe, przekraczające 30%, odsetki absolwentów, którzy wedle informacji z rejestrów nie pracowali i nie kontynuowali nauki, odnotowano w przypadku takich zawodów jak: technik pojazdów samochodowych, technik żywienia i usług gastronomicznych oraz technik hotelarstwa.</a:t>
            </a:r>
          </a:p>
        </p:txBody>
      </p:sp>
    </p:spTree>
    <p:extLst>
      <p:ext uri="{BB962C8B-B14F-4D97-AF65-F5344CB8AC3E}">
        <p14:creationId xmlns:p14="http://schemas.microsoft.com/office/powerpoint/2010/main" val="3149787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/>
              <a:t>Nieuczący się i niepracujący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/>
          <a:lstStyle/>
          <a:p>
            <a:r>
              <a:rPr lang="pl-PL" dirty="0"/>
              <a:t>Na podobnym poziomie w grudniu roku ukończenia nauki kształtują się wartości analizowanego wskaźnika wśród absolwentów liceów dla dorosłych (21%) i szkół policealnych (18-21%). Najniższy udział niepracujących i nieuczących się zarejestrowano wśród absolwentów liceów ogólnokształcących dla młodzieży (11-10%) - głównie w związku z faktem, iż zdecydowana większość z nich kontynuuje </a:t>
            </a:r>
            <a:r>
              <a:rPr lang="pl-PL" dirty="0" smtClean="0"/>
              <a:t>naukę.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6421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 smtClean="0"/>
              <a:t>Zawartość szczegółowa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 smtClean="0"/>
              <a:t>9 </a:t>
            </a:r>
            <a:r>
              <a:rPr lang="pl-PL" sz="9600" dirty="0"/>
              <a:t>Absolwenci techników z 2020 r. i 2021 r. </a:t>
            </a:r>
            <a:r>
              <a:rPr lang="pl-PL" sz="9600" dirty="0" smtClean="0"/>
              <a:t>...................... </a:t>
            </a:r>
            <a:r>
              <a:rPr lang="pl-PL" sz="9600" dirty="0"/>
              <a:t>233 </a:t>
            </a:r>
          </a:p>
          <a:p>
            <a:r>
              <a:rPr lang="pl-PL" sz="9600" dirty="0"/>
              <a:t>Streszczenie </a:t>
            </a:r>
            <a:r>
              <a:rPr lang="pl-PL" sz="9600" dirty="0" smtClean="0"/>
              <a:t>...................................................................... </a:t>
            </a:r>
            <a:r>
              <a:rPr lang="pl-PL" sz="9600" dirty="0"/>
              <a:t>233 </a:t>
            </a:r>
          </a:p>
          <a:p>
            <a:r>
              <a:rPr lang="pl-PL" sz="9600" dirty="0"/>
              <a:t>9.1 Status </a:t>
            </a:r>
            <a:r>
              <a:rPr lang="pl-PL" sz="9600" dirty="0" err="1"/>
              <a:t>edukacyjno</a:t>
            </a:r>
            <a:r>
              <a:rPr lang="pl-PL" sz="9600" dirty="0"/>
              <a:t> zawodowy - absolwenci techników z 2020 r. i 2021 r. </a:t>
            </a:r>
            <a:r>
              <a:rPr lang="pl-PL" sz="9600" dirty="0" smtClean="0"/>
              <a:t>……………………………………………………………. 236 </a:t>
            </a:r>
            <a:endParaRPr lang="pl-PL" sz="9600" dirty="0"/>
          </a:p>
          <a:p>
            <a:r>
              <a:rPr lang="pl-PL" sz="9600" dirty="0"/>
              <a:t>9.2 Uzyskiwanie świadectwa dojrzałości – absolwenci techników z 2020 r. i 2021 r. </a:t>
            </a:r>
            <a:r>
              <a:rPr lang="pl-PL" sz="9600" dirty="0" smtClean="0"/>
              <a:t>…………………………………………246 </a:t>
            </a:r>
            <a:endParaRPr lang="pl-PL" sz="9600" dirty="0"/>
          </a:p>
          <a:p>
            <a:r>
              <a:rPr lang="pl-PL" sz="9600" dirty="0"/>
              <a:t>9.3 Uzyskiwanie dokumentów potwierdzających kwalifikacje zawodowe lub świadectw potwierdzających kwalifikację w zawodzie - absolwenci techników z 2020 r. i 2021 r. </a:t>
            </a:r>
            <a:r>
              <a:rPr lang="pl-PL" sz="9600" dirty="0" smtClean="0"/>
              <a:t>…………………………………………………………………………..250 </a:t>
            </a:r>
            <a:endParaRPr lang="pl-PL" sz="9600" dirty="0"/>
          </a:p>
          <a:p>
            <a:r>
              <a:rPr lang="pl-PL" sz="9600" dirty="0"/>
              <a:t>9.4 Kontynuowanie nauki - absolwenci techników z 2020 r. i 2021 r. </a:t>
            </a:r>
            <a:r>
              <a:rPr lang="pl-PL" sz="9600" dirty="0" smtClean="0"/>
              <a:t>........ ………………………………………………………………..255 </a:t>
            </a:r>
            <a:endParaRPr lang="pl-PL" sz="9600" dirty="0"/>
          </a:p>
          <a:p>
            <a:r>
              <a:rPr lang="pl-PL" sz="9600" dirty="0"/>
              <a:t>9.5 Przychody - absolwenci techników z 2020 r. i 2021 r. </a:t>
            </a:r>
            <a:r>
              <a:rPr lang="pl-PL" sz="9600" dirty="0" smtClean="0"/>
              <a:t>...........................................................................................268 </a:t>
            </a:r>
            <a:endParaRPr lang="pl-PL" sz="9600" dirty="0"/>
          </a:p>
          <a:p>
            <a:r>
              <a:rPr lang="pl-PL" sz="9600" dirty="0"/>
              <a:t>9.6 Bezrobocie rejestrowane - absolwenci techników z 2020 r. i 2021 r. </a:t>
            </a:r>
            <a:r>
              <a:rPr lang="pl-PL" sz="9600" dirty="0" smtClean="0"/>
              <a:t>...........................................................................273 </a:t>
            </a:r>
            <a:endParaRPr lang="pl-PL" sz="9600" dirty="0">
              <a:hlinkClick r:id="rId2" action="ppaction://hlinkfile"/>
            </a:endParaRPr>
          </a:p>
          <a:p>
            <a:endParaRPr lang="pl-PL" sz="9600" dirty="0">
              <a:hlinkClick r:id="rId2" action="ppaction://hlinkfile"/>
            </a:endParaRPr>
          </a:p>
          <a:p>
            <a:r>
              <a:rPr lang="pl-PL" sz="9600" dirty="0" smtClean="0">
                <a:hlinkClick r:id="rId2" action="ppaction://hlinkfile"/>
              </a:rPr>
              <a:t>20230512_Raport_analityczny_monitoring_2022.pdf</a:t>
            </a:r>
            <a:endParaRPr lang="pl-PL" sz="9600" dirty="0" smtClean="0"/>
          </a:p>
          <a:p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609600" y="1925216"/>
            <a:ext cx="8229600" cy="50851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4260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 smtClean="0"/>
              <a:t>Zawartość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>
                <a:hlinkClick r:id="rId2" action="ppaction://hlinkfile"/>
              </a:rPr>
              <a:t>20230512_Raport_analityczny_monitoring_2022.pdf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r>
              <a:rPr lang="pl-PL" dirty="0" smtClean="0"/>
              <a:t>12 </a:t>
            </a:r>
            <a:r>
              <a:rPr lang="pl-PL" dirty="0"/>
              <a:t>Spis wykresów </a:t>
            </a:r>
            <a:r>
              <a:rPr lang="pl-PL" dirty="0" smtClean="0"/>
              <a:t>.................................... </a:t>
            </a:r>
            <a:r>
              <a:rPr lang="pl-PL" dirty="0"/>
              <a:t>338 </a:t>
            </a:r>
          </a:p>
          <a:p>
            <a:r>
              <a:rPr lang="pl-PL" dirty="0"/>
              <a:t>13 Spis tabel </a:t>
            </a:r>
            <a:r>
              <a:rPr lang="pl-PL" dirty="0" smtClean="0"/>
              <a:t>............................................ </a:t>
            </a:r>
            <a:r>
              <a:rPr lang="pl-PL" dirty="0"/>
              <a:t>354 </a:t>
            </a:r>
          </a:p>
        </p:txBody>
      </p:sp>
    </p:spTree>
    <p:extLst>
      <p:ext uri="{BB962C8B-B14F-4D97-AF65-F5344CB8AC3E}">
        <p14:creationId xmlns:p14="http://schemas.microsoft.com/office/powerpoint/2010/main" val="29252144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Założone cele zostały zrealizowane</a:t>
            </a:r>
          </a:p>
          <a:p>
            <a:r>
              <a:rPr lang="pl-PL" dirty="0"/>
              <a:t>Monitoring </a:t>
            </a:r>
            <a:r>
              <a:rPr lang="pl-PL" dirty="0" smtClean="0"/>
              <a:t>zgromadził informacje </a:t>
            </a:r>
            <a:r>
              <a:rPr lang="pl-PL" dirty="0"/>
              <a:t>na temat przebiegu karier absolwentów na potrzeby prowadzenia polityki oświatowej państwa na poziomie krajowym, regionalnym i </a:t>
            </a:r>
            <a:r>
              <a:rPr lang="pl-PL" dirty="0" smtClean="0"/>
              <a:t>lokalnym. </a:t>
            </a:r>
          </a:p>
          <a:p>
            <a:r>
              <a:rPr lang="pl-PL" dirty="0" smtClean="0"/>
              <a:t>Monitoring jest narzędziem komplementarnym </a:t>
            </a:r>
            <a:r>
              <a:rPr lang="pl-PL" dirty="0"/>
              <a:t>wobec, ogłaszanej corocznie przez </a:t>
            </a:r>
            <a:r>
              <a:rPr lang="pl-PL" dirty="0" err="1"/>
              <a:t>MEiN</a:t>
            </a:r>
            <a:r>
              <a:rPr lang="pl-PL" dirty="0"/>
              <a:t>, prognozy zapotrzebowania na pracowników w zawodach szkolnictwa branżowego na krajowym i wojewódzkim rynku </a:t>
            </a:r>
            <a:r>
              <a:rPr lang="pl-PL" dirty="0" smtClean="0"/>
              <a:t>pracy</a:t>
            </a:r>
            <a:r>
              <a:rPr lang="pl-PL" dirty="0"/>
              <a:t>.</a:t>
            </a:r>
            <a:r>
              <a:rPr lang="pl-PL" dirty="0" smtClean="0"/>
              <a:t> </a:t>
            </a:r>
          </a:p>
          <a:p>
            <a:r>
              <a:rPr lang="pl-PL" dirty="0" smtClean="0"/>
              <a:t>Wiedza </a:t>
            </a:r>
            <a:r>
              <a:rPr lang="pl-PL" dirty="0"/>
              <a:t>na temat przebiegu karier absolwentów oraz informacje na temat spodziewanego zapotrzebowania na zawody stanowią istotne wsparcie dla szkół i ich organów prowadzących w dostosowywaniu kierunków i treści kształcenia do wymogów rynku pracy oraz w przygotowywaniu uczniów do podejmowania decyzji edukacyjnych i zawodowych dotyczących wyboru zawodu i kierunku kształcenia. </a:t>
            </a:r>
          </a:p>
        </p:txBody>
      </p:sp>
    </p:spTree>
    <p:extLst>
      <p:ext uri="{BB962C8B-B14F-4D97-AF65-F5344CB8AC3E}">
        <p14:creationId xmlns:p14="http://schemas.microsoft.com/office/powerpoint/2010/main" val="4675485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dirty="0" smtClean="0"/>
          </a:p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</a:pPr>
            <a:r>
              <a:rPr lang="pl-PL" sz="4000" dirty="0" smtClean="0"/>
              <a:t>Dziękuję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871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dirty="0" smtClean="0"/>
              <a:t>Cel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904656"/>
          </a:xfrm>
        </p:spPr>
        <p:txBody>
          <a:bodyPr>
            <a:noAutofit/>
          </a:bodyPr>
          <a:lstStyle/>
          <a:p>
            <a:r>
              <a:rPr lang="pl-PL" sz="2300" dirty="0" smtClean="0"/>
              <a:t>Monitoring jest prowadzony w celu </a:t>
            </a:r>
            <a:r>
              <a:rPr lang="pl-PL" sz="2300" dirty="0" smtClean="0">
                <a:solidFill>
                  <a:srgbClr val="FF0000"/>
                </a:solidFill>
              </a:rPr>
              <a:t>zapewnienia informacji </a:t>
            </a:r>
            <a:r>
              <a:rPr lang="pl-PL" sz="2300" dirty="0" smtClean="0"/>
              <a:t>na temat przebiegu karier absolwentów na potrzeby prowadzenia polityki oświatowej państwa na poziomie krajowym, regionalnym i lokalnym. Monitoring stanowi </a:t>
            </a:r>
            <a:r>
              <a:rPr lang="pl-PL" sz="2300" dirty="0" smtClean="0">
                <a:solidFill>
                  <a:srgbClr val="FF0000"/>
                </a:solidFill>
              </a:rPr>
              <a:t>narzędzie komplementarne wobec</a:t>
            </a:r>
            <a:r>
              <a:rPr lang="pl-PL" sz="2300" dirty="0" smtClean="0"/>
              <a:t>, ogłaszanej corocznie przez MEiN, </a:t>
            </a:r>
            <a:r>
              <a:rPr lang="pl-PL" sz="2300" dirty="0" smtClean="0">
                <a:solidFill>
                  <a:srgbClr val="FF0000"/>
                </a:solidFill>
              </a:rPr>
              <a:t>prognozy zapotrzebowania na pracowników w zawodach szkolnictwa branżowego na krajowym i wojewódzkim rynku pracy</a:t>
            </a:r>
            <a:r>
              <a:rPr lang="pl-PL" sz="2300" dirty="0" smtClean="0"/>
              <a:t>, którą wprowadzono w 2019 r. Wiedza na temat przebiegu karier absolwentów oraz informacje na temat spodziewanego zapotrzebowania na zawody stanowią </a:t>
            </a:r>
            <a:r>
              <a:rPr lang="pl-PL" sz="2300" dirty="0" smtClean="0">
                <a:solidFill>
                  <a:srgbClr val="FF0000"/>
                </a:solidFill>
              </a:rPr>
              <a:t>istotne wsparcie dla szkół i ich organów prowadzących w dostosowywaniu kierunków i treści kształcenia do wymogów rynku pracy </a:t>
            </a:r>
            <a:r>
              <a:rPr lang="pl-PL" sz="2300" dirty="0" smtClean="0"/>
              <a:t>oraz w przygotowywaniu uczniów do </a:t>
            </a:r>
            <a:r>
              <a:rPr lang="pl-PL" sz="2300" dirty="0" smtClean="0">
                <a:solidFill>
                  <a:srgbClr val="FF0000"/>
                </a:solidFill>
              </a:rPr>
              <a:t>podejmowania decyzji edukacyjnych i zawodowych dotyczących wyboru zawodu i kierunku kształcenia. </a:t>
            </a:r>
            <a:endParaRPr lang="pl-PL" sz="23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Absolwenci objęci drugą edycją monitoringu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6036" y="1673424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Osoby, które ukończyły naukę w 2020 r. i 2021 r. w szkołach: specjalnej przysposabiającej do pracy; branżowej szkole I stopnia , czteroletnim technikum, trzyletnim liceum ogólnokształcącym i szkole policealnej a ukończyły wcześniej sześcioletnią szkołę podstawową i gimnazjum.</a:t>
            </a:r>
          </a:p>
          <a:p>
            <a:r>
              <a:rPr lang="pl-PL" sz="2400" dirty="0" smtClean="0"/>
              <a:t> Zdawały</a:t>
            </a:r>
            <a:r>
              <a:rPr lang="pl-PL" dirty="0" smtClean="0"/>
              <a:t> egzaminy  potwierdzające kwalifikacje w zawodzie wg formuły 2017 i 2019 oraz egzaminy na tytuł czeladnika.</a:t>
            </a:r>
          </a:p>
          <a:p>
            <a:r>
              <a:rPr lang="pl-PL" dirty="0" smtClean="0"/>
              <a:t>Już od 1 września 2019 r. absolwenci ośmioletniej szkoły podstawowej rozpoczęli edukację w branżowej szkole I stopnia, pięcioletnim technikum i w czteroletnim liceum ogólnokształcącym.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Populacja absolwentów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518120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391 tys. absolwentów z </a:t>
            </a:r>
            <a:r>
              <a:rPr lang="pl-PL" b="1" dirty="0" smtClean="0">
                <a:solidFill>
                  <a:srgbClr val="7030A0"/>
                </a:solidFill>
              </a:rPr>
              <a:t>2020 r. </a:t>
            </a:r>
            <a:r>
              <a:rPr lang="pl-PL" dirty="0" smtClean="0"/>
              <a:t>oraz 392 tys. absolwentów z 2021 r., najliczniejsi byli absolwenci liceów ogólnokształcących dla młodzieży (38%) i techników (29%). Absolwenci szkół policealnych stanowili niemal 14%, liceów dla dorosłych niemal 9%, branżowych szkół I stopnia 10% (w tym 6% stanowili młodociani pracownicy), a szkół specjalnych przysposabiających do pracy nieco ponad 0,5%. W przypadku obydwu roczników, ponad połowę absolwentów szkół policealnych (76%) i liceów ogólnokształcących (63%) stanowiły kobiety. Kategorią absolwentów o najniższym poziomie feminizacji są absolwenci branżowych szkół I stopnia, którzy nie posiadali statusu młodocianego pracownika – udział kobiet w obydwu rocznikach tych absolwentów wynosił około 20%. 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Źródła i zakres danych wykorzystywanych w raporcie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533435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Dane dotyczące nauki w systemie oświaty pochodzące z Systemu Informacji Oświatowej – </a:t>
            </a:r>
            <a:r>
              <a:rPr lang="pl-PL" b="1" dirty="0" smtClean="0">
                <a:solidFill>
                  <a:srgbClr val="7030A0"/>
                </a:solidFill>
              </a:rPr>
              <a:t>SIO</a:t>
            </a:r>
            <a:r>
              <a:rPr lang="pl-PL" dirty="0" smtClean="0"/>
              <a:t>. </a:t>
            </a:r>
          </a:p>
          <a:p>
            <a:r>
              <a:rPr lang="pl-PL" dirty="0" smtClean="0"/>
              <a:t>Dane dotyczące uzyskiwania dyplomów i świadectw i certyfikatów pochodzące z Okręgowych Komisji Egzaminacyjnych – </a:t>
            </a:r>
            <a:r>
              <a:rPr lang="pl-PL" b="1" dirty="0" smtClean="0">
                <a:solidFill>
                  <a:srgbClr val="7030A0"/>
                </a:solidFill>
              </a:rPr>
              <a:t>OKE oraz dane SIO</a:t>
            </a:r>
            <a:r>
              <a:rPr lang="pl-PL" dirty="0" smtClean="0"/>
              <a:t>, </a:t>
            </a:r>
          </a:p>
          <a:p>
            <a:r>
              <a:rPr lang="pl-PL" dirty="0" smtClean="0"/>
              <a:t>Dane dotyczące kontynuacji nauki na studiach pochodzące z systemu </a:t>
            </a:r>
            <a:r>
              <a:rPr lang="pl-PL" b="1" dirty="0" smtClean="0">
                <a:solidFill>
                  <a:srgbClr val="7030A0"/>
                </a:solidFill>
              </a:rPr>
              <a:t>POL-on</a:t>
            </a:r>
            <a:r>
              <a:rPr lang="pl-PL" dirty="0" smtClean="0"/>
              <a:t>;</a:t>
            </a:r>
          </a:p>
          <a:p>
            <a:r>
              <a:rPr lang="pl-PL" dirty="0" smtClean="0"/>
              <a:t>Dane dotyczące aktywności na rynku pracy pochodzące z Zakładu Ubezpieczeń Społecznych – </a:t>
            </a:r>
            <a:r>
              <a:rPr lang="pl-PL" b="1" dirty="0" smtClean="0">
                <a:solidFill>
                  <a:srgbClr val="7030A0"/>
                </a:solidFill>
              </a:rPr>
              <a:t>ZUS.</a:t>
            </a:r>
          </a:p>
          <a:p>
            <a:pPr>
              <a:buNone/>
            </a:pPr>
            <a:r>
              <a:rPr lang="pl-PL" dirty="0" smtClean="0"/>
              <a:t>	Rolę identyfikatora spełniał numer </a:t>
            </a:r>
            <a:r>
              <a:rPr lang="pl-PL" b="1" dirty="0" smtClean="0">
                <a:solidFill>
                  <a:srgbClr val="7030A0"/>
                </a:solidFill>
              </a:rPr>
              <a:t>PESEL</a:t>
            </a:r>
            <a:r>
              <a:rPr lang="pl-PL" dirty="0" smtClean="0"/>
              <a:t>, który po połączeniu danych został bezpowrotnie usunięty ze zbioru danych.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	Dane z </a:t>
            </a:r>
            <a:r>
              <a:rPr lang="pl-PL" b="1" dirty="0" smtClean="0">
                <a:solidFill>
                  <a:srgbClr val="7030A0"/>
                </a:solidFill>
              </a:rPr>
              <a:t>SIO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	Podstawowe informacje na temat absolwentów: płeć, wiek i rok ukończenia nauki, status młodocianego pracownika.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	Informacja o zawodzie i branży, w której kształcił się absolwent.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	Informacja o typie szkoły, jej lokalizacji oraz identyfikator pozwalający na udostępnienie konkretnej szkole wyników dotyczących jej absolwentów.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	Dla absolwentów kontynuujących naukę w systemie oświaty - informacja o typie szkoły, zawodzie i branży, w której kontynuują naukę. 	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	Dane z </a:t>
            </a:r>
            <a:r>
              <a:rPr lang="pl-PL" b="1" dirty="0" smtClean="0">
                <a:solidFill>
                  <a:srgbClr val="7030A0"/>
                </a:solidFill>
              </a:rPr>
              <a:t>OKE i z SIO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Podstawowe informacje pozwalające określić, czy kształcenie zawodowe absolwenta zostało zakończone zdaniem egzaminów potwierdzających nabycie umiejętności przewidzianych programem kształcenia - w odniesieniu do uczniów szkół ponadpodstawowych, którzy zdają egzaminy w systemie egzaminów zewnętrznych.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Zakres pozyskiwanych danych pozwala określić zarówno, czy absolwent zdał egzamin maturalny, jak też czy zdał egzaminy zawodowe/egzamin czeladniczy. 	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384</TotalTime>
  <Words>3221</Words>
  <Application>Microsoft Office PowerPoint</Application>
  <PresentationFormat>Pokaz na ekranie (4:3)</PresentationFormat>
  <Paragraphs>113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1" baseType="lpstr">
      <vt:lpstr>Calibri</vt:lpstr>
      <vt:lpstr>Constantia</vt:lpstr>
      <vt:lpstr>Wingdings</vt:lpstr>
      <vt:lpstr>Wingdings 2</vt:lpstr>
      <vt:lpstr>Przepływ</vt:lpstr>
      <vt:lpstr> Raport analityczny.   Wyniki monitoringu karier absolwentów szkół ponadpodstawowych  i ponadgimnazjalnych  Absolwenci z lat 2020 i 2021 </vt:lpstr>
      <vt:lpstr>Prezentacja programu PowerPoint</vt:lpstr>
      <vt:lpstr>Prezentacja programu PowerPoint</vt:lpstr>
      <vt:lpstr>Cel</vt:lpstr>
      <vt:lpstr>Absolwenci objęci drugą edycją monitoringu </vt:lpstr>
      <vt:lpstr>Populacja absolwentów</vt:lpstr>
      <vt:lpstr>Źródła i zakres danych wykorzystywanych w raporcie </vt:lpstr>
      <vt:lpstr>ŹRÓDŁA</vt:lpstr>
      <vt:lpstr>ŹRÓDŁA</vt:lpstr>
      <vt:lpstr>ŹRÓDŁA</vt:lpstr>
      <vt:lpstr>ŹRÓDŁA</vt:lpstr>
      <vt:lpstr>Wybór zawodów</vt:lpstr>
      <vt:lpstr>Zdawalność egzaminów LO</vt:lpstr>
      <vt:lpstr>Zdawalność egzaminów T</vt:lpstr>
      <vt:lpstr>Zdawalność egzaminów T</vt:lpstr>
      <vt:lpstr>Zdawalność egzaminów BSIS</vt:lpstr>
      <vt:lpstr>Zdawalność egzaminów BSIS</vt:lpstr>
      <vt:lpstr>Kontynuowanie nauki </vt:lpstr>
      <vt:lpstr>Kontynuowanie nauki </vt:lpstr>
      <vt:lpstr>Kontynuowanie nauki </vt:lpstr>
      <vt:lpstr>Kontynuowanie nauki </vt:lpstr>
      <vt:lpstr>Kontynuowanie nauki </vt:lpstr>
      <vt:lpstr>Kontynuowanie nauki </vt:lpstr>
      <vt:lpstr>Kontynuowanie nauki </vt:lpstr>
      <vt:lpstr>Zatrudnienie absolwentów</vt:lpstr>
      <vt:lpstr>Zatrudnienie absolwentów</vt:lpstr>
      <vt:lpstr>Przychody LO</vt:lpstr>
      <vt:lpstr>Przychody </vt:lpstr>
      <vt:lpstr>Przychody</vt:lpstr>
      <vt:lpstr>Przychody</vt:lpstr>
      <vt:lpstr>Nieuczący się i niepracujący</vt:lpstr>
      <vt:lpstr>Nieuczący się i niepracujący</vt:lpstr>
      <vt:lpstr>Zawartość szczegółowa</vt:lpstr>
      <vt:lpstr>Zawartość</vt:lpstr>
      <vt:lpstr>Podsumowanie</vt:lpstr>
      <vt:lpstr>Prezentacja programu PowerPoint</vt:lpstr>
    </vt:vector>
  </TitlesOfParts>
  <Company>w Gorzowie Wlkp.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analityczny.   Wyniki monitoringu karier absolwentów szkół ponadpodstawowych  i ponadgimnazjalnych  Absolwenci z lat 2020 i 2021</dc:title>
  <dc:creator>kslapczynski</dc:creator>
  <cp:lastModifiedBy>Wizytator</cp:lastModifiedBy>
  <cp:revision>39</cp:revision>
  <dcterms:created xsi:type="dcterms:W3CDTF">2023-05-22T05:58:27Z</dcterms:created>
  <dcterms:modified xsi:type="dcterms:W3CDTF">2023-05-28T21:29:32Z</dcterms:modified>
</cp:coreProperties>
</file>