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59" r:id="rId4"/>
    <p:sldId id="266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72" r:id="rId16"/>
    <p:sldId id="273" r:id="rId17"/>
    <p:sldId id="277" r:id="rId18"/>
    <p:sldId id="274" r:id="rId19"/>
    <p:sldId id="276" r:id="rId20"/>
    <p:sldId id="275" r:id="rId21"/>
    <p:sldId id="26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8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\Desktop\Piotrowe_bazy\raport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Długość</a:t>
            </a:r>
            <a:r>
              <a:rPr lang="pl-PL" sz="2400" baseline="0" dirty="0"/>
              <a:t> aktualnego pobytu w Polsce</a:t>
            </a:r>
            <a:endParaRPr lang="pl-PL" sz="2400" dirty="0"/>
          </a:p>
        </c:rich>
      </c:tx>
      <c:layout>
        <c:manualLayout>
          <c:xMode val="edge"/>
          <c:yMode val="edge"/>
          <c:x val="0.23792693825462385"/>
          <c:y val="1.1239113104770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Sheet1!$I$5:$I$11</c:f>
              <c:strCache>
                <c:ptCount val="7"/>
                <c:pt idx="0">
                  <c:v>Krócej niż 1 miesiąc</c:v>
                </c:pt>
                <c:pt idx="1">
                  <c:v>Od 1 do 3 miesięcy</c:v>
                </c:pt>
                <c:pt idx="2">
                  <c:v>4  6 miesięcy</c:v>
                </c:pt>
                <c:pt idx="3">
                  <c:v>7-12 miesięcy</c:v>
                </c:pt>
                <c:pt idx="4">
                  <c:v>13 -18 miesięcy</c:v>
                </c:pt>
                <c:pt idx="5">
                  <c:v>19 -24 miesiące</c:v>
                </c:pt>
                <c:pt idx="6">
                  <c:v>Dłużej niż 25 miesięcy</c:v>
                </c:pt>
              </c:strCache>
            </c:strRef>
          </c:cat>
          <c:val>
            <c:numRef>
              <c:f>Sheet1!$J$5:$J$11</c:f>
              <c:numCache>
                <c:formatCode>###0,0</c:formatCode>
                <c:ptCount val="7"/>
                <c:pt idx="0">
                  <c:v>6.8965517241379306</c:v>
                </c:pt>
                <c:pt idx="1">
                  <c:v>19.396551724137932</c:v>
                </c:pt>
                <c:pt idx="2">
                  <c:v>33.189655172413794</c:v>
                </c:pt>
                <c:pt idx="3">
                  <c:v>18.53448275862069</c:v>
                </c:pt>
                <c:pt idx="4">
                  <c:v>8.6206896551724146</c:v>
                </c:pt>
                <c:pt idx="5">
                  <c:v>3.4482758620689653</c:v>
                </c:pt>
                <c:pt idx="6">
                  <c:v>9.9137931034482758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2-4BBC-8F8B-D3CD390D83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6964319"/>
        <c:axId val="1376963071"/>
      </c:barChart>
      <c:catAx>
        <c:axId val="1376964319"/>
        <c:scaling>
          <c:orientation val="maxMin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6963071"/>
        <c:crosses val="autoZero"/>
        <c:auto val="1"/>
        <c:lblAlgn val="ctr"/>
        <c:lblOffset val="100"/>
        <c:noMultiLvlLbl val="0"/>
      </c:catAx>
      <c:valAx>
        <c:axId val="137696307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,0" sourceLinked="1"/>
        <c:majorTickMark val="none"/>
        <c:minorTickMark val="none"/>
        <c:tickLblPos val="nextTo"/>
        <c:crossAx val="1376964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800"/>
              <a:t>Przeprowadzka</a:t>
            </a:r>
            <a:r>
              <a:rPr lang="pl-PL" sz="2800" baseline="0"/>
              <a:t> do Polski</a:t>
            </a:r>
            <a:endParaRPr lang="pl-PL" sz="2800"/>
          </a:p>
        </c:rich>
      </c:tx>
      <c:layout>
        <c:manualLayout>
          <c:xMode val="edge"/>
          <c:yMode val="edge"/>
          <c:x val="0.3686874453193350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Arkusz3!$H$3:$H$7</c:f>
              <c:strCache>
                <c:ptCount val="5"/>
                <c:pt idx="0">
                  <c:v>w ogóle nie biorę tego pod uwagę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zdecydowanie się przeprowadzę</c:v>
                </c:pt>
              </c:strCache>
            </c:strRef>
          </c:cat>
          <c:val>
            <c:numRef>
              <c:f>Arkusz3!$I$3:$I$7</c:f>
              <c:numCache>
                <c:formatCode>###0,0</c:formatCode>
                <c:ptCount val="5"/>
                <c:pt idx="0">
                  <c:v>7.4074074074074066</c:v>
                </c:pt>
                <c:pt idx="1">
                  <c:v>6.3492063492063489</c:v>
                </c:pt>
                <c:pt idx="2">
                  <c:v>25.396825396825395</c:v>
                </c:pt>
                <c:pt idx="3">
                  <c:v>31.746031746031743</c:v>
                </c:pt>
                <c:pt idx="4">
                  <c:v>29.100529100529098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B-4E53-819E-D2D5DC75C0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2463407"/>
        <c:axId val="1292464239"/>
      </c:barChart>
      <c:catAx>
        <c:axId val="1292463407"/>
        <c:scaling>
          <c:orientation val="minMax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2464239"/>
        <c:crosses val="autoZero"/>
        <c:auto val="1"/>
        <c:lblAlgn val="ctr"/>
        <c:lblOffset val="100"/>
        <c:noMultiLvlLbl val="0"/>
      </c:catAx>
      <c:valAx>
        <c:axId val="12924642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,0" sourceLinked="1"/>
        <c:majorTickMark val="none"/>
        <c:minorTickMark val="none"/>
        <c:tickLblPos val="nextTo"/>
        <c:crossAx val="1292463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/>
              <a:t>Projekcje</a:t>
            </a:r>
            <a:r>
              <a:rPr lang="pl-PL" sz="2400" baseline="0"/>
              <a:t> miejsca zamieszkania za 5 lat</a:t>
            </a:r>
            <a:endParaRPr lang="pl-PL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Arkusz7!$J$3:$J$7</c:f>
              <c:strCache>
                <c:ptCount val="5"/>
                <c:pt idx="0">
                  <c:v>Na Ukrainie</c:v>
                </c:pt>
                <c:pt idx="1">
                  <c:v>W Polsce</c:v>
                </c:pt>
                <c:pt idx="2">
                  <c:v>Będę krążyć pomiędzy Polską a Ukraina</c:v>
                </c:pt>
                <c:pt idx="3">
                  <c:v>W jakims innym kraju (jakim?</c:v>
                </c:pt>
                <c:pt idx="4">
                  <c:v>Jeszcze nie wiem</c:v>
                </c:pt>
              </c:strCache>
            </c:strRef>
          </c:cat>
          <c:val>
            <c:numRef>
              <c:f>Arkusz7!$K$3:$K$7</c:f>
              <c:numCache>
                <c:formatCode>###0,0</c:formatCode>
                <c:ptCount val="5"/>
                <c:pt idx="0">
                  <c:v>14.136125654450263</c:v>
                </c:pt>
                <c:pt idx="1">
                  <c:v>26.178010471204189</c:v>
                </c:pt>
                <c:pt idx="2">
                  <c:v>32.460732984293195</c:v>
                </c:pt>
                <c:pt idx="3">
                  <c:v>2.6178010471204187</c:v>
                </c:pt>
                <c:pt idx="4">
                  <c:v>24.607329842931939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D-4D0D-84FF-DB079B9B2B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82235727"/>
        <c:axId val="1282236143"/>
      </c:barChart>
      <c:catAx>
        <c:axId val="1282235727"/>
        <c:scaling>
          <c:orientation val="minMax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82236143"/>
        <c:crosses val="autoZero"/>
        <c:auto val="1"/>
        <c:lblAlgn val="ctr"/>
        <c:lblOffset val="100"/>
        <c:noMultiLvlLbl val="0"/>
      </c:catAx>
      <c:valAx>
        <c:axId val="12822361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,0" sourceLinked="1"/>
        <c:majorTickMark val="none"/>
        <c:minorTickMark val="none"/>
        <c:tickLblPos val="nextTo"/>
        <c:crossAx val="1282235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/>
              <a:t>Polecenie</a:t>
            </a:r>
            <a:r>
              <a:rPr lang="pl-PL" sz="2400" baseline="0"/>
              <a:t> pracy w Polsce</a:t>
            </a:r>
            <a:endParaRPr lang="pl-PL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7611067366579182"/>
          <c:y val="0.18560185185185185"/>
          <c:w val="0.57121566054243222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Arkusz8!$B$3:$B$7</c:f>
              <c:strCache>
                <c:ptCount val="5"/>
                <c:pt idx="0">
                  <c:v>nie polecił/a/bym pracy w Polsce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polecił/a/bym pracę w Polsce</c:v>
                </c:pt>
              </c:strCache>
            </c:strRef>
          </c:cat>
          <c:val>
            <c:numRef>
              <c:f>Arkusz8!$C$3:$C$7</c:f>
              <c:numCache>
                <c:formatCode>###0,0</c:formatCode>
                <c:ptCount val="5"/>
                <c:pt idx="0">
                  <c:v>2.1052631578947367</c:v>
                </c:pt>
                <c:pt idx="1">
                  <c:v>1.5789473684210527</c:v>
                </c:pt>
                <c:pt idx="2">
                  <c:v>15.789473684210526</c:v>
                </c:pt>
                <c:pt idx="3">
                  <c:v>33.684210526315788</c:v>
                </c:pt>
                <c:pt idx="4">
                  <c:v>46.842105263157897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AF-46BA-A100-25C8D491D2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64922959"/>
        <c:axId val="1464920047"/>
      </c:barChart>
      <c:catAx>
        <c:axId val="1464922959"/>
        <c:scaling>
          <c:orientation val="minMax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64920047"/>
        <c:crosses val="autoZero"/>
        <c:auto val="1"/>
        <c:lblAlgn val="ctr"/>
        <c:lblOffset val="100"/>
        <c:noMultiLvlLbl val="0"/>
      </c:catAx>
      <c:valAx>
        <c:axId val="146492004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,0" sourceLinked="1"/>
        <c:majorTickMark val="none"/>
        <c:minorTickMark val="none"/>
        <c:tickLblPos val="nextTo"/>
        <c:crossAx val="1464922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/>
              <a:t>Zadowolenie</a:t>
            </a:r>
            <a:r>
              <a:rPr lang="pl-PL" sz="2400" baseline="0"/>
              <a:t> z wynagrodzenia</a:t>
            </a:r>
            <a:endParaRPr lang="pl-PL" sz="2400"/>
          </a:p>
        </c:rich>
      </c:tx>
      <c:layout>
        <c:manualLayout>
          <c:xMode val="edge"/>
          <c:yMode val="edge"/>
          <c:x val="0.37979855643044613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Arkusz8!$B$14:$B$18</c:f>
              <c:strCache>
                <c:ptCount val="5"/>
                <c:pt idx="0">
                  <c:v>w ogóle niezadowolony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bardzo zadowolony</c:v>
                </c:pt>
              </c:strCache>
            </c:strRef>
          </c:cat>
          <c:val>
            <c:numRef>
              <c:f>Arkusz8!$C$14:$C$18</c:f>
              <c:numCache>
                <c:formatCode>###0,0</c:formatCode>
                <c:ptCount val="5"/>
                <c:pt idx="0">
                  <c:v>4.1884816753926701</c:v>
                </c:pt>
                <c:pt idx="1">
                  <c:v>7.3298429319371721</c:v>
                </c:pt>
                <c:pt idx="2">
                  <c:v>26.701570680628272</c:v>
                </c:pt>
                <c:pt idx="3">
                  <c:v>49.214659685863879</c:v>
                </c:pt>
                <c:pt idx="4">
                  <c:v>12.56544502617801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9-40C4-A1D4-2CCD681678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3985839"/>
        <c:axId val="1293985007"/>
      </c:barChart>
      <c:catAx>
        <c:axId val="1293985839"/>
        <c:scaling>
          <c:orientation val="minMax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3985007"/>
        <c:crosses val="autoZero"/>
        <c:auto val="1"/>
        <c:lblAlgn val="ctr"/>
        <c:lblOffset val="100"/>
        <c:noMultiLvlLbl val="0"/>
      </c:catAx>
      <c:valAx>
        <c:axId val="129398500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,0" sourceLinked="1"/>
        <c:majorTickMark val="none"/>
        <c:minorTickMark val="none"/>
        <c:tickLblPos val="nextTo"/>
        <c:crossAx val="129398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Sposób</a:t>
            </a:r>
            <a:r>
              <a:rPr lang="pl-PL" sz="2400" baseline="0" dirty="0"/>
              <a:t> gospodarowania pieniędzmi</a:t>
            </a:r>
            <a:endParaRPr lang="pl-PL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Arkusz8!$J$25:$J$27</c:f>
              <c:strCache>
                <c:ptCount val="3"/>
                <c:pt idx="0">
                  <c:v>Część wydaje na bieżące potrzeby, a część oszczędzam na przyszłość</c:v>
                </c:pt>
                <c:pt idx="1">
                  <c:v>Część wydaję na bieżące potrzeby, a część wysyłam do rodziny na Ukrainę</c:v>
                </c:pt>
                <c:pt idx="2">
                  <c:v>Wszystkie zarobione pieniądze wydaję na swoje potrzeby w Polsce</c:v>
                </c:pt>
              </c:strCache>
            </c:strRef>
          </c:cat>
          <c:val>
            <c:numRef>
              <c:f>Arkusz8!$K$25:$K$27</c:f>
              <c:numCache>
                <c:formatCode>###0,0</c:formatCode>
                <c:ptCount val="3"/>
                <c:pt idx="0">
                  <c:v>42.702702702702702</c:v>
                </c:pt>
                <c:pt idx="1">
                  <c:v>82.702702702702709</c:v>
                </c:pt>
                <c:pt idx="2">
                  <c:v>92.432432432432435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3-47C4-8D06-2D9FF09207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07945583"/>
        <c:axId val="1307946415"/>
      </c:barChart>
      <c:catAx>
        <c:axId val="1307945583"/>
        <c:scaling>
          <c:orientation val="minMax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7946415"/>
        <c:crosses val="autoZero"/>
        <c:auto val="1"/>
        <c:lblAlgn val="ctr"/>
        <c:lblOffset val="100"/>
        <c:noMultiLvlLbl val="0"/>
      </c:catAx>
      <c:valAx>
        <c:axId val="13079464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,0" sourceLinked="1"/>
        <c:majorTickMark val="none"/>
        <c:minorTickMark val="none"/>
        <c:tickLblPos val="nextTo"/>
        <c:crossAx val="130794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Dokument pobytowy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3606889763779524"/>
          <c:y val="0.15319444444444447"/>
          <c:w val="0.6057018810148731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Sheet1!$I$18:$I$22</c:f>
              <c:strCache>
                <c:ptCount val="5"/>
                <c:pt idx="0">
                  <c:v>Paszport biometryczny</c:v>
                </c:pt>
                <c:pt idx="1">
                  <c:v>Wiza zezwalająca na pracę</c:v>
                </c:pt>
                <c:pt idx="2">
                  <c:v>Zezwolenie na pobyt czasowy</c:v>
                </c:pt>
                <c:pt idx="3">
                  <c:v>Zezwolenie na pobyt stały</c:v>
                </c:pt>
                <c:pt idx="4">
                  <c:v>Karta Polaka</c:v>
                </c:pt>
              </c:strCache>
            </c:strRef>
          </c:cat>
          <c:val>
            <c:numRef>
              <c:f>Sheet1!$J$18:$J$22</c:f>
              <c:numCache>
                <c:formatCode>###0,0</c:formatCode>
                <c:ptCount val="5"/>
                <c:pt idx="0">
                  <c:v>26.431718061674008</c:v>
                </c:pt>
                <c:pt idx="1">
                  <c:v>47.577092511013213</c:v>
                </c:pt>
                <c:pt idx="2">
                  <c:v>23.348017621145374</c:v>
                </c:pt>
                <c:pt idx="3">
                  <c:v>0.44052863436123352</c:v>
                </c:pt>
                <c:pt idx="4">
                  <c:v>2.2026431718061676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C-466A-8449-413050FC34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79357983"/>
        <c:axId val="1279358815"/>
      </c:barChart>
      <c:catAx>
        <c:axId val="1279357983"/>
        <c:scaling>
          <c:orientation val="minMax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79358815"/>
        <c:crosses val="autoZero"/>
        <c:auto val="1"/>
        <c:lblAlgn val="ctr"/>
        <c:lblOffset val="100"/>
        <c:noMultiLvlLbl val="0"/>
      </c:catAx>
      <c:valAx>
        <c:axId val="12793588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,0" sourceLinked="1"/>
        <c:majorTickMark val="none"/>
        <c:minorTickMark val="none"/>
        <c:tickLblPos val="nextTo"/>
        <c:crossAx val="127935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/>
              <a:t>Na podstawie jakiego dokumentu podejmowana</a:t>
            </a:r>
            <a:r>
              <a:rPr lang="pl-PL" sz="2400" baseline="0"/>
              <a:t> jest praca?</a:t>
            </a:r>
            <a:endParaRPr lang="pl-PL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Sheet1!$I$28:$I$32</c:f>
              <c:strCache>
                <c:ptCount val="5"/>
                <c:pt idx="0">
                  <c:v>Oświadczenie o powierzeniu pracy cudzoziemcowi</c:v>
                </c:pt>
                <c:pt idx="1">
                  <c:v>Zezwolenie na pracę sezonową</c:v>
                </c:pt>
                <c:pt idx="2">
                  <c:v>Pozwolenie na pracę od wojewody- typ A</c:v>
                </c:pt>
                <c:pt idx="3">
                  <c:v>Pracuję na czarno</c:v>
                </c:pt>
                <c:pt idx="4">
                  <c:v>Nie wiem</c:v>
                </c:pt>
              </c:strCache>
            </c:strRef>
          </c:cat>
          <c:val>
            <c:numRef>
              <c:f>Sheet1!$J$28:$J$32</c:f>
              <c:numCache>
                <c:formatCode>###0,0</c:formatCode>
                <c:ptCount val="5"/>
                <c:pt idx="0">
                  <c:v>69.911504424778755</c:v>
                </c:pt>
                <c:pt idx="1">
                  <c:v>3.0973451327433628</c:v>
                </c:pt>
                <c:pt idx="2">
                  <c:v>25.221238938053098</c:v>
                </c:pt>
                <c:pt idx="3">
                  <c:v>0.44247787610619471</c:v>
                </c:pt>
                <c:pt idx="4">
                  <c:v>1.3274336283185841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7-42B7-B8BA-F9BB7CC5C4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47046095"/>
        <c:axId val="1147041935"/>
      </c:barChart>
      <c:catAx>
        <c:axId val="1147046095"/>
        <c:scaling>
          <c:orientation val="minMax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47041935"/>
        <c:crosses val="autoZero"/>
        <c:auto val="1"/>
        <c:lblAlgn val="ctr"/>
        <c:lblOffset val="100"/>
        <c:noMultiLvlLbl val="0"/>
      </c:catAx>
      <c:valAx>
        <c:axId val="114704193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,0" sourceLinked="1"/>
        <c:majorTickMark val="none"/>
        <c:minorTickMark val="none"/>
        <c:tickLblPos val="nextTo"/>
        <c:crossAx val="1147046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/>
              <a:t>Świadomość </a:t>
            </a:r>
            <a:r>
              <a:rPr lang="pl-PL" sz="2400" baseline="0"/>
              <a:t>do jakiej pracy jedzie migrant</a:t>
            </a:r>
            <a:endParaRPr lang="pl-PL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Arkusz1!$H$3:$H$7</c:f>
              <c:strCache>
                <c:ptCount val="5"/>
                <c:pt idx="0">
                  <c:v>w ogóle nie wiedziałem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bardzo dobrze wiedziałem</c:v>
                </c:pt>
              </c:strCache>
            </c:strRef>
          </c:cat>
          <c:val>
            <c:numRef>
              <c:f>Arkusz1!$I$3:$I$7</c:f>
              <c:numCache>
                <c:formatCode>###0,0</c:formatCode>
                <c:ptCount val="5"/>
                <c:pt idx="0">
                  <c:v>7.5471698113207548</c:v>
                </c:pt>
                <c:pt idx="1">
                  <c:v>12.264150943396226</c:v>
                </c:pt>
                <c:pt idx="2">
                  <c:v>17.452830188679243</c:v>
                </c:pt>
                <c:pt idx="3">
                  <c:v>29.245283018867923</c:v>
                </c:pt>
                <c:pt idx="4">
                  <c:v>33.490566037735846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4957-AD9C-122162240B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46662671"/>
        <c:axId val="1146663919"/>
      </c:barChart>
      <c:catAx>
        <c:axId val="1146662671"/>
        <c:scaling>
          <c:orientation val="minMax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46663919"/>
        <c:crosses val="autoZero"/>
        <c:auto val="1"/>
        <c:lblAlgn val="ctr"/>
        <c:lblOffset val="100"/>
        <c:noMultiLvlLbl val="0"/>
      </c:catAx>
      <c:valAx>
        <c:axId val="11466639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,0" sourceLinked="1"/>
        <c:majorTickMark val="none"/>
        <c:minorTickMark val="none"/>
        <c:tickLblPos val="nextTo"/>
        <c:crossAx val="114666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800"/>
              <a:t>Problemy Ukraińców w Polsce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Arkusz2!$N$4:$N$16</c:f>
              <c:strCache>
                <c:ptCount val="13"/>
                <c:pt idx="0">
                  <c:v>Tęsknota za bliskimi</c:v>
                </c:pt>
                <c:pt idx="1">
                  <c:v>Wysokie ceny wynajmu/kupna mieszkania</c:v>
                </c:pt>
                <c:pt idx="2">
                  <c:v>Brak znajomości języka</c:v>
                </c:pt>
                <c:pt idx="3">
                  <c:v>Brak wolnego czasu poza pracą</c:v>
                </c:pt>
                <c:pt idx="4">
                  <c:v>Brak dostępu do darmowej edukacji</c:v>
                </c:pt>
                <c:pt idx="5">
                  <c:v>Ciężkie warunki pracy</c:v>
                </c:pt>
                <c:pt idx="6">
                  <c:v>Niezrozumienie procedur urzędowych</c:v>
                </c:pt>
                <c:pt idx="7">
                  <c:v>Brak znajomych</c:v>
                </c:pt>
                <c:pt idx="8">
                  <c:v>Brak odpowiedniej oferty kulturalnej</c:v>
                </c:pt>
                <c:pt idx="9">
                  <c:v>Złe warunki mieszkaniowe</c:v>
                </c:pt>
                <c:pt idx="10">
                  <c:v>Nieprzyjazne traktowanie przez Polaków</c:v>
                </c:pt>
                <c:pt idx="11">
                  <c:v>Oferowana gorsza praca</c:v>
                </c:pt>
                <c:pt idx="12">
                  <c:v>Inne</c:v>
                </c:pt>
              </c:strCache>
            </c:strRef>
          </c:cat>
          <c:val>
            <c:numRef>
              <c:f>Arkusz2!$O$4:$O$16</c:f>
              <c:numCache>
                <c:formatCode>0,0%</c:formatCode>
                <c:ptCount val="13"/>
                <c:pt idx="0">
                  <c:v>1.0595238095238095</c:v>
                </c:pt>
                <c:pt idx="1">
                  <c:v>0.5619047619047618</c:v>
                </c:pt>
                <c:pt idx="2">
                  <c:v>0.48174603174603187</c:v>
                </c:pt>
                <c:pt idx="3">
                  <c:v>0.24603174603174605</c:v>
                </c:pt>
                <c:pt idx="4">
                  <c:v>0.21746031746031746</c:v>
                </c:pt>
                <c:pt idx="5">
                  <c:v>0.21587301587301588</c:v>
                </c:pt>
                <c:pt idx="6">
                  <c:v>0.20634920634920634</c:v>
                </c:pt>
                <c:pt idx="7">
                  <c:v>0.18492063492063493</c:v>
                </c:pt>
                <c:pt idx="8">
                  <c:v>0.15555555555555556</c:v>
                </c:pt>
                <c:pt idx="9">
                  <c:v>0.14761904761904762</c:v>
                </c:pt>
                <c:pt idx="10">
                  <c:v>0.13650793650793649</c:v>
                </c:pt>
                <c:pt idx="11">
                  <c:v>0.10952380952380952</c:v>
                </c:pt>
                <c:pt idx="12">
                  <c:v>6.9047619047619052E-2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9-43AC-9B83-CA7B8DCB8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47439455"/>
        <c:axId val="1147436127"/>
      </c:barChart>
      <c:catAx>
        <c:axId val="1147439455"/>
        <c:scaling>
          <c:orientation val="maxMin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47436127"/>
        <c:crosses val="autoZero"/>
        <c:auto val="1"/>
        <c:lblAlgn val="ctr"/>
        <c:lblOffset val="100"/>
        <c:noMultiLvlLbl val="0"/>
      </c:catAx>
      <c:valAx>
        <c:axId val="1147436127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,0%" sourceLinked="1"/>
        <c:majorTickMark val="none"/>
        <c:minorTickMark val="none"/>
        <c:tickLblPos val="nextTo"/>
        <c:crossAx val="114743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/>
              <a:t>Wpływ wybuchu epidemii na pracę Ukraińców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Arkusz4!$G$4:$G$8</c:f>
              <c:strCache>
                <c:ptCount val="5"/>
                <c:pt idx="0">
                  <c:v>Utraciłem/am pracę</c:v>
                </c:pt>
                <c:pt idx="1">
                  <c:v>Podjąłem/am pracę z opóźnieniem</c:v>
                </c:pt>
                <c:pt idx="2">
                  <c:v>Musiałem/am znaleźć inną pracę</c:v>
                </c:pt>
                <c:pt idx="3">
                  <c:v>Wyjechałem/am szybciej z Polski na Ukrainę</c:v>
                </c:pt>
                <c:pt idx="4">
                  <c:v>Zostałem/am dłużej w Polsce</c:v>
                </c:pt>
              </c:strCache>
            </c:strRef>
          </c:cat>
          <c:val>
            <c:numRef>
              <c:f>Arkusz4!$H$4:$H$8</c:f>
              <c:numCache>
                <c:formatCode>###0,0%</c:formatCode>
                <c:ptCount val="5"/>
                <c:pt idx="0">
                  <c:v>0.26143790849673204</c:v>
                </c:pt>
                <c:pt idx="1">
                  <c:v>0.44444444444444442</c:v>
                </c:pt>
                <c:pt idx="2">
                  <c:v>0.30065359477124182</c:v>
                </c:pt>
                <c:pt idx="3">
                  <c:v>0.13725490196078433</c:v>
                </c:pt>
                <c:pt idx="4">
                  <c:v>0.67320261437908502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0-4C87-9813-1ED3B330A0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07186671"/>
        <c:axId val="1307185423"/>
      </c:barChart>
      <c:catAx>
        <c:axId val="1307186671"/>
        <c:scaling>
          <c:orientation val="minMax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7185423"/>
        <c:crosses val="autoZero"/>
        <c:auto val="1"/>
        <c:lblAlgn val="ctr"/>
        <c:lblOffset val="100"/>
        <c:noMultiLvlLbl val="0"/>
      </c:catAx>
      <c:valAx>
        <c:axId val="130718542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,0%" sourceLinked="1"/>
        <c:majorTickMark val="none"/>
        <c:minorTickMark val="none"/>
        <c:tickLblPos val="nextTo"/>
        <c:crossAx val="1307186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Czy</a:t>
            </a:r>
            <a:r>
              <a:rPr lang="pl-PL" sz="2400" baseline="0" dirty="0"/>
              <a:t> w Polsce jest teraz bezpieczniej pod względem zdrowotnym niż na Ukrainie?</a:t>
            </a:r>
            <a:endParaRPr lang="pl-PL" sz="2400" dirty="0"/>
          </a:p>
        </c:rich>
      </c:tx>
      <c:layout>
        <c:manualLayout>
          <c:xMode val="edge"/>
          <c:yMode val="edge"/>
          <c:x val="0.232595142396062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Arkusz4!$H$19:$H$23</c:f>
              <c:strCache>
                <c:ptCount val="5"/>
                <c:pt idx="0">
                  <c:v>w ogóle nie jest bezpieczniej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zdecydowanie bardziej bezpiecznie</c:v>
                </c:pt>
              </c:strCache>
            </c:strRef>
          </c:cat>
          <c:val>
            <c:numRef>
              <c:f>Arkusz4!$I$19:$I$23</c:f>
              <c:numCache>
                <c:formatCode>###0,0</c:formatCode>
                <c:ptCount val="5"/>
                <c:pt idx="0">
                  <c:v>4.1025641025641022</c:v>
                </c:pt>
                <c:pt idx="1">
                  <c:v>7.6923076923076925</c:v>
                </c:pt>
                <c:pt idx="2">
                  <c:v>27.692307692307693</c:v>
                </c:pt>
                <c:pt idx="3">
                  <c:v>39.487179487179489</c:v>
                </c:pt>
                <c:pt idx="4">
                  <c:v>21.025641025641026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B-4748-861F-3AF5C27B2E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46235039"/>
        <c:axId val="1146233375"/>
      </c:barChart>
      <c:catAx>
        <c:axId val="1146235039"/>
        <c:scaling>
          <c:orientation val="minMax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46233375"/>
        <c:crosses val="autoZero"/>
        <c:auto val="1"/>
        <c:lblAlgn val="ctr"/>
        <c:lblOffset val="100"/>
        <c:noMultiLvlLbl val="0"/>
      </c:catAx>
      <c:valAx>
        <c:axId val="114623337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,0" sourceLinked="1"/>
        <c:majorTickMark val="none"/>
        <c:minorTickMark val="none"/>
        <c:tickLblPos val="nextTo"/>
        <c:crossAx val="1146235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/>
              <a:t>Obawy związane z epidemią</a:t>
            </a:r>
          </a:p>
        </c:rich>
      </c:tx>
      <c:layout>
        <c:manualLayout>
          <c:xMode val="edge"/>
          <c:yMode val="edge"/>
          <c:x val="0.40371719512824999"/>
          <c:y val="2.1054132329366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Arkusz5!$M$2:$M$9</c:f>
              <c:strCache>
                <c:ptCount val="8"/>
                <c:pt idx="0">
                  <c:v>Obniżenia wynagrodzenia</c:v>
                </c:pt>
                <c:pt idx="1">
                  <c:v>Zakażenia koronawirusem rodziny i bliskich </c:v>
                </c:pt>
                <c:pt idx="2">
                  <c:v>Kryzysu gospodarczego, który uderzy we mnie </c:v>
                </c:pt>
                <c:pt idx="3">
                  <c:v>Utraty pracy </c:v>
                </c:pt>
                <c:pt idx="4">
                  <c:v>Konieczności wyprowadzki z miejsca mojego obecnego zakwaterowania w Polsce</c:v>
                </c:pt>
                <c:pt idx="5">
                  <c:v>Braku możliwości przyjazdu do Polski przez dłuższy czas </c:v>
                </c:pt>
                <c:pt idx="6">
                  <c:v>Konieczności powrotu do swojego kraju </c:v>
                </c:pt>
                <c:pt idx="7">
                  <c:v>Braku możliwości wyjazdu do mojego kraju przez dłuższy czas </c:v>
                </c:pt>
              </c:strCache>
            </c:strRef>
          </c:cat>
          <c:val>
            <c:numRef>
              <c:f>Arkusz5!$N$2:$N$9</c:f>
              <c:numCache>
                <c:formatCode>0,0%</c:formatCode>
                <c:ptCount val="8"/>
                <c:pt idx="0">
                  <c:v>1.0514594594594595</c:v>
                </c:pt>
                <c:pt idx="1">
                  <c:v>0.98156756756756758</c:v>
                </c:pt>
                <c:pt idx="2">
                  <c:v>0.91475675675675672</c:v>
                </c:pt>
                <c:pt idx="3">
                  <c:v>0.89216216216216215</c:v>
                </c:pt>
                <c:pt idx="4">
                  <c:v>0.78140540540540537</c:v>
                </c:pt>
                <c:pt idx="5">
                  <c:v>0.74691891891891904</c:v>
                </c:pt>
                <c:pt idx="6">
                  <c:v>0.66762162162162153</c:v>
                </c:pt>
                <c:pt idx="7">
                  <c:v>0.60983783783783785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B-4002-B00A-8EF8141C8B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76475967"/>
        <c:axId val="1476471391"/>
      </c:barChart>
      <c:catAx>
        <c:axId val="1476475967"/>
        <c:scaling>
          <c:orientation val="maxMin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6471391"/>
        <c:crosses val="autoZero"/>
        <c:auto val="1"/>
        <c:lblAlgn val="ctr"/>
        <c:lblOffset val="100"/>
        <c:noMultiLvlLbl val="0"/>
      </c:catAx>
      <c:valAx>
        <c:axId val="147647139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,0%" sourceLinked="1"/>
        <c:majorTickMark val="none"/>
        <c:minorTickMark val="none"/>
        <c:tickLblPos val="nextTo"/>
        <c:crossAx val="1476475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Oczekiwania wobec pracodawcy w związku z epidemią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Arkusz6!$H$4:$H$11</c:f>
              <c:strCache>
                <c:ptCount val="8"/>
                <c:pt idx="0">
                  <c:v>Bezpłatnego zakwaterowania w przypadku kwarantanny </c:v>
                </c:pt>
                <c:pt idx="1">
                  <c:v>Bezpłatnego wyrobienia zezwoleń na pobyt i pracę w Polsce (kart pobytu) </c:v>
                </c:pt>
                <c:pt idx="2">
                  <c:v>Dbałości o warunki i bezpieczeństwo w miejscu pracy</c:v>
                </c:pt>
                <c:pt idx="3">
                  <c:v>Bezpłatnych środków higienicznych i ochrony przeciwwirusowej </c:v>
                </c:pt>
                <c:pt idx="4">
                  <c:v>Bezpłatnej opieki medycznej </c:v>
                </c:pt>
                <c:pt idx="5">
                  <c:v>Bezpłatnych pakietów żywnościowych w przypadku kwarantanny </c:v>
                </c:pt>
                <c:pt idx="6">
                  <c:v>Udzielania informacji na temat zaleceń związanych z pandemią w moim ojczystym języku </c:v>
                </c:pt>
                <c:pt idx="7">
                  <c:v>Możliwości całkowitej bądź częściowej pracy zdalnej </c:v>
                </c:pt>
              </c:strCache>
            </c:strRef>
          </c:cat>
          <c:val>
            <c:numRef>
              <c:f>Arkusz6!$I$4:$I$11</c:f>
              <c:numCache>
                <c:formatCode>0,0%</c:formatCode>
                <c:ptCount val="8"/>
                <c:pt idx="0">
                  <c:v>0.89216216216216215</c:v>
                </c:pt>
                <c:pt idx="1">
                  <c:v>0.91475675675675672</c:v>
                </c:pt>
                <c:pt idx="2">
                  <c:v>0.74691891891891904</c:v>
                </c:pt>
                <c:pt idx="3">
                  <c:v>0.66762162162162153</c:v>
                </c:pt>
                <c:pt idx="4">
                  <c:v>0.98156756756756758</c:v>
                </c:pt>
                <c:pt idx="5">
                  <c:v>1.0514594594594595</c:v>
                </c:pt>
                <c:pt idx="6">
                  <c:v>0.60983783783783785</c:v>
                </c:pt>
                <c:pt idx="7">
                  <c:v>0.78140540540540537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6-459B-83B9-15A9DE569E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2634159"/>
        <c:axId val="1292629167"/>
      </c:barChart>
      <c:catAx>
        <c:axId val="1292634159"/>
        <c:scaling>
          <c:orientation val="minMax"/>
        </c:scaling>
        <c:delete val="0"/>
        <c:axPos val="l"/>
        <c:numFmt formatCode="Standardow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2629167"/>
        <c:crosses val="autoZero"/>
        <c:auto val="1"/>
        <c:lblAlgn val="ctr"/>
        <c:lblOffset val="100"/>
        <c:noMultiLvlLbl val="0"/>
      </c:catAx>
      <c:valAx>
        <c:axId val="129262916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,0%" sourceLinked="1"/>
        <c:majorTickMark val="none"/>
        <c:minorTickMark val="none"/>
        <c:tickLblPos val="nextTo"/>
        <c:crossAx val="1292634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33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0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3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7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8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8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6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7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2E86E4-72E3-4176-87D8-D5A5F4000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pl-PL" sz="5600"/>
              <a:t>Ukraińscy migranci na polskim rynku pracy w czasie pandemii SARS-CoV-2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473C06D-3F46-4024-AA10-4E16A41BB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Dr hab. Dorota Szaban, prof. UZ</a:t>
            </a:r>
          </a:p>
        </p:txBody>
      </p:sp>
      <p:pic>
        <p:nvPicPr>
          <p:cNvPr id="4" name="Picture 3" descr="Zamknij zdjęcie łączące wzorce">
            <a:extLst>
              <a:ext uri="{FF2B5EF4-FFF2-40B4-BE49-F238E27FC236}">
                <a16:creationId xmlns:a16="http://schemas.microsoft.com/office/drawing/2014/main" id="{5C126848-8020-45C4-A257-BD589D5CB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"/>
          <a:stretch/>
        </p:blipFill>
        <p:spPr>
          <a:xfrm>
            <a:off x="633999" y="2038648"/>
            <a:ext cx="4001315" cy="22510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735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797371-630D-4FB9-80AB-62F83A25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Obawy związane z epidemią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7E3EB68-9D6D-4D4A-8CF8-5AD86E63D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903829"/>
              </p:ext>
            </p:extLst>
          </p:nvPr>
        </p:nvGraphicFramePr>
        <p:xfrm>
          <a:off x="365760" y="643467"/>
          <a:ext cx="11178183" cy="417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40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686021-8ECB-4C0D-B5B4-24948F6E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Oczekiwane wsparcie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B91AE46-1F53-4365-82F4-FC9F6E5C0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666888"/>
              </p:ext>
            </p:extLst>
          </p:nvPr>
        </p:nvGraphicFramePr>
        <p:xfrm>
          <a:off x="264405" y="696630"/>
          <a:ext cx="11281833" cy="4256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73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D0DE514-8876-4D18-A995-61A5C1F8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DA791C-FFCF-422E-8775-BDA6C0E5E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00A6BA-551C-4F59-8160-F60AE972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Projekcje migracyjne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CF8855-3530-4F46-A4CB-3B6686EEE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8561886D-CF80-4690-B271-A1A344F9C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171431"/>
              </p:ext>
            </p:extLst>
          </p:nvPr>
        </p:nvGraphicFramePr>
        <p:xfrm>
          <a:off x="633999" y="643538"/>
          <a:ext cx="10925102" cy="361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50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D0DE514-8876-4D18-A995-61A5C1F8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DA791C-FFCF-422E-8775-BDA6C0E5E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95A7D9-8152-45F1-AF9B-79724294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</a:rPr>
              <a:t>Projekcje migracyjne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CF8855-3530-4F46-A4CB-3B6686EEE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8B933407-3957-4E41-8F4C-095B03EA5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788082"/>
              </p:ext>
            </p:extLst>
          </p:nvPr>
        </p:nvGraphicFramePr>
        <p:xfrm>
          <a:off x="633999" y="643538"/>
          <a:ext cx="10925102" cy="361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502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8DC72A-017A-4086-AD5F-09406DA6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479438" cy="102871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Czy polecił/a/by pracę w Polsce innym osobom?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51F7985-9349-4684-A566-1760777B3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444042"/>
              </p:ext>
            </p:extLst>
          </p:nvPr>
        </p:nvGraphicFramePr>
        <p:xfrm>
          <a:off x="645761" y="576349"/>
          <a:ext cx="10900477" cy="361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55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C3DE55-4BEA-4198-8BF3-A9D72E00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Zadowolenie z uzyskiwanego wynagrodzenia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E5D5EB8-ABE5-4F1B-9240-FE09BDAD3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173365"/>
              </p:ext>
            </p:extLst>
          </p:nvPr>
        </p:nvGraphicFramePr>
        <p:xfrm>
          <a:off x="645744" y="576349"/>
          <a:ext cx="10900477" cy="361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966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F0C147-3292-4E95-A320-F4BEC139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Sposób gospodarowania pieniędzmi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BF75548-7EA1-4CEA-918F-CCB33C37F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649031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330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29C5CE-1453-42B4-B88A-230C6333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Wyniki badania EWL</a:t>
            </a:r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66170B28-CC3E-46EA-8EEA-62E390046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260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6EA23AB-EF40-4830-9A9D-B2728FA9C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091" y="905933"/>
            <a:ext cx="9881821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9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AC0985D8-B2C8-4904-AFDC-7C560ADD8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356" y="2069027"/>
            <a:ext cx="10337292" cy="271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5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8C7170-6DCA-40BB-B02E-D055617A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1"/>
            <a:ext cx="10515600" cy="769418"/>
          </a:xfrm>
        </p:spPr>
        <p:txBody>
          <a:bodyPr anchor="b">
            <a:normAutofit/>
          </a:bodyPr>
          <a:lstStyle/>
          <a:p>
            <a:r>
              <a:rPr lang="pl-PL" sz="4400" dirty="0">
                <a:solidFill>
                  <a:schemeClr val="tx1"/>
                </a:solidFill>
              </a:rPr>
              <a:t>Metodologiczne podstawy badania</a:t>
            </a:r>
          </a:p>
        </p:txBody>
      </p:sp>
      <p:pic>
        <p:nvPicPr>
          <p:cNvPr id="5" name="Symbol zastępczy zawartości 4" descr="Mężczyzna kontur">
            <a:extLst>
              <a:ext uri="{FF2B5EF4-FFF2-40B4-BE49-F238E27FC236}">
                <a16:creationId xmlns:a16="http://schemas.microsoft.com/office/drawing/2014/main" id="{964384B6-087E-4DFF-A5B3-3E717485F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369" y="4536090"/>
            <a:ext cx="914400" cy="914400"/>
          </a:xfrm>
        </p:spPr>
      </p:pic>
      <p:pic>
        <p:nvPicPr>
          <p:cNvPr id="7" name="Grafika 6" descr="Liczydło kontur">
            <a:extLst>
              <a:ext uri="{FF2B5EF4-FFF2-40B4-BE49-F238E27FC236}">
                <a16:creationId xmlns:a16="http://schemas.microsoft.com/office/drawing/2014/main" id="{13B9ACF3-6F1B-4991-8A4B-2C30E0A15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369" y="3197436"/>
            <a:ext cx="914400" cy="914400"/>
          </a:xfrm>
          <a:prstGeom prst="rect">
            <a:avLst/>
          </a:prstGeom>
        </p:spPr>
      </p:pic>
      <p:pic>
        <p:nvPicPr>
          <p:cNvPr id="11" name="Grafika 10" descr="Budzik kontur">
            <a:extLst>
              <a:ext uri="{FF2B5EF4-FFF2-40B4-BE49-F238E27FC236}">
                <a16:creationId xmlns:a16="http://schemas.microsoft.com/office/drawing/2014/main" id="{1B1E7C01-1DE6-4AD5-9EB6-2F8868A0E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4369" y="1928051"/>
            <a:ext cx="914400" cy="9144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47FBB47-9032-4039-92E2-F5F5D7E3A3CF}"/>
              </a:ext>
            </a:extLst>
          </p:cNvPr>
          <p:cNvSpPr txBox="1"/>
          <p:nvPr/>
        </p:nvSpPr>
        <p:spPr>
          <a:xfrm>
            <a:off x="1795749" y="2181340"/>
            <a:ext cx="539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Luty – maj 2021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BCDE1EA-A2E2-4341-A36A-7DBF515B4A11}"/>
              </a:ext>
            </a:extLst>
          </p:cNvPr>
          <p:cNvSpPr txBox="1"/>
          <p:nvPr/>
        </p:nvSpPr>
        <p:spPr>
          <a:xfrm>
            <a:off x="1795747" y="3382016"/>
            <a:ext cx="539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Badanie CAWI</a:t>
            </a:r>
          </a:p>
          <a:p>
            <a:r>
              <a:rPr lang="pl-PL" dirty="0"/>
              <a:t>Próba wyczerpująca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4C1AA78-740E-4CDE-AE07-B53D173A5F55}"/>
              </a:ext>
            </a:extLst>
          </p:cNvPr>
          <p:cNvSpPr txBox="1"/>
          <p:nvPr/>
        </p:nvSpPr>
        <p:spPr>
          <a:xfrm>
            <a:off x="1795747" y="4806808"/>
            <a:ext cx="539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Pracownicy agencji WORK GLOB sp. z </a:t>
            </a:r>
            <a:r>
              <a:rPr lang="pl-PL" dirty="0" err="1"/>
              <a:t>o.o</a:t>
            </a:r>
            <a:endParaRPr lang="pl-PL" dirty="0"/>
          </a:p>
          <a:p>
            <a:r>
              <a:rPr lang="pl-PL" dirty="0"/>
              <a:t>N= 312 osób</a:t>
            </a:r>
          </a:p>
        </p:txBody>
      </p:sp>
      <p:pic>
        <p:nvPicPr>
          <p:cNvPr id="20" name="Grafika 19" descr="Agrafka kontur">
            <a:extLst>
              <a:ext uri="{FF2B5EF4-FFF2-40B4-BE49-F238E27FC236}">
                <a16:creationId xmlns:a16="http://schemas.microsoft.com/office/drawing/2014/main" id="{7AB93A9F-0AFC-4C57-876B-906861305F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45288" y="2842451"/>
            <a:ext cx="914400" cy="914400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3AD989B-B562-420C-956C-ABAFB97C8EBC}"/>
              </a:ext>
            </a:extLst>
          </p:cNvPr>
          <p:cNvSpPr txBox="1"/>
          <p:nvPr/>
        </p:nvSpPr>
        <p:spPr>
          <a:xfrm>
            <a:off x="6828042" y="2187190"/>
            <a:ext cx="4206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Wyniki badań realizowanych w okresie pandemii w Polsce, m.in:</a:t>
            </a:r>
          </a:p>
          <a:p>
            <a:r>
              <a:rPr lang="pl-PL" dirty="0"/>
              <a:t>„Pracownik zagraniczny podczas pandemii”, przeprowadzonego przez EWL S.A., Fundację Na Rzecz Wspierania Migrantów Na Rynku Pracy i Studium Europy Wschodniej Uniwersytetu Warszawskiego;</a:t>
            </a:r>
          </a:p>
          <a:p>
            <a:r>
              <a:rPr lang="pl-PL" dirty="0"/>
              <a:t>N=612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3253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402BE57-DB4B-43BC-A1A1-C7EF442B8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4040" y="909136"/>
            <a:ext cx="6523919" cy="50397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1895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4E84F1-6906-46DF-A319-E41F65EC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Preferowane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kraje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podejmowania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pracy</a:t>
            </a:r>
            <a:endParaRPr lang="en-US" sz="6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2030677-14EF-4C82-B1DB-0C782A8AD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255459"/>
            <a:ext cx="5462001" cy="38234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6461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E6D1093-1DE7-4D94-8871-9DA327B6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Pytania?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6A6EA4-480B-480B-90AC-B51F7DC2A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d.szaban@is.uz.zgora.pl</a:t>
            </a:r>
          </a:p>
        </p:txBody>
      </p:sp>
      <p:pic>
        <p:nvPicPr>
          <p:cNvPr id="5" name="Grafika 4" descr="Otwarta koperta kontur">
            <a:extLst>
              <a:ext uri="{FF2B5EF4-FFF2-40B4-BE49-F238E27FC236}">
                <a16:creationId xmlns:a16="http://schemas.microsoft.com/office/drawing/2014/main" id="{5CEACE8B-DE63-4967-B271-6205E8E99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921" y="640081"/>
            <a:ext cx="5054156" cy="50541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675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85D0E3-175B-419E-8D9C-6E247940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</a:rPr>
              <a:t>Charakterystyka badanych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E1D4F4D-3541-4EF2-A4FD-B9D7083583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009982"/>
              </p:ext>
            </p:extLst>
          </p:nvPr>
        </p:nvGraphicFramePr>
        <p:xfrm>
          <a:off x="4566936" y="784142"/>
          <a:ext cx="6797675" cy="564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30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27A821-CF7D-4A84-9B91-EE3A416F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</a:rPr>
              <a:t>Charakterystyka badanych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Wykres 3">
            <a:extLst>
              <a:ext uri="{FF2B5EF4-FFF2-40B4-BE49-F238E27FC236}">
                <a16:creationId xmlns:a16="http://schemas.microsoft.com/office/drawing/2014/main" id="{CA28DB2D-CA77-4A7C-8622-DE697315B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645013"/>
              </p:ext>
            </p:extLst>
          </p:nvPr>
        </p:nvGraphicFramePr>
        <p:xfrm>
          <a:off x="4513665" y="639763"/>
          <a:ext cx="7025874" cy="59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663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F7148F-9084-4F93-B3C8-0C68BF83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</a:rPr>
              <a:t>Charakterystyka badanych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639BEEE-327B-4E4A-AEAD-DB8B4D147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63734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454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8B0868-DD5E-4F38-9A3F-8A123BCC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</a:rPr>
              <a:t>Charakterystyka badanych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F48D2EF-9F9F-41AB-96CE-A78FC2D76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647674"/>
              </p:ext>
            </p:extLst>
          </p:nvPr>
        </p:nvGraphicFramePr>
        <p:xfrm>
          <a:off x="4746359" y="827050"/>
          <a:ext cx="6797675" cy="564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28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A8E4B0-8720-40A0-BA6C-CD39912B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</a:rPr>
              <a:t>Problemy Ukraińców w Polsce</a:t>
            </a:r>
            <a:br>
              <a:rPr lang="pl-PL" sz="3600" dirty="0">
                <a:solidFill>
                  <a:srgbClr val="FFFFFF"/>
                </a:solidFill>
              </a:rPr>
            </a:br>
            <a:r>
              <a:rPr lang="pl-PL" sz="1800" dirty="0">
                <a:solidFill>
                  <a:srgbClr val="FFFFFF"/>
                </a:solidFill>
              </a:rPr>
              <a:t>*wielokrotne odpowiedzi</a:t>
            </a:r>
            <a:endParaRPr lang="pl-PL" sz="36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9546561-46CE-49E5-BEA2-9F1CD7C61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256987"/>
              </p:ext>
            </p:extLst>
          </p:nvPr>
        </p:nvGraphicFramePr>
        <p:xfrm>
          <a:off x="4513665" y="639763"/>
          <a:ext cx="7025874" cy="594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593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877071-CC97-4303-AE87-2141A9D7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Wpływ pandemii na pracę w Polsce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EAE6CF8-B9E5-40DC-950B-E4F75F445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626104"/>
              </p:ext>
            </p:extLst>
          </p:nvPr>
        </p:nvGraphicFramePr>
        <p:xfrm>
          <a:off x="645744" y="710585"/>
          <a:ext cx="10900477" cy="361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183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3FD114-BD3D-4E11-B2C9-C952FFC7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pl-PL" sz="4400">
                <a:solidFill>
                  <a:srgbClr val="FFFFFF"/>
                </a:solidFill>
              </a:rPr>
              <a:t>Poczucie bezpieczeństwa w czasie pandemii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A2230453-37E1-499F-B138-7D5FCFA02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777570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3710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</TotalTime>
  <Words>241</Words>
  <Application>Microsoft Office PowerPoint</Application>
  <PresentationFormat>Panoramiczny</PresentationFormat>
  <Paragraphs>44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Retrospekcja</vt:lpstr>
      <vt:lpstr>Ukraińscy migranci na polskim rynku pracy w czasie pandemii SARS-CoV-2</vt:lpstr>
      <vt:lpstr>Metodologiczne podstawy badania</vt:lpstr>
      <vt:lpstr>Charakterystyka badanych</vt:lpstr>
      <vt:lpstr>Charakterystyka badanych</vt:lpstr>
      <vt:lpstr>Charakterystyka badanych</vt:lpstr>
      <vt:lpstr>Charakterystyka badanych</vt:lpstr>
      <vt:lpstr>Problemy Ukraińców w Polsce *wielokrotne odpowiedzi</vt:lpstr>
      <vt:lpstr>Wpływ pandemii na pracę w Polsce</vt:lpstr>
      <vt:lpstr>Poczucie bezpieczeństwa w czasie pandemii</vt:lpstr>
      <vt:lpstr>Obawy związane z epidemią</vt:lpstr>
      <vt:lpstr>Oczekiwane wsparcie</vt:lpstr>
      <vt:lpstr>Projekcje migracyjne</vt:lpstr>
      <vt:lpstr>Projekcje migracyjne</vt:lpstr>
      <vt:lpstr>Czy polecił/a/by pracę w Polsce innym osobom?</vt:lpstr>
      <vt:lpstr>Zadowolenie z uzyskiwanego wynagrodzenia</vt:lpstr>
      <vt:lpstr>Sposób gospodarowania pieniędzmi</vt:lpstr>
      <vt:lpstr>Wyniki badania EWL</vt:lpstr>
      <vt:lpstr>Prezentacja programu PowerPoint</vt:lpstr>
      <vt:lpstr>Prezentacja programu PowerPoint</vt:lpstr>
      <vt:lpstr>Prezentacja programu PowerPoint</vt:lpstr>
      <vt:lpstr>Preferowane kraje do podejmowania pracy</vt:lpstr>
      <vt:lpstr>Pytania?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Ukraińscy migranci na polskim rynku pracy w czasie pandemii SARS-CoV-2</dc:title>
  <dc:creator>Dorota Szaban</dc:creator>
  <cp:lastModifiedBy>Dorota Szaban</cp:lastModifiedBy>
  <cp:revision>2</cp:revision>
  <dcterms:created xsi:type="dcterms:W3CDTF">2021-12-12T08:21:29Z</dcterms:created>
  <dcterms:modified xsi:type="dcterms:W3CDTF">2021-12-12T10:31:46Z</dcterms:modified>
</cp:coreProperties>
</file>