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6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7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8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9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0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1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3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4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15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16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17.xml" ContentType="application/vnd.openxmlformats-officedocument.drawingml.chartshape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18.xml" ContentType="application/vnd.openxmlformats-officedocument.drawingml.chartshape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5" r:id="rId15"/>
    <p:sldId id="276" r:id="rId16"/>
    <p:sldId id="277" r:id="rId17"/>
    <p:sldId id="259" r:id="rId18"/>
  </p:sldIdLst>
  <p:sldSz cx="12192000" cy="6858000"/>
  <p:notesSz cx="6797675" cy="9926638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Fira Sans" panose="020B0604020202020204" charset="0"/>
      <p:regular r:id="rId27"/>
      <p:bold r:id="rId28"/>
      <p:italic r:id="rId29"/>
      <p:boldItalic r:id="rId30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42"/>
    <a:srgbClr val="001D77"/>
    <a:srgbClr val="BB0A30"/>
    <a:srgbClr val="000000"/>
    <a:srgbClr val="2C387C"/>
    <a:srgbClr val="153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rtoszewiczm\Downloads\2021%2012%2015%20prezentacja\dane%20do%20prezentacji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rtoszewiczm\Downloads\2021%2012%2015%20prezentacja\dane%20do%20prezentacji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rtoszewiczm\Downloads\2021%2012%2015%20prezentacja\dane%20do%20prezentacji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rtoszewiczm\Downloads\2021%2012%2015%20prezentacja\dane%20do%20prezentacji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rtoszewiczm\Downloads\2021%2012%2015%20prezentacja\dane%20do%20prezentacji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rtoszewiczm\Downloads\2021%2012%2015%20prezentacja\dane%20do%20prezentacji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rtoszewiczm\Downloads\2021%2012%2015%20prezentacja\dane%20do%20prezentacji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rtoszewiczm\Downloads\2021%2012%2015%20prezentacja\dane%20do%20prezentacji.xlsx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rtoszewiczm\Downloads\2021%2012%2015%20prezentacja\dane%20do%20prezentacji.xlsx" TargetMode="Externa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rtoszewiczm\Downloads\2021%2012%2015%20prezentacja\dane%20do%20prezentacji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rtoszewiczm\Downloads\2021%2012%2015%20prezentacja\dane%20do%20prezentacji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rtoszewiczm\Downloads\2021%2012%2015%20prezentacja\dane%20do%20prezentacj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rtoszewiczm\Downloads\2021%2012%2015%20prezentacja\dane%20do%20prezentacji.xlsx" TargetMode="Externa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16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rtoszewiczm\Downloads\2021%2012%2015%20prezentacja\dane%20do%20prezentacji.xlsx" TargetMode="Externa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17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rtoszewiczm\Downloads\2021%2012%2015%20prezentacja\dane%20do%20prezentacji.xlsx" TargetMode="Externa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1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rtoszewiczm\Downloads\2021%2012%2015%20prezentacja\dane%20do%20prezentacji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rtoszewiczm\Downloads\2021%2012%2015%20prezentacja\dane%20do%20prezentacj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rtoszewiczm\Downloads\2021%2012%2015%20prezentacja\dane%20do%20prezentacji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rtoszewiczm\Downloads\2021%2012%2015%20prezentacja\dane%20do%20prezentacji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rtoszewiczm\Downloads\2021%2012%2015%20prezentacja\dane%20do%20prezentacji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rtoszewiczm\Downloads\2021%2012%2015%20prezentacja\dane%20do%20prezentacji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rtoszewiczm\Downloads\2021%2012%2015%20prezentacja\dane%20do%20prezentacji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98701926062924E-2"/>
          <c:y val="0.14239009812964773"/>
          <c:w val="0.9188470766307586"/>
          <c:h val="0.61986011762400062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001D77"/>
              </a:solidFill>
              <a:round/>
            </a:ln>
            <a:effectLst/>
          </c:spPr>
          <c:marker>
            <c:symbol val="none"/>
          </c:marker>
          <c:dPt>
            <c:idx val="2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4C18-4830-9315-B0F405968FFB}"/>
              </c:ext>
            </c:extLst>
          </c:dPt>
          <c:dPt>
            <c:idx val="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52FA-415E-A0B2-DA857BD655C8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4C18-4830-9315-B0F405968FFB}"/>
              </c:ext>
            </c:extLst>
          </c:dPt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4C18-4830-9315-B0F405968FFB}"/>
              </c:ext>
            </c:extLst>
          </c:dPt>
          <c:dPt>
            <c:idx val="17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1289-4B95-872F-4A6ACEB40228}"/>
              </c:ext>
            </c:extLst>
          </c:dPt>
          <c:dPt>
            <c:idx val="21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4C18-4830-9315-B0F405968FFB}"/>
              </c:ext>
            </c:extLst>
          </c:dPt>
          <c:dPt>
            <c:idx val="2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52FA-415E-A0B2-DA857BD655C8}"/>
              </c:ext>
            </c:extLst>
          </c:dPt>
          <c:dPt>
            <c:idx val="33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4C18-4830-9315-B0F405968FFB}"/>
              </c:ext>
            </c:extLst>
          </c:dPt>
          <c:dLbls>
            <c:dLbl>
              <c:idx val="2"/>
              <c:layout>
                <c:manualLayout>
                  <c:x val="-2.6877008472100495E-2"/>
                  <c:y val="-7.05555555555555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8542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C18-4830-9315-B0F405968FFB}"/>
                </c:ext>
              </c:extLst>
            </c:dLbl>
            <c:dLbl>
              <c:idx val="9"/>
              <c:layout>
                <c:manualLayout>
                  <c:x val="-2.337131171487004E-2"/>
                  <c:y val="5.2286623182426793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C18-4830-9315-B0F405968FFB}"/>
                </c:ext>
              </c:extLst>
            </c:dLbl>
            <c:dLbl>
              <c:idx val="17"/>
              <c:layout>
                <c:manualLayout>
                  <c:x val="-1.9865614957639499E-2"/>
                  <c:y val="7.05555555555555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BB0A30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289-4B95-872F-4A6ACEB40228}"/>
                </c:ext>
              </c:extLst>
            </c:dLbl>
            <c:dLbl>
              <c:idx val="21"/>
              <c:layout>
                <c:manualLayout>
                  <c:x val="-2.4539877300613584E-2"/>
                  <c:y val="-5.4698860902971852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C18-4830-9315-B0F405968FFB}"/>
                </c:ext>
              </c:extLst>
            </c:dLbl>
            <c:dLbl>
              <c:idx val="33"/>
              <c:layout>
                <c:manualLayout>
                  <c:x val="-5.8428279287174997E-3"/>
                  <c:y val="-5.3720259918614441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C18-4830-9315-B0F405968F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'zatrudnienie poprzeni rok 100'!$B$1:$AI$2</c:f>
              <c:multiLvlStrCache>
                <c:ptCount val="34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V</c:v>
                  </c:pt>
                  <c:pt idx="29">
                    <c:v>VI</c:v>
                  </c:pt>
                  <c:pt idx="30">
                    <c:v>VII</c:v>
                  </c:pt>
                  <c:pt idx="31">
                    <c:v>VIII</c:v>
                  </c:pt>
                  <c:pt idx="32">
                    <c:v>IX</c:v>
                  </c:pt>
                  <c:pt idx="33">
                    <c:v>X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</c:lvl>
              </c:multiLvlStrCache>
            </c:multiLvlStrRef>
          </c:cat>
          <c:val>
            <c:numRef>
              <c:f>'zatrudnienie poprzeni rok 100'!$B$3:$AI$3</c:f>
              <c:numCache>
                <c:formatCode>0.0</c:formatCode>
                <c:ptCount val="34"/>
                <c:pt idx="0">
                  <c:v>102.6</c:v>
                </c:pt>
                <c:pt idx="1">
                  <c:v>102.7</c:v>
                </c:pt>
                <c:pt idx="2">
                  <c:v>102.8</c:v>
                </c:pt>
                <c:pt idx="3">
                  <c:v>102.3</c:v>
                </c:pt>
                <c:pt idx="4">
                  <c:v>102</c:v>
                </c:pt>
                <c:pt idx="5">
                  <c:v>101.9</c:v>
                </c:pt>
                <c:pt idx="6">
                  <c:v>102.2</c:v>
                </c:pt>
                <c:pt idx="7">
                  <c:v>102.4</c:v>
                </c:pt>
                <c:pt idx="8">
                  <c:v>102.3</c:v>
                </c:pt>
                <c:pt idx="9">
                  <c:v>102.3</c:v>
                </c:pt>
                <c:pt idx="10">
                  <c:v>102.3</c:v>
                </c:pt>
                <c:pt idx="11">
                  <c:v>101.8</c:v>
                </c:pt>
                <c:pt idx="12">
                  <c:v>100.1</c:v>
                </c:pt>
                <c:pt idx="13" formatCode="General">
                  <c:v>100</c:v>
                </c:pt>
                <c:pt idx="14">
                  <c:v>99.3</c:v>
                </c:pt>
                <c:pt idx="15">
                  <c:v>97.4</c:v>
                </c:pt>
                <c:pt idx="16">
                  <c:v>96.4</c:v>
                </c:pt>
                <c:pt idx="17" formatCode="General">
                  <c:v>96.1</c:v>
                </c:pt>
                <c:pt idx="18">
                  <c:v>96.6</c:v>
                </c:pt>
                <c:pt idx="19">
                  <c:v>97.4</c:v>
                </c:pt>
                <c:pt idx="20">
                  <c:v>98.2</c:v>
                </c:pt>
                <c:pt idx="21">
                  <c:v>98.3</c:v>
                </c:pt>
                <c:pt idx="22">
                  <c:v>98</c:v>
                </c:pt>
                <c:pt idx="23">
                  <c:v>98.6</c:v>
                </c:pt>
                <c:pt idx="24">
                  <c:v>97</c:v>
                </c:pt>
                <c:pt idx="25">
                  <c:v>97</c:v>
                </c:pt>
                <c:pt idx="26">
                  <c:v>97.5</c:v>
                </c:pt>
                <c:pt idx="27">
                  <c:v>99.3</c:v>
                </c:pt>
                <c:pt idx="28">
                  <c:v>101</c:v>
                </c:pt>
                <c:pt idx="29" formatCode="General">
                  <c:v>100.8</c:v>
                </c:pt>
                <c:pt idx="30">
                  <c:v>100.3</c:v>
                </c:pt>
                <c:pt idx="31" formatCode="General">
                  <c:v>99.3</c:v>
                </c:pt>
                <c:pt idx="32" formatCode="General">
                  <c:v>98.9</c:v>
                </c:pt>
                <c:pt idx="33">
                  <c:v>98.8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18-4830-9315-B0F405968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7419936"/>
        <c:axId val="1849378816"/>
      </c:lineChart>
      <c:catAx>
        <c:axId val="172741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849378816"/>
        <c:crosses val="autoZero"/>
        <c:auto val="1"/>
        <c:lblAlgn val="ctr"/>
        <c:lblOffset val="200"/>
        <c:noMultiLvlLbl val="0"/>
      </c:catAx>
      <c:valAx>
        <c:axId val="184937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72741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98701926062924E-2"/>
          <c:y val="0.14269932932512197"/>
          <c:w val="0.9188470766307586"/>
          <c:h val="0.62006359532903277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001D77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313E-4773-8842-2B14737DDC1D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D789-45DC-B70C-264936EDBF1E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789-45DC-B70C-264936EDBF1E}"/>
              </c:ext>
            </c:extLst>
          </c:dPt>
          <c:dPt>
            <c:idx val="1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DF04-4BFF-944D-7B77BF3B1C31}"/>
              </c:ext>
            </c:extLst>
          </c:dPt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D789-45DC-B70C-264936EDBF1E}"/>
              </c:ext>
            </c:extLst>
          </c:dPt>
          <c:dPt>
            <c:idx val="21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D789-45DC-B70C-264936EDBF1E}"/>
              </c:ext>
            </c:extLst>
          </c:dPt>
          <c:dPt>
            <c:idx val="24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8CA-4F39-B36C-057FDA7DCE22}"/>
              </c:ext>
            </c:extLst>
          </c:dPt>
          <c:dPt>
            <c:idx val="2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AEDD-4009-BAB4-3DE1595F66B8}"/>
              </c:ext>
            </c:extLst>
          </c:dPt>
          <c:dPt>
            <c:idx val="3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AEDD-4009-BAB4-3DE1595F66B8}"/>
              </c:ext>
            </c:extLst>
          </c:dPt>
          <c:dPt>
            <c:idx val="33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D789-45DC-B70C-264936EDBF1E}"/>
              </c:ext>
            </c:extLst>
          </c:dPt>
          <c:dLbls>
            <c:dLbl>
              <c:idx val="9"/>
              <c:layout>
                <c:manualLayout>
                  <c:x val="-2.1034180543383039E-2"/>
                  <c:y val="-6.3756746031746026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789-45DC-B70C-264936EDBF1E}"/>
                </c:ext>
              </c:extLst>
            </c:dLbl>
            <c:dLbl>
              <c:idx val="21"/>
              <c:layout>
                <c:manualLayout>
                  <c:x val="-2.3371311714869999E-2"/>
                  <c:y val="5.9391269841269842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789-45DC-B70C-264936EDBF1E}"/>
                </c:ext>
              </c:extLst>
            </c:dLbl>
            <c:dLbl>
              <c:idx val="24"/>
              <c:layout>
                <c:manualLayout>
                  <c:x val="-1.6359918200409083E-2"/>
                  <c:y val="6.0476190476190385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BB0A30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8CA-4F39-B36C-057FDA7DCE22}"/>
                </c:ext>
              </c:extLst>
            </c:dLbl>
            <c:dLbl>
              <c:idx val="33"/>
              <c:layout>
                <c:manualLayout>
                  <c:x val="0"/>
                  <c:y val="-4.5928373015873027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8542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029506281040022E-2"/>
                      <c:h val="7.54280806271815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789-45DC-B70C-264936EDBF1E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'sprzedaż detaliczna'!$B$1:$AI$2</c:f>
              <c:multiLvlStrCache>
                <c:ptCount val="34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V</c:v>
                  </c:pt>
                  <c:pt idx="29">
                    <c:v>VI</c:v>
                  </c:pt>
                  <c:pt idx="30">
                    <c:v>VII</c:v>
                  </c:pt>
                  <c:pt idx="31">
                    <c:v>VIII</c:v>
                  </c:pt>
                  <c:pt idx="32">
                    <c:v>IX</c:v>
                  </c:pt>
                  <c:pt idx="33">
                    <c:v>X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</c:lvl>
              </c:multiLvlStrCache>
            </c:multiLvlStrRef>
          </c:cat>
          <c:val>
            <c:numRef>
              <c:f>'sprzedaż detaliczna'!$B$3:$AI$3</c:f>
              <c:numCache>
                <c:formatCode>0.0</c:formatCode>
                <c:ptCount val="34"/>
                <c:pt idx="0" formatCode="General">
                  <c:v>100.8</c:v>
                </c:pt>
                <c:pt idx="1">
                  <c:v>112.2</c:v>
                </c:pt>
                <c:pt idx="2">
                  <c:v>115.6</c:v>
                </c:pt>
                <c:pt idx="3">
                  <c:v>116.2</c:v>
                </c:pt>
                <c:pt idx="4">
                  <c:v>108.1</c:v>
                </c:pt>
                <c:pt idx="5">
                  <c:v>108.2</c:v>
                </c:pt>
                <c:pt idx="6">
                  <c:v>102.8</c:v>
                </c:pt>
                <c:pt idx="7">
                  <c:v>106.7</c:v>
                </c:pt>
                <c:pt idx="8">
                  <c:v>102</c:v>
                </c:pt>
                <c:pt idx="9">
                  <c:v>107.1</c:v>
                </c:pt>
                <c:pt idx="10">
                  <c:v>103</c:v>
                </c:pt>
                <c:pt idx="11">
                  <c:v>109.8</c:v>
                </c:pt>
                <c:pt idx="12">
                  <c:v>126.2</c:v>
                </c:pt>
                <c:pt idx="13">
                  <c:v>134.6</c:v>
                </c:pt>
                <c:pt idx="14">
                  <c:v>96.3</c:v>
                </c:pt>
                <c:pt idx="15">
                  <c:v>75.2</c:v>
                </c:pt>
                <c:pt idx="16">
                  <c:v>86</c:v>
                </c:pt>
                <c:pt idx="17">
                  <c:v>107.1</c:v>
                </c:pt>
                <c:pt idx="18" formatCode="General">
                  <c:v>111.8</c:v>
                </c:pt>
                <c:pt idx="19">
                  <c:v>108</c:v>
                </c:pt>
                <c:pt idx="20">
                  <c:v>112.3</c:v>
                </c:pt>
                <c:pt idx="21">
                  <c:v>100.8</c:v>
                </c:pt>
                <c:pt idx="22">
                  <c:v>113</c:v>
                </c:pt>
                <c:pt idx="23" formatCode="General">
                  <c:v>91.6</c:v>
                </c:pt>
                <c:pt idx="24" formatCode="General">
                  <c:v>74</c:v>
                </c:pt>
                <c:pt idx="25" formatCode="General">
                  <c:v>74.5</c:v>
                </c:pt>
                <c:pt idx="26" formatCode="General">
                  <c:v>113.7</c:v>
                </c:pt>
                <c:pt idx="27" formatCode="General">
                  <c:v>133.6</c:v>
                </c:pt>
                <c:pt idx="28" formatCode="General">
                  <c:v>131.19999999999999</c:v>
                </c:pt>
                <c:pt idx="29" formatCode="General">
                  <c:v>112.5</c:v>
                </c:pt>
                <c:pt idx="30" formatCode="General">
                  <c:v>108.6</c:v>
                </c:pt>
                <c:pt idx="31" formatCode="General">
                  <c:v>115.2</c:v>
                </c:pt>
                <c:pt idx="32" formatCode="General">
                  <c:v>120.7</c:v>
                </c:pt>
                <c:pt idx="33" formatCode="General">
                  <c:v>135.19999999999999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789-45DC-B70C-264936EDB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7419936"/>
        <c:axId val="1849378816"/>
      </c:lineChart>
      <c:catAx>
        <c:axId val="172741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849378816"/>
        <c:crossesAt val="100"/>
        <c:auto val="1"/>
        <c:lblAlgn val="ctr"/>
        <c:lblOffset val="200"/>
        <c:noMultiLvlLbl val="0"/>
      </c:catAx>
      <c:valAx>
        <c:axId val="1849378816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Fira Sans" panose="020B0503050000020004" pitchFamily="34" charset="0"/>
                    <a:ea typeface="Fira Sans" panose="020B0503050000020004" pitchFamily="34" charset="0"/>
                    <a:cs typeface="+mn-cs"/>
                  </a:defRPr>
                </a:pPr>
                <a:r>
                  <a:rPr lang="pl-PL" dirty="0">
                    <a:solidFill>
                      <a:srgbClr val="000000"/>
                    </a:solidFill>
                    <a:latin typeface="Fira Sans" panose="020B0503050000020004" pitchFamily="34" charset="0"/>
                    <a:ea typeface="Fira Sans" panose="020B0503050000020004" pitchFamily="34" charset="0"/>
                  </a:rPr>
                  <a:t>Analogiczny miesiąc ub. roku = 100</a:t>
                </a:r>
              </a:p>
            </c:rich>
          </c:tx>
          <c:layout>
            <c:manualLayout>
              <c:xMode val="edge"/>
              <c:yMode val="edge"/>
              <c:x val="0.41281916447560618"/>
              <c:y val="3.06388888888888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0000"/>
                  </a:solidFill>
                  <a:latin typeface="Fira Sans" panose="020B0503050000020004" pitchFamily="34" charset="0"/>
                  <a:ea typeface="Fira Sans" panose="020B0503050000020004" pitchFamily="34" charset="0"/>
                  <a:cs typeface="+mn-cs"/>
                </a:defRPr>
              </a:pPr>
              <a:endParaRPr lang="pl-P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72741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98701926062924E-2"/>
          <c:y val="0.14239009812964773"/>
          <c:w val="0.9188470766307586"/>
          <c:h val="0.61986011762400062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001D77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A1F-42C3-94FD-E08B200178C7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4C18-4830-9315-B0F405968FFB}"/>
              </c:ext>
            </c:extLst>
          </c:dPt>
          <c:dPt>
            <c:idx val="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52FA-415E-A0B2-DA857BD655C8}"/>
              </c:ext>
            </c:extLst>
          </c:dPt>
          <c:dPt>
            <c:idx val="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4C18-4830-9315-B0F405968FFB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chemeClr val="bg1">
                    <a:lumMod val="95000"/>
                  </a:schemeClr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B39-44F4-910F-4D4664FB749E}"/>
              </c:ext>
            </c:extLst>
          </c:dPt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7FC5-42AA-84F2-17D19FA4F392}"/>
              </c:ext>
            </c:extLst>
          </c:dPt>
          <c:dPt>
            <c:idx val="1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AC0F-4811-AEF8-DEE772E235A9}"/>
              </c:ext>
            </c:extLst>
          </c:dPt>
          <c:dPt>
            <c:idx val="1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CE7B-4C6D-ACD1-5293D1F350D4}"/>
              </c:ext>
            </c:extLst>
          </c:dPt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4C18-4830-9315-B0F405968FFB}"/>
              </c:ext>
            </c:extLst>
          </c:dPt>
          <c:dPt>
            <c:idx val="17"/>
            <c:marker>
              <c:symbol val="circle"/>
              <c:size val="5"/>
              <c:spPr>
                <a:solidFill>
                  <a:schemeClr val="bg1">
                    <a:lumMod val="95000"/>
                  </a:schemeClr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3B39-44F4-910F-4D4664FB749E}"/>
              </c:ext>
            </c:extLst>
          </c:dPt>
          <c:dPt>
            <c:idx val="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4C18-4830-9315-B0F405968FFB}"/>
              </c:ext>
            </c:extLst>
          </c:dPt>
          <c:dPt>
            <c:idx val="22"/>
            <c:marker>
              <c:symbol val="circle"/>
              <c:size val="5"/>
              <c:spPr>
                <a:solidFill>
                  <a:schemeClr val="bg1">
                    <a:lumMod val="95000"/>
                  </a:schemeClr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3B39-44F4-910F-4D4664FB749E}"/>
              </c:ext>
            </c:extLst>
          </c:dPt>
          <c:dPt>
            <c:idx val="2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52FA-415E-A0B2-DA857BD655C8}"/>
              </c:ext>
            </c:extLst>
          </c:dPt>
          <c:dPt>
            <c:idx val="2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CE7B-4C6D-ACD1-5293D1F350D4}"/>
              </c:ext>
            </c:extLst>
          </c:dPt>
          <c:dPt>
            <c:idx val="3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4C18-4830-9315-B0F405968FFB}"/>
              </c:ext>
            </c:extLst>
          </c:dPt>
          <c:dPt>
            <c:idx val="34"/>
            <c:marker>
              <c:symbol val="circle"/>
              <c:size val="5"/>
              <c:spPr>
                <a:solidFill>
                  <a:schemeClr val="bg1">
                    <a:lumMod val="95000"/>
                  </a:schemeClr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3B39-44F4-910F-4D4664FB749E}"/>
              </c:ext>
            </c:extLst>
          </c:dPt>
          <c:dLbls>
            <c:dLbl>
              <c:idx val="10"/>
              <c:layout>
                <c:manualLayout>
                  <c:x val="-1.8697049371896042E-2"/>
                  <c:y val="-7.05555555555555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B39-44F4-910F-4D4664FB749E}"/>
                </c:ext>
              </c:extLst>
            </c:dLbl>
            <c:dLbl>
              <c:idx val="17"/>
              <c:layout>
                <c:manualLayout>
                  <c:x val="-2.2202746129126583E-2"/>
                  <c:y val="4.5357142857142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BB0A30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B39-44F4-910F-4D4664FB749E}"/>
                </c:ext>
              </c:extLst>
            </c:dLbl>
            <c:dLbl>
              <c:idx val="22"/>
              <c:layout>
                <c:manualLayout>
                  <c:x val="-1.6359918200409083E-2"/>
                  <c:y val="-5.03968253968253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B39-44F4-910F-4D4664FB749E}"/>
                </c:ext>
              </c:extLst>
            </c:dLbl>
            <c:dLbl>
              <c:idx val="34"/>
              <c:layout>
                <c:manualLayout>
                  <c:x val="-1.2854221443178498E-2"/>
                  <c:y val="-9.07142857142857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8542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B39-44F4-910F-4D4664FB74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'bieżąca ogólna syt gospo'!$B$1:$AJ$2</c:f>
              <c:multiLvlStrCache>
                <c:ptCount val="35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V</c:v>
                  </c:pt>
                  <c:pt idx="29">
                    <c:v>VI</c:v>
                  </c:pt>
                  <c:pt idx="30">
                    <c:v>VII</c:v>
                  </c:pt>
                  <c:pt idx="31">
                    <c:v>VIII</c:v>
                  </c:pt>
                  <c:pt idx="32">
                    <c:v>IX</c:v>
                  </c:pt>
                  <c:pt idx="33">
                    <c:v>X</c:v>
                  </c:pt>
                  <c:pt idx="34">
                    <c:v>XI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</c:lvl>
              </c:multiLvlStrCache>
            </c:multiLvlStrRef>
          </c:cat>
          <c:val>
            <c:numRef>
              <c:f>'bieżąca ogólna syt gospo'!$B$3:$AJ$3</c:f>
              <c:numCache>
                <c:formatCode>General</c:formatCode>
                <c:ptCount val="35"/>
                <c:pt idx="0">
                  <c:v>9</c:v>
                </c:pt>
                <c:pt idx="1">
                  <c:v>5.2</c:v>
                </c:pt>
                <c:pt idx="2">
                  <c:v>1.9</c:v>
                </c:pt>
                <c:pt idx="3">
                  <c:v>4.7</c:v>
                </c:pt>
                <c:pt idx="4">
                  <c:v>10.4</c:v>
                </c:pt>
                <c:pt idx="5">
                  <c:v>5.3</c:v>
                </c:pt>
                <c:pt idx="6">
                  <c:v>5.6</c:v>
                </c:pt>
                <c:pt idx="7">
                  <c:v>0.7</c:v>
                </c:pt>
                <c:pt idx="8">
                  <c:v>9.1</c:v>
                </c:pt>
                <c:pt idx="9">
                  <c:v>5.9</c:v>
                </c:pt>
                <c:pt idx="10">
                  <c:v>5.5</c:v>
                </c:pt>
                <c:pt idx="11">
                  <c:v>1.7</c:v>
                </c:pt>
                <c:pt idx="12">
                  <c:v>9.3000000000000007</c:v>
                </c:pt>
                <c:pt idx="13">
                  <c:v>9.1999999999999993</c:v>
                </c:pt>
                <c:pt idx="14">
                  <c:v>6.6</c:v>
                </c:pt>
                <c:pt idx="15">
                  <c:v>1.2</c:v>
                </c:pt>
                <c:pt idx="16">
                  <c:v>-10.5</c:v>
                </c:pt>
                <c:pt idx="17">
                  <c:v>-16.600000000000001</c:v>
                </c:pt>
                <c:pt idx="18">
                  <c:v>-3.2</c:v>
                </c:pt>
                <c:pt idx="19">
                  <c:v>-5.6</c:v>
                </c:pt>
                <c:pt idx="20">
                  <c:v>-3.6</c:v>
                </c:pt>
                <c:pt idx="21">
                  <c:v>2.4</c:v>
                </c:pt>
                <c:pt idx="22">
                  <c:v>4.5</c:v>
                </c:pt>
                <c:pt idx="23">
                  <c:v>3.2</c:v>
                </c:pt>
                <c:pt idx="24">
                  <c:v>2.9</c:v>
                </c:pt>
                <c:pt idx="25">
                  <c:v>5.3</c:v>
                </c:pt>
                <c:pt idx="26">
                  <c:v>5.0999999999999996</c:v>
                </c:pt>
                <c:pt idx="27">
                  <c:v>10.5</c:v>
                </c:pt>
                <c:pt idx="28">
                  <c:v>6.3</c:v>
                </c:pt>
                <c:pt idx="29">
                  <c:v>4.5</c:v>
                </c:pt>
                <c:pt idx="30">
                  <c:v>5.5</c:v>
                </c:pt>
                <c:pt idx="31">
                  <c:v>1</c:v>
                </c:pt>
                <c:pt idx="32">
                  <c:v>9</c:v>
                </c:pt>
                <c:pt idx="33">
                  <c:v>8.1999999999999993</c:v>
                </c:pt>
                <c:pt idx="34">
                  <c:v>15.4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18-4830-9315-B0F405968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7419936"/>
        <c:axId val="1849378816"/>
      </c:lineChart>
      <c:catAx>
        <c:axId val="172741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849378816"/>
        <c:crosses val="autoZero"/>
        <c:auto val="1"/>
        <c:lblAlgn val="ctr"/>
        <c:lblOffset val="200"/>
        <c:noMultiLvlLbl val="0"/>
      </c:catAx>
      <c:valAx>
        <c:axId val="184937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72741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98701926062924E-2"/>
          <c:y val="0.14269932932512197"/>
          <c:w val="0.9188470766307586"/>
          <c:h val="0.62006359532903277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001D77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313E-4773-8842-2B14737DDC1D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D789-45DC-B70C-264936EDBF1E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DC5-49E3-B6EB-3139D8938762}"/>
              </c:ext>
            </c:extLst>
          </c:dPt>
          <c:dPt>
            <c:idx val="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D789-45DC-B70C-264936EDBF1E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DC5-49E3-B6EB-3139D8938762}"/>
              </c:ext>
            </c:extLst>
          </c:dPt>
          <c:dPt>
            <c:idx val="15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F04-4BFF-944D-7B77BF3B1C31}"/>
              </c:ext>
            </c:extLst>
          </c:dPt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D789-45DC-B70C-264936EDBF1E}"/>
              </c:ext>
            </c:extLst>
          </c:dPt>
          <c:dPt>
            <c:idx val="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D789-45DC-B70C-264936EDBF1E}"/>
              </c:ext>
            </c:extLst>
          </c:dPt>
          <c:dPt>
            <c:idx val="22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DC5-49E3-B6EB-3139D8938762}"/>
              </c:ext>
            </c:extLst>
          </c:dPt>
          <c:dPt>
            <c:idx val="2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38CA-4F39-B36C-057FDA7DCE22}"/>
              </c:ext>
            </c:extLst>
          </c:dPt>
          <c:dPt>
            <c:idx val="2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AEDD-4009-BAB4-3DE1595F66B8}"/>
              </c:ext>
            </c:extLst>
          </c:dPt>
          <c:dPt>
            <c:idx val="3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AEDD-4009-BAB4-3DE1595F66B8}"/>
              </c:ext>
            </c:extLst>
          </c:dPt>
          <c:dPt>
            <c:idx val="3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D789-45DC-B70C-264936EDBF1E}"/>
              </c:ext>
            </c:extLst>
          </c:dPt>
          <c:dPt>
            <c:idx val="34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DC5-49E3-B6EB-3139D8938762}"/>
              </c:ext>
            </c:extLst>
          </c:dPt>
          <c:dLbls>
            <c:dLbl>
              <c:idx val="3"/>
              <c:layout>
                <c:manualLayout>
                  <c:x val="-2.1034180543382998E-2"/>
                  <c:y val="-7.055555555555558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8542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DC5-49E3-B6EB-3139D8938762}"/>
                </c:ext>
              </c:extLst>
            </c:dLbl>
            <c:dLbl>
              <c:idx val="10"/>
              <c:layout>
                <c:manualLayout>
                  <c:x val="-1.8697049371896042E-2"/>
                  <c:y val="6.5515873015873013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DC5-49E3-B6EB-3139D8938762}"/>
                </c:ext>
              </c:extLst>
            </c:dLbl>
            <c:dLbl>
              <c:idx val="15"/>
              <c:layout>
                <c:manualLayout>
                  <c:x val="-2.1034180543382998E-2"/>
                  <c:y val="4.5357142857142763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BB0A30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F04-4BFF-944D-7B77BF3B1C31}"/>
                </c:ext>
              </c:extLst>
            </c:dLbl>
            <c:dLbl>
              <c:idx val="22"/>
              <c:layout>
                <c:manualLayout>
                  <c:x val="-2.1034180543383085E-2"/>
                  <c:y val="5.5436507936507937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DC5-49E3-B6EB-3139D8938762}"/>
                </c:ext>
              </c:extLst>
            </c:dLbl>
            <c:dLbl>
              <c:idx val="33"/>
              <c:layout>
                <c:manualLayout>
                  <c:x val="0"/>
                  <c:y val="-4.5928373015873027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029506281040022E-2"/>
                      <c:h val="7.54280806271815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789-45DC-B70C-264936EDBF1E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'klimat koniunktury'!$B$1:$AJ$2</c:f>
              <c:multiLvlStrCache>
                <c:ptCount val="35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V</c:v>
                  </c:pt>
                  <c:pt idx="29">
                    <c:v>VI</c:v>
                  </c:pt>
                  <c:pt idx="30">
                    <c:v>VII</c:v>
                  </c:pt>
                  <c:pt idx="31">
                    <c:v>VIII</c:v>
                  </c:pt>
                  <c:pt idx="32">
                    <c:v>IX</c:v>
                  </c:pt>
                  <c:pt idx="33">
                    <c:v>X</c:v>
                  </c:pt>
                  <c:pt idx="34">
                    <c:v>XI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</c:lvl>
              </c:multiLvlStrCache>
            </c:multiLvlStrRef>
          </c:cat>
          <c:val>
            <c:numRef>
              <c:f>'klimat koniunktury'!$B$3:$AJ$3</c:f>
              <c:numCache>
                <c:formatCode>General</c:formatCode>
                <c:ptCount val="35"/>
                <c:pt idx="0">
                  <c:v>7.7</c:v>
                </c:pt>
                <c:pt idx="1">
                  <c:v>9.9</c:v>
                </c:pt>
                <c:pt idx="2">
                  <c:v>6.5</c:v>
                </c:pt>
                <c:pt idx="3">
                  <c:v>10.3</c:v>
                </c:pt>
                <c:pt idx="4">
                  <c:v>5.5</c:v>
                </c:pt>
                <c:pt idx="5">
                  <c:v>4.9000000000000004</c:v>
                </c:pt>
                <c:pt idx="6">
                  <c:v>1.1000000000000001</c:v>
                </c:pt>
                <c:pt idx="7">
                  <c:v>1.5</c:v>
                </c:pt>
                <c:pt idx="8">
                  <c:v>4</c:v>
                </c:pt>
                <c:pt idx="9">
                  <c:v>0.8</c:v>
                </c:pt>
                <c:pt idx="10">
                  <c:v>-1.8</c:v>
                </c:pt>
                <c:pt idx="11">
                  <c:v>-2.8</c:v>
                </c:pt>
                <c:pt idx="12">
                  <c:v>8.5</c:v>
                </c:pt>
                <c:pt idx="13">
                  <c:v>7.7</c:v>
                </c:pt>
                <c:pt idx="14">
                  <c:v>2.7</c:v>
                </c:pt>
                <c:pt idx="15">
                  <c:v>-33</c:v>
                </c:pt>
                <c:pt idx="16">
                  <c:v>-14.3</c:v>
                </c:pt>
                <c:pt idx="17">
                  <c:v>-13.5</c:v>
                </c:pt>
                <c:pt idx="18">
                  <c:v>-0.9</c:v>
                </c:pt>
                <c:pt idx="19">
                  <c:v>1</c:v>
                </c:pt>
                <c:pt idx="20">
                  <c:v>0.7</c:v>
                </c:pt>
                <c:pt idx="21">
                  <c:v>2.6</c:v>
                </c:pt>
                <c:pt idx="22">
                  <c:v>-4.4000000000000004</c:v>
                </c:pt>
                <c:pt idx="23">
                  <c:v>1.7</c:v>
                </c:pt>
                <c:pt idx="24">
                  <c:v>3.1</c:v>
                </c:pt>
                <c:pt idx="25">
                  <c:v>7.1</c:v>
                </c:pt>
                <c:pt idx="26">
                  <c:v>4.2</c:v>
                </c:pt>
                <c:pt idx="27">
                  <c:v>6.2</c:v>
                </c:pt>
                <c:pt idx="28">
                  <c:v>6</c:v>
                </c:pt>
                <c:pt idx="29">
                  <c:v>6.2</c:v>
                </c:pt>
                <c:pt idx="30">
                  <c:v>7.5</c:v>
                </c:pt>
                <c:pt idx="31">
                  <c:v>3.7</c:v>
                </c:pt>
                <c:pt idx="32">
                  <c:v>7.8</c:v>
                </c:pt>
                <c:pt idx="33">
                  <c:v>4.9000000000000004</c:v>
                </c:pt>
                <c:pt idx="34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789-45DC-B70C-264936EDB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7419936"/>
        <c:axId val="1849378816"/>
      </c:lineChart>
      <c:catAx>
        <c:axId val="172741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849378816"/>
        <c:crosses val="autoZero"/>
        <c:auto val="1"/>
        <c:lblAlgn val="ctr"/>
        <c:lblOffset val="200"/>
        <c:noMultiLvlLbl val="0"/>
      </c:catAx>
      <c:valAx>
        <c:axId val="1849378816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72741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98701926062924E-2"/>
          <c:y val="0.14239009812964773"/>
          <c:w val="0.9188470766307586"/>
          <c:h val="0.61986011762400062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001D77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75B-411E-928A-E973DE575C05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A1F-42C3-94FD-E08B200178C7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4C18-4830-9315-B0F405968FFB}"/>
              </c:ext>
            </c:extLst>
          </c:dPt>
          <c:dPt>
            <c:idx val="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52FA-415E-A0B2-DA857BD655C8}"/>
              </c:ext>
            </c:extLst>
          </c:dPt>
          <c:dPt>
            <c:idx val="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4C18-4830-9315-B0F405968FFB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chemeClr val="bg1">
                    <a:lumMod val="95000"/>
                  </a:schemeClr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B39-44F4-910F-4D4664FB749E}"/>
              </c:ext>
            </c:extLst>
          </c:dPt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7FC5-42AA-84F2-17D19FA4F392}"/>
              </c:ext>
            </c:extLst>
          </c:dPt>
          <c:dPt>
            <c:idx val="1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AC0F-4811-AEF8-DEE772E235A9}"/>
              </c:ext>
            </c:extLst>
          </c:dPt>
          <c:dPt>
            <c:idx val="1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CE7B-4C6D-ACD1-5293D1F350D4}"/>
              </c:ext>
            </c:extLst>
          </c:dPt>
          <c:dPt>
            <c:idx val="16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4C18-4830-9315-B0F405968FFB}"/>
              </c:ext>
            </c:extLst>
          </c:dPt>
          <c:dPt>
            <c:idx val="1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3B39-44F4-910F-4D4664FB749E}"/>
              </c:ext>
            </c:extLst>
          </c:dPt>
          <c:dPt>
            <c:idx val="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4C18-4830-9315-B0F405968FFB}"/>
              </c:ext>
            </c:extLst>
          </c:dPt>
          <c:dPt>
            <c:idx val="22"/>
            <c:marker>
              <c:symbol val="circle"/>
              <c:size val="5"/>
              <c:spPr>
                <a:solidFill>
                  <a:schemeClr val="bg1">
                    <a:lumMod val="95000"/>
                  </a:schemeClr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3B39-44F4-910F-4D4664FB749E}"/>
              </c:ext>
            </c:extLst>
          </c:dPt>
          <c:dPt>
            <c:idx val="2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52FA-415E-A0B2-DA857BD655C8}"/>
              </c:ext>
            </c:extLst>
          </c:dPt>
          <c:dPt>
            <c:idx val="2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CE7B-4C6D-ACD1-5293D1F350D4}"/>
              </c:ext>
            </c:extLst>
          </c:dPt>
          <c:dPt>
            <c:idx val="3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4C18-4830-9315-B0F405968FFB}"/>
              </c:ext>
            </c:extLst>
          </c:dPt>
          <c:dPt>
            <c:idx val="34"/>
            <c:marker>
              <c:symbol val="circle"/>
              <c:size val="5"/>
              <c:spPr>
                <a:solidFill>
                  <a:schemeClr val="bg1">
                    <a:lumMod val="95000"/>
                  </a:schemeClr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3B39-44F4-910F-4D4664FB749E}"/>
              </c:ext>
            </c:extLst>
          </c:dPt>
          <c:dLbls>
            <c:dLbl>
              <c:idx val="0"/>
              <c:layout>
                <c:manualLayout>
                  <c:x val="-2.1034180543382998E-2"/>
                  <c:y val="-4.5357142857142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BB0A30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75B-411E-928A-E973DE575C05}"/>
                </c:ext>
              </c:extLst>
            </c:dLbl>
            <c:dLbl>
              <c:idx val="10"/>
              <c:layout>
                <c:manualLayout>
                  <c:x val="-1.8697049371896042E-2"/>
                  <c:y val="-7.05555555555555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B39-44F4-910F-4D4664FB749E}"/>
                </c:ext>
              </c:extLst>
            </c:dLbl>
            <c:dLbl>
              <c:idx val="16"/>
              <c:layout>
                <c:manualLayout>
                  <c:x val="-2.3371311714869999E-2"/>
                  <c:y val="7.0555555555555552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8542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C18-4830-9315-B0F405968FFB}"/>
                </c:ext>
              </c:extLst>
            </c:dLbl>
            <c:dLbl>
              <c:idx val="22"/>
              <c:layout>
                <c:manualLayout>
                  <c:x val="-1.6359918200409083E-2"/>
                  <c:y val="-5.03968253968253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B39-44F4-910F-4D4664FB749E}"/>
                </c:ext>
              </c:extLst>
            </c:dLbl>
            <c:dLbl>
              <c:idx val="34"/>
              <c:layout>
                <c:manualLayout>
                  <c:x val="-1.2854221443178498E-2"/>
                  <c:y val="-9.07142857142857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B39-44F4-910F-4D4664FB74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'bariery - wykwalifikowani praco'!$B$1:$AJ$2</c:f>
              <c:multiLvlStrCache>
                <c:ptCount val="35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V</c:v>
                  </c:pt>
                  <c:pt idx="29">
                    <c:v>VI</c:v>
                  </c:pt>
                  <c:pt idx="30">
                    <c:v>VII</c:v>
                  </c:pt>
                  <c:pt idx="31">
                    <c:v>VIII</c:v>
                  </c:pt>
                  <c:pt idx="32">
                    <c:v>IX</c:v>
                  </c:pt>
                  <c:pt idx="33">
                    <c:v>X</c:v>
                  </c:pt>
                  <c:pt idx="34">
                    <c:v>XI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</c:lvl>
              </c:multiLvlStrCache>
            </c:multiLvlStrRef>
          </c:cat>
          <c:val>
            <c:numRef>
              <c:f>'bariery - wykwalifikowani praco'!$B$3:$AJ$3</c:f>
              <c:numCache>
                <c:formatCode>General</c:formatCode>
                <c:ptCount val="35"/>
                <c:pt idx="0">
                  <c:v>55.5</c:v>
                </c:pt>
                <c:pt idx="1">
                  <c:v>41.9</c:v>
                </c:pt>
                <c:pt idx="2">
                  <c:v>46.6</c:v>
                </c:pt>
                <c:pt idx="3">
                  <c:v>49.6</c:v>
                </c:pt>
                <c:pt idx="4">
                  <c:v>43</c:v>
                </c:pt>
                <c:pt idx="5">
                  <c:v>44.6</c:v>
                </c:pt>
                <c:pt idx="6">
                  <c:v>49</c:v>
                </c:pt>
                <c:pt idx="7">
                  <c:v>49.4</c:v>
                </c:pt>
                <c:pt idx="8">
                  <c:v>42.4</c:v>
                </c:pt>
                <c:pt idx="9">
                  <c:v>46.4</c:v>
                </c:pt>
                <c:pt idx="10">
                  <c:v>41.3</c:v>
                </c:pt>
                <c:pt idx="11">
                  <c:v>40.5</c:v>
                </c:pt>
                <c:pt idx="12">
                  <c:v>45.7</c:v>
                </c:pt>
                <c:pt idx="13">
                  <c:v>51.8</c:v>
                </c:pt>
                <c:pt idx="14">
                  <c:v>48.3</c:v>
                </c:pt>
                <c:pt idx="15">
                  <c:v>39</c:v>
                </c:pt>
                <c:pt idx="16">
                  <c:v>30</c:v>
                </c:pt>
                <c:pt idx="17">
                  <c:v>30.8</c:v>
                </c:pt>
                <c:pt idx="18">
                  <c:v>34.299999999999997</c:v>
                </c:pt>
                <c:pt idx="19">
                  <c:v>32.9</c:v>
                </c:pt>
                <c:pt idx="20">
                  <c:v>39.200000000000003</c:v>
                </c:pt>
                <c:pt idx="21">
                  <c:v>44.2</c:v>
                </c:pt>
                <c:pt idx="22">
                  <c:v>43.2</c:v>
                </c:pt>
                <c:pt idx="23">
                  <c:v>45.1</c:v>
                </c:pt>
                <c:pt idx="24">
                  <c:v>38.9</c:v>
                </c:pt>
                <c:pt idx="25">
                  <c:v>44</c:v>
                </c:pt>
                <c:pt idx="26">
                  <c:v>44.6</c:v>
                </c:pt>
                <c:pt idx="27">
                  <c:v>42.6</c:v>
                </c:pt>
                <c:pt idx="28">
                  <c:v>40.200000000000003</c:v>
                </c:pt>
                <c:pt idx="29">
                  <c:v>49.4</c:v>
                </c:pt>
                <c:pt idx="30">
                  <c:v>45.4</c:v>
                </c:pt>
                <c:pt idx="31">
                  <c:v>55</c:v>
                </c:pt>
                <c:pt idx="32">
                  <c:v>49.7</c:v>
                </c:pt>
                <c:pt idx="33">
                  <c:v>49.2</c:v>
                </c:pt>
                <c:pt idx="34">
                  <c:v>53.9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18-4830-9315-B0F405968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7419936"/>
        <c:axId val="1849378816"/>
      </c:lineChart>
      <c:catAx>
        <c:axId val="172741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849378816"/>
        <c:crosses val="autoZero"/>
        <c:auto val="1"/>
        <c:lblAlgn val="ctr"/>
        <c:lblOffset val="200"/>
        <c:noMultiLvlLbl val="0"/>
      </c:catAx>
      <c:valAx>
        <c:axId val="184937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Fira Sans" panose="020B0503050000020004" pitchFamily="34" charset="0"/>
                    <a:ea typeface="Fira Sans" panose="020B0503050000020004" pitchFamily="34" charset="0"/>
                    <a:cs typeface="+mn-cs"/>
                  </a:defRPr>
                </a:pPr>
                <a:r>
                  <a:rPr lang="pl-PL" dirty="0">
                    <a:solidFill>
                      <a:schemeClr val="tx1"/>
                    </a:solidFill>
                    <a:latin typeface="Fira Sans" panose="020B0503050000020004" pitchFamily="34" charset="0"/>
                    <a:ea typeface="Fira Sans" panose="020B0503050000020004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4.3248612328366937E-2"/>
              <c:y val="2.142698412698412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Fira Sans" panose="020B0503050000020004" pitchFamily="34" charset="0"/>
                  <a:ea typeface="Fira Sans" panose="020B0503050000020004" pitchFamily="34" charset="0"/>
                  <a:cs typeface="+mn-cs"/>
                </a:defRPr>
              </a:pPr>
              <a:endParaRPr lang="pl-P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72741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98701926062924E-2"/>
          <c:y val="0.14269932932512197"/>
          <c:w val="0.9188470766307586"/>
          <c:h val="0.62006359532903277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001D77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E5E-4A11-9B9E-0AD2C3C9D08D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313E-4773-8842-2B14737DDC1D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D789-45DC-B70C-264936EDBF1E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CDC5-49E3-B6EB-3139D8938762}"/>
              </c:ext>
            </c:extLst>
          </c:dPt>
          <c:dPt>
            <c:idx val="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D789-45DC-B70C-264936EDBF1E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DC5-49E3-B6EB-3139D8938762}"/>
              </c:ext>
            </c:extLst>
          </c:dPt>
          <c:dPt>
            <c:idx val="1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DF04-4BFF-944D-7B77BF3B1C31}"/>
              </c:ext>
            </c:extLst>
          </c:dPt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D789-45DC-B70C-264936EDBF1E}"/>
              </c:ext>
            </c:extLst>
          </c:dPt>
          <c:dPt>
            <c:idx val="17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5E5E-4A11-9B9E-0AD2C3C9D08D}"/>
              </c:ext>
            </c:extLst>
          </c:dPt>
          <c:dPt>
            <c:idx val="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D789-45DC-B70C-264936EDBF1E}"/>
              </c:ext>
            </c:extLst>
          </c:dPt>
          <c:dPt>
            <c:idx val="22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DC5-49E3-B6EB-3139D8938762}"/>
              </c:ext>
            </c:extLst>
          </c:dPt>
          <c:dPt>
            <c:idx val="2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38CA-4F39-B36C-057FDA7DCE22}"/>
              </c:ext>
            </c:extLst>
          </c:dPt>
          <c:dPt>
            <c:idx val="2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AEDD-4009-BAB4-3DE1595F66B8}"/>
              </c:ext>
            </c:extLst>
          </c:dPt>
          <c:dPt>
            <c:idx val="3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AEDD-4009-BAB4-3DE1595F66B8}"/>
              </c:ext>
            </c:extLst>
          </c:dPt>
          <c:dPt>
            <c:idx val="3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D789-45DC-B70C-264936EDBF1E}"/>
              </c:ext>
            </c:extLst>
          </c:dPt>
          <c:dPt>
            <c:idx val="34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DC5-49E3-B6EB-3139D8938762}"/>
              </c:ext>
            </c:extLst>
          </c:dPt>
          <c:dLbls>
            <c:dLbl>
              <c:idx val="0"/>
              <c:layout>
                <c:manualLayout>
                  <c:x val="-1.9865614957639499E-2"/>
                  <c:y val="-7.0555555555555552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BB0A30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E5E-4A11-9B9E-0AD2C3C9D08D}"/>
                </c:ext>
              </c:extLst>
            </c:dLbl>
            <c:dLbl>
              <c:idx val="10"/>
              <c:layout>
                <c:manualLayout>
                  <c:x val="-1.8697049371896042E-2"/>
                  <c:y val="6.5515873015873013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DC5-49E3-B6EB-3139D8938762}"/>
                </c:ext>
              </c:extLst>
            </c:dLbl>
            <c:dLbl>
              <c:idx val="17"/>
              <c:layout>
                <c:manualLayout>
                  <c:x val="-2.1034180543382998E-2"/>
                  <c:y val="7.0555555555555552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8542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E5E-4A11-9B9E-0AD2C3C9D08D}"/>
                </c:ext>
              </c:extLst>
            </c:dLbl>
            <c:dLbl>
              <c:idx val="22"/>
              <c:layout>
                <c:manualLayout>
                  <c:x val="-2.1034180543383085E-2"/>
                  <c:y val="5.5436507936507937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DC5-49E3-B6EB-3139D8938762}"/>
                </c:ext>
              </c:extLst>
            </c:dLbl>
            <c:dLbl>
              <c:idx val="33"/>
              <c:layout>
                <c:manualLayout>
                  <c:x val="0"/>
                  <c:y val="-4.5928373015873027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029506281040022E-2"/>
                      <c:h val="7.54280806271815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789-45DC-B70C-264936EDBF1E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'bariery - niedobor pracownikow'!$B$1:$AJ$2</c:f>
              <c:multiLvlStrCache>
                <c:ptCount val="35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V</c:v>
                  </c:pt>
                  <c:pt idx="29">
                    <c:v>VI</c:v>
                  </c:pt>
                  <c:pt idx="30">
                    <c:v>VII</c:v>
                  </c:pt>
                  <c:pt idx="31">
                    <c:v>VIII</c:v>
                  </c:pt>
                  <c:pt idx="32">
                    <c:v>IX</c:v>
                  </c:pt>
                  <c:pt idx="33">
                    <c:v>X</c:v>
                  </c:pt>
                  <c:pt idx="34">
                    <c:v>XI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</c:lvl>
              </c:multiLvlStrCache>
            </c:multiLvlStrRef>
          </c:cat>
          <c:val>
            <c:numRef>
              <c:f>'bariery - niedobor pracownikow'!$B$3:$AJ$3</c:f>
              <c:numCache>
                <c:formatCode>General</c:formatCode>
                <c:ptCount val="35"/>
                <c:pt idx="0">
                  <c:v>51</c:v>
                </c:pt>
                <c:pt idx="1">
                  <c:v>48.6</c:v>
                </c:pt>
                <c:pt idx="2">
                  <c:v>45.7</c:v>
                </c:pt>
                <c:pt idx="3">
                  <c:v>38.4</c:v>
                </c:pt>
                <c:pt idx="4">
                  <c:v>47.9</c:v>
                </c:pt>
                <c:pt idx="5">
                  <c:v>39.9</c:v>
                </c:pt>
                <c:pt idx="6">
                  <c:v>46.2</c:v>
                </c:pt>
                <c:pt idx="7">
                  <c:v>48.8</c:v>
                </c:pt>
                <c:pt idx="8">
                  <c:v>43</c:v>
                </c:pt>
                <c:pt idx="9">
                  <c:v>37.799999999999997</c:v>
                </c:pt>
                <c:pt idx="10">
                  <c:v>35.9</c:v>
                </c:pt>
                <c:pt idx="11">
                  <c:v>35.4</c:v>
                </c:pt>
                <c:pt idx="12">
                  <c:v>46.6</c:v>
                </c:pt>
                <c:pt idx="13">
                  <c:v>43.6</c:v>
                </c:pt>
                <c:pt idx="14">
                  <c:v>40.1</c:v>
                </c:pt>
                <c:pt idx="15">
                  <c:v>25.7</c:v>
                </c:pt>
                <c:pt idx="16">
                  <c:v>18.3</c:v>
                </c:pt>
                <c:pt idx="17">
                  <c:v>17.600000000000001</c:v>
                </c:pt>
                <c:pt idx="18">
                  <c:v>28.2</c:v>
                </c:pt>
                <c:pt idx="19">
                  <c:v>31</c:v>
                </c:pt>
                <c:pt idx="20">
                  <c:v>33.799999999999997</c:v>
                </c:pt>
                <c:pt idx="21">
                  <c:v>35.9</c:v>
                </c:pt>
                <c:pt idx="22">
                  <c:v>41.4</c:v>
                </c:pt>
                <c:pt idx="23">
                  <c:v>33.799999999999997</c:v>
                </c:pt>
                <c:pt idx="24">
                  <c:v>30.5</c:v>
                </c:pt>
                <c:pt idx="25">
                  <c:v>32.299999999999997</c:v>
                </c:pt>
                <c:pt idx="26">
                  <c:v>27.4</c:v>
                </c:pt>
                <c:pt idx="27">
                  <c:v>28.3</c:v>
                </c:pt>
                <c:pt idx="28">
                  <c:v>36.299999999999997</c:v>
                </c:pt>
                <c:pt idx="29">
                  <c:v>35.700000000000003</c:v>
                </c:pt>
                <c:pt idx="30">
                  <c:v>42.1</c:v>
                </c:pt>
                <c:pt idx="31">
                  <c:v>39.6</c:v>
                </c:pt>
                <c:pt idx="32">
                  <c:v>40.1</c:v>
                </c:pt>
                <c:pt idx="33">
                  <c:v>40.1</c:v>
                </c:pt>
                <c:pt idx="34">
                  <c:v>40.6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789-45DC-B70C-264936EDB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7419936"/>
        <c:axId val="1849378816"/>
      </c:lineChart>
      <c:catAx>
        <c:axId val="172741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849378816"/>
        <c:crosses val="autoZero"/>
        <c:auto val="1"/>
        <c:lblAlgn val="ctr"/>
        <c:lblOffset val="200"/>
        <c:noMultiLvlLbl val="0"/>
      </c:catAx>
      <c:valAx>
        <c:axId val="184937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Fira Sans" panose="020B0503050000020004" pitchFamily="34" charset="0"/>
                    <a:ea typeface="Fira Sans" panose="020B0503050000020004" pitchFamily="34" charset="0"/>
                    <a:cs typeface="+mn-cs"/>
                  </a:defRPr>
                </a:pPr>
                <a:r>
                  <a:rPr lang="pl-PL" dirty="0">
                    <a:solidFill>
                      <a:schemeClr val="tx1"/>
                    </a:solidFill>
                    <a:latin typeface="Fira Sans" panose="020B0503050000020004" pitchFamily="34" charset="0"/>
                    <a:ea typeface="Fira Sans" panose="020B0503050000020004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4.3984808647385333E-2"/>
              <c:y val="2.6877777777777778E-2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Fira Sans" panose="020B0503050000020004" pitchFamily="34" charset="0"/>
                  <a:ea typeface="Fira Sans" panose="020B0503050000020004" pitchFamily="34" charset="0"/>
                  <a:cs typeface="+mn-cs"/>
                </a:defRPr>
              </a:pPr>
              <a:endParaRPr lang="pl-P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72741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98701926062924E-2"/>
          <c:y val="0.14239009812964773"/>
          <c:w val="0.9188470766307586"/>
          <c:h val="0.61986011762400062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001D77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A75B-411E-928A-E973DE575C05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A1F-42C3-94FD-E08B200178C7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4C18-4830-9315-B0F405968FFB}"/>
              </c:ext>
            </c:extLst>
          </c:dPt>
          <c:dPt>
            <c:idx val="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52FA-415E-A0B2-DA857BD655C8}"/>
              </c:ext>
            </c:extLst>
          </c:dPt>
          <c:dPt>
            <c:idx val="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4C18-4830-9315-B0F405968FFB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chemeClr val="bg1">
                    <a:lumMod val="95000"/>
                  </a:schemeClr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B39-44F4-910F-4D4664FB749E}"/>
              </c:ext>
            </c:extLst>
          </c:dPt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7FC5-42AA-84F2-17D19FA4F392}"/>
              </c:ext>
            </c:extLst>
          </c:dPt>
          <c:dPt>
            <c:idx val="1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AC0F-4811-AEF8-DEE772E235A9}"/>
              </c:ext>
            </c:extLst>
          </c:dPt>
          <c:dPt>
            <c:idx val="1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CE7B-4C6D-ACD1-5293D1F350D4}"/>
              </c:ext>
            </c:extLst>
          </c:dPt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4C18-4830-9315-B0F405968FFB}"/>
              </c:ext>
            </c:extLst>
          </c:dPt>
          <c:dPt>
            <c:idx val="1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3B39-44F4-910F-4D4664FB749E}"/>
              </c:ext>
            </c:extLst>
          </c:dPt>
          <c:dPt>
            <c:idx val="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4C18-4830-9315-B0F405968FFB}"/>
              </c:ext>
            </c:extLst>
          </c:dPt>
          <c:dPt>
            <c:idx val="22"/>
            <c:marker>
              <c:symbol val="circle"/>
              <c:size val="5"/>
              <c:spPr>
                <a:solidFill>
                  <a:schemeClr val="bg1">
                    <a:lumMod val="95000"/>
                  </a:schemeClr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3B39-44F4-910F-4D4664FB749E}"/>
              </c:ext>
            </c:extLst>
          </c:dPt>
          <c:dPt>
            <c:idx val="2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52FA-415E-A0B2-DA857BD655C8}"/>
              </c:ext>
            </c:extLst>
          </c:dPt>
          <c:dPt>
            <c:idx val="2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CE7B-4C6D-ACD1-5293D1F350D4}"/>
              </c:ext>
            </c:extLst>
          </c:dPt>
          <c:dPt>
            <c:idx val="26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046-44F8-9E96-E4654D062DB5}"/>
              </c:ext>
            </c:extLst>
          </c:dPt>
          <c:dPt>
            <c:idx val="3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4C18-4830-9315-B0F405968FFB}"/>
              </c:ext>
            </c:extLst>
          </c:dPt>
          <c:dPt>
            <c:idx val="34"/>
            <c:marker>
              <c:symbol val="circle"/>
              <c:size val="5"/>
              <c:spPr>
                <a:solidFill>
                  <a:schemeClr val="bg1">
                    <a:lumMod val="95000"/>
                  </a:schemeClr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3B39-44F4-910F-4D4664FB749E}"/>
              </c:ext>
            </c:extLst>
          </c:dPt>
          <c:dLbls>
            <c:dLbl>
              <c:idx val="2"/>
              <c:layout>
                <c:manualLayout>
                  <c:x val="-1.986561495763952E-2"/>
                  <c:y val="-8.06349206349206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BB0A30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C18-4830-9315-B0F405968FFB}"/>
                </c:ext>
              </c:extLst>
            </c:dLbl>
            <c:dLbl>
              <c:idx val="10"/>
              <c:layout>
                <c:manualLayout>
                  <c:x val="-1.8697049371896042E-2"/>
                  <c:y val="-7.05555555555555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B39-44F4-910F-4D4664FB749E}"/>
                </c:ext>
              </c:extLst>
            </c:dLbl>
            <c:dLbl>
              <c:idx val="22"/>
              <c:layout>
                <c:manualLayout>
                  <c:x val="-1.6359918200409083E-2"/>
                  <c:y val="-5.03968253968253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B39-44F4-910F-4D4664FB749E}"/>
                </c:ext>
              </c:extLst>
            </c:dLbl>
            <c:dLbl>
              <c:idx val="26"/>
              <c:layout>
                <c:manualLayout>
                  <c:x val="-2.1034180543383085E-2"/>
                  <c:y val="5.03968253968253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8542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046-44F8-9E96-E4654D062DB5}"/>
                </c:ext>
              </c:extLst>
            </c:dLbl>
            <c:dLbl>
              <c:idx val="34"/>
              <c:layout>
                <c:manualLayout>
                  <c:x val="-1.2854221443178498E-2"/>
                  <c:y val="-9.07142857142857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B39-44F4-910F-4D4664FB74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'bariery - koszty zatrudnienia'!$B$1:$AJ$2</c:f>
              <c:multiLvlStrCache>
                <c:ptCount val="35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V</c:v>
                  </c:pt>
                  <c:pt idx="29">
                    <c:v>VI</c:v>
                  </c:pt>
                  <c:pt idx="30">
                    <c:v>VII</c:v>
                  </c:pt>
                  <c:pt idx="31">
                    <c:v>VIII</c:v>
                  </c:pt>
                  <c:pt idx="32">
                    <c:v>IX</c:v>
                  </c:pt>
                  <c:pt idx="33">
                    <c:v>X</c:v>
                  </c:pt>
                  <c:pt idx="34">
                    <c:v>XI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</c:lvl>
              </c:multiLvlStrCache>
            </c:multiLvlStrRef>
          </c:cat>
          <c:val>
            <c:numRef>
              <c:f>'bariery - koszty zatrudnienia'!$B$3:$AJ$3</c:f>
              <c:numCache>
                <c:formatCode>General</c:formatCode>
                <c:ptCount val="35"/>
                <c:pt idx="0">
                  <c:v>62</c:v>
                </c:pt>
                <c:pt idx="1">
                  <c:v>54.4</c:v>
                </c:pt>
                <c:pt idx="2">
                  <c:v>67.5</c:v>
                </c:pt>
                <c:pt idx="3">
                  <c:v>64.400000000000006</c:v>
                </c:pt>
                <c:pt idx="4">
                  <c:v>57.6</c:v>
                </c:pt>
                <c:pt idx="5">
                  <c:v>58.6</c:v>
                </c:pt>
                <c:pt idx="6">
                  <c:v>61</c:v>
                </c:pt>
                <c:pt idx="7">
                  <c:v>56.6</c:v>
                </c:pt>
                <c:pt idx="8">
                  <c:v>57.9</c:v>
                </c:pt>
                <c:pt idx="9">
                  <c:v>58.7</c:v>
                </c:pt>
                <c:pt idx="10">
                  <c:v>61.3</c:v>
                </c:pt>
                <c:pt idx="11">
                  <c:v>54.1</c:v>
                </c:pt>
                <c:pt idx="12">
                  <c:v>53.8</c:v>
                </c:pt>
                <c:pt idx="13">
                  <c:v>46.6</c:v>
                </c:pt>
                <c:pt idx="14">
                  <c:v>57.8</c:v>
                </c:pt>
                <c:pt idx="15">
                  <c:v>50.7</c:v>
                </c:pt>
                <c:pt idx="16">
                  <c:v>42.6</c:v>
                </c:pt>
                <c:pt idx="17">
                  <c:v>45.8</c:v>
                </c:pt>
                <c:pt idx="18">
                  <c:v>50.6</c:v>
                </c:pt>
                <c:pt idx="19">
                  <c:v>46.8</c:v>
                </c:pt>
                <c:pt idx="20">
                  <c:v>46.7</c:v>
                </c:pt>
                <c:pt idx="21">
                  <c:v>45.4</c:v>
                </c:pt>
                <c:pt idx="22">
                  <c:v>46.4</c:v>
                </c:pt>
                <c:pt idx="23">
                  <c:v>48.7</c:v>
                </c:pt>
                <c:pt idx="24">
                  <c:v>43.1</c:v>
                </c:pt>
                <c:pt idx="25">
                  <c:v>51.1</c:v>
                </c:pt>
                <c:pt idx="26">
                  <c:v>39.5</c:v>
                </c:pt>
                <c:pt idx="27">
                  <c:v>46.4</c:v>
                </c:pt>
                <c:pt idx="28">
                  <c:v>46.6</c:v>
                </c:pt>
                <c:pt idx="29">
                  <c:v>45.2</c:v>
                </c:pt>
                <c:pt idx="30">
                  <c:v>40.200000000000003</c:v>
                </c:pt>
                <c:pt idx="31">
                  <c:v>52.3</c:v>
                </c:pt>
                <c:pt idx="32">
                  <c:v>46.7</c:v>
                </c:pt>
                <c:pt idx="33">
                  <c:v>41.1</c:v>
                </c:pt>
                <c:pt idx="34">
                  <c:v>49.3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18-4830-9315-B0F405968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7419936"/>
        <c:axId val="1849378816"/>
      </c:lineChart>
      <c:catAx>
        <c:axId val="172741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849378816"/>
        <c:crosses val="autoZero"/>
        <c:auto val="1"/>
        <c:lblAlgn val="ctr"/>
        <c:lblOffset val="200"/>
        <c:noMultiLvlLbl val="0"/>
      </c:catAx>
      <c:valAx>
        <c:axId val="184937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Fira Sans" panose="020B0503050000020004" pitchFamily="34" charset="0"/>
                    <a:ea typeface="Fira Sans" panose="020B0503050000020004" pitchFamily="34" charset="0"/>
                    <a:cs typeface="+mn-cs"/>
                  </a:defRPr>
                </a:pPr>
                <a:r>
                  <a:rPr lang="pl-PL" dirty="0">
                    <a:solidFill>
                      <a:schemeClr val="tx1"/>
                    </a:solidFill>
                    <a:latin typeface="Fira Sans" panose="020B0503050000020004" pitchFamily="34" charset="0"/>
                    <a:ea typeface="Fira Sans" panose="020B0503050000020004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4.3248612328366937E-2"/>
              <c:y val="2.142698412698412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Fira Sans" panose="020B0503050000020004" pitchFamily="34" charset="0"/>
                  <a:ea typeface="Fira Sans" panose="020B0503050000020004" pitchFamily="34" charset="0"/>
                  <a:cs typeface="+mn-cs"/>
                </a:defRPr>
              </a:pPr>
              <a:endParaRPr lang="pl-P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72741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98701926062924E-2"/>
          <c:y val="0.14269932932512197"/>
          <c:w val="0.9188470766307586"/>
          <c:h val="0.62006359532903277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001D77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5E5E-4A11-9B9E-0AD2C3C9D08D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313E-4773-8842-2B14737DDC1D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D789-45DC-B70C-264936EDBF1E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CDC5-49E3-B6EB-3139D8938762}"/>
              </c:ext>
            </c:extLst>
          </c:dPt>
          <c:dPt>
            <c:idx val="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D789-45DC-B70C-264936EDBF1E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DC5-49E3-B6EB-3139D8938762}"/>
              </c:ext>
            </c:extLst>
          </c:dPt>
          <c:dPt>
            <c:idx val="11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156-4028-82D5-F5FE01C842C0}"/>
              </c:ext>
            </c:extLst>
          </c:dPt>
          <c:dPt>
            <c:idx val="1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DF04-4BFF-944D-7B77BF3B1C31}"/>
              </c:ext>
            </c:extLst>
          </c:dPt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D789-45DC-B70C-264936EDBF1E}"/>
              </c:ext>
            </c:extLst>
          </c:dPt>
          <c:dPt>
            <c:idx val="1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5E5E-4A11-9B9E-0AD2C3C9D08D}"/>
              </c:ext>
            </c:extLst>
          </c:dPt>
          <c:dPt>
            <c:idx val="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D789-45DC-B70C-264936EDBF1E}"/>
              </c:ext>
            </c:extLst>
          </c:dPt>
          <c:dPt>
            <c:idx val="22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DC5-49E3-B6EB-3139D8938762}"/>
              </c:ext>
            </c:extLst>
          </c:dPt>
          <c:dPt>
            <c:idx val="2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38CA-4F39-B36C-057FDA7DCE22}"/>
              </c:ext>
            </c:extLst>
          </c:dPt>
          <c:dPt>
            <c:idx val="2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AEDD-4009-BAB4-3DE1595F66B8}"/>
              </c:ext>
            </c:extLst>
          </c:dPt>
          <c:dPt>
            <c:idx val="3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AEDD-4009-BAB4-3DE1595F66B8}"/>
              </c:ext>
            </c:extLst>
          </c:dPt>
          <c:dPt>
            <c:idx val="33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D789-45DC-B70C-264936EDBF1E}"/>
              </c:ext>
            </c:extLst>
          </c:dPt>
          <c:dPt>
            <c:idx val="34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DC5-49E3-B6EB-3139D8938762}"/>
              </c:ext>
            </c:extLst>
          </c:dPt>
          <c:dLbls>
            <c:dLbl>
              <c:idx val="10"/>
              <c:layout>
                <c:manualLayout>
                  <c:x val="-1.752848378615254E-2"/>
                  <c:y val="-6.5515873015873111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DC5-49E3-B6EB-3139D8938762}"/>
                </c:ext>
              </c:extLst>
            </c:dLbl>
            <c:dLbl>
              <c:idx val="11"/>
              <c:layout>
                <c:manualLayout>
                  <c:x val="-1.6359918200408999E-2"/>
                  <c:y val="-5.5436507936508027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8542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156-4028-82D5-F5FE01C842C0}"/>
                </c:ext>
              </c:extLst>
            </c:dLbl>
            <c:dLbl>
              <c:idx val="22"/>
              <c:layout>
                <c:manualLayout>
                  <c:x val="-1.8697049371896084E-2"/>
                  <c:y val="-6.0476190476190565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DC5-49E3-B6EB-3139D8938762}"/>
                </c:ext>
              </c:extLst>
            </c:dLbl>
            <c:dLbl>
              <c:idx val="33"/>
              <c:layout>
                <c:manualLayout>
                  <c:x val="-2.9214185650106621E-2"/>
                  <c:y val="-7.0555357142857142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BB0A30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018112766579015E-2"/>
                      <c:h val="6.53488095238095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789-45DC-B70C-264936EDBF1E}"/>
                </c:ext>
              </c:extLst>
            </c:dLbl>
            <c:dLbl>
              <c:idx val="34"/>
              <c:layout>
                <c:manualLayout>
                  <c:x val="-8.1799591002044997E-3"/>
                  <c:y val="6.5515873015873013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DC5-49E3-B6EB-3139D8938762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'bariery - niedobór surowców'!$B$1:$AJ$2</c:f>
              <c:multiLvlStrCache>
                <c:ptCount val="35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V</c:v>
                  </c:pt>
                  <c:pt idx="29">
                    <c:v>VI</c:v>
                  </c:pt>
                  <c:pt idx="30">
                    <c:v>VII</c:v>
                  </c:pt>
                  <c:pt idx="31">
                    <c:v>VIII</c:v>
                  </c:pt>
                  <c:pt idx="32">
                    <c:v>IX</c:v>
                  </c:pt>
                  <c:pt idx="33">
                    <c:v>X</c:v>
                  </c:pt>
                  <c:pt idx="34">
                    <c:v>XI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</c:lvl>
              </c:multiLvlStrCache>
            </c:multiLvlStrRef>
          </c:cat>
          <c:val>
            <c:numRef>
              <c:f>'bariery - niedobór surowców'!$B$3:$AJ$3</c:f>
              <c:numCache>
                <c:formatCode>General</c:formatCode>
                <c:ptCount val="35"/>
                <c:pt idx="0">
                  <c:v>9.1999999999999993</c:v>
                </c:pt>
                <c:pt idx="1">
                  <c:v>3.6</c:v>
                </c:pt>
                <c:pt idx="2">
                  <c:v>3.7</c:v>
                </c:pt>
                <c:pt idx="3">
                  <c:v>3.9</c:v>
                </c:pt>
                <c:pt idx="4">
                  <c:v>8.8000000000000007</c:v>
                </c:pt>
                <c:pt idx="5">
                  <c:v>7.3</c:v>
                </c:pt>
                <c:pt idx="6">
                  <c:v>5.7</c:v>
                </c:pt>
                <c:pt idx="7">
                  <c:v>5.3</c:v>
                </c:pt>
                <c:pt idx="8">
                  <c:v>5.2</c:v>
                </c:pt>
                <c:pt idx="9">
                  <c:v>4</c:v>
                </c:pt>
                <c:pt idx="10">
                  <c:v>2.4</c:v>
                </c:pt>
                <c:pt idx="11">
                  <c:v>0.3</c:v>
                </c:pt>
                <c:pt idx="12">
                  <c:v>5.9</c:v>
                </c:pt>
                <c:pt idx="13">
                  <c:v>9.5</c:v>
                </c:pt>
                <c:pt idx="14">
                  <c:v>13</c:v>
                </c:pt>
                <c:pt idx="15">
                  <c:v>19.7</c:v>
                </c:pt>
                <c:pt idx="16">
                  <c:v>3.5</c:v>
                </c:pt>
                <c:pt idx="17">
                  <c:v>1.9</c:v>
                </c:pt>
                <c:pt idx="18">
                  <c:v>2.1</c:v>
                </c:pt>
                <c:pt idx="19">
                  <c:v>4.3</c:v>
                </c:pt>
                <c:pt idx="20">
                  <c:v>2.1</c:v>
                </c:pt>
                <c:pt idx="21">
                  <c:v>6.9</c:v>
                </c:pt>
                <c:pt idx="22">
                  <c:v>5.6</c:v>
                </c:pt>
                <c:pt idx="23">
                  <c:v>8.6</c:v>
                </c:pt>
                <c:pt idx="24">
                  <c:v>13.1</c:v>
                </c:pt>
                <c:pt idx="25">
                  <c:v>11.8</c:v>
                </c:pt>
                <c:pt idx="26">
                  <c:v>14.4</c:v>
                </c:pt>
                <c:pt idx="27">
                  <c:v>16.899999999999999</c:v>
                </c:pt>
                <c:pt idx="28">
                  <c:v>23.3</c:v>
                </c:pt>
                <c:pt idx="29">
                  <c:v>22.9</c:v>
                </c:pt>
                <c:pt idx="30">
                  <c:v>27.4</c:v>
                </c:pt>
                <c:pt idx="31">
                  <c:v>31.7</c:v>
                </c:pt>
                <c:pt idx="32">
                  <c:v>35.700000000000003</c:v>
                </c:pt>
                <c:pt idx="33">
                  <c:v>38.1</c:v>
                </c:pt>
                <c:pt idx="34" formatCode="0.0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789-45DC-B70C-264936EDB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7419936"/>
        <c:axId val="1849378816"/>
      </c:lineChart>
      <c:catAx>
        <c:axId val="172741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849378816"/>
        <c:crosses val="autoZero"/>
        <c:auto val="1"/>
        <c:lblAlgn val="ctr"/>
        <c:lblOffset val="200"/>
        <c:noMultiLvlLbl val="0"/>
      </c:catAx>
      <c:valAx>
        <c:axId val="184937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Fira Sans" panose="020B0503050000020004" pitchFamily="34" charset="0"/>
                    <a:ea typeface="Fira Sans" panose="020B0503050000020004" pitchFamily="34" charset="0"/>
                    <a:cs typeface="+mn-cs"/>
                  </a:defRPr>
                </a:pPr>
                <a:r>
                  <a:rPr lang="pl-PL" dirty="0">
                    <a:solidFill>
                      <a:schemeClr val="tx1"/>
                    </a:solidFill>
                    <a:latin typeface="Fira Sans" panose="020B0503050000020004" pitchFamily="34" charset="0"/>
                    <a:ea typeface="Fira Sans" panose="020B0503050000020004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4.3984808647385333E-2"/>
              <c:y val="2.6877777777777778E-2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Fira Sans" panose="020B0503050000020004" pitchFamily="34" charset="0"/>
                  <a:ea typeface="Fira Sans" panose="020B0503050000020004" pitchFamily="34" charset="0"/>
                  <a:cs typeface="+mn-cs"/>
                </a:defRPr>
              </a:pPr>
              <a:endParaRPr lang="pl-P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72741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98701926062924E-2"/>
          <c:y val="0.14239009812964773"/>
          <c:w val="0.9188470766307586"/>
          <c:h val="0.61986011762400062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001D77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A75B-411E-928A-E973DE575C05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A1F-42C3-94FD-E08B200178C7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4C18-4830-9315-B0F405968FFB}"/>
              </c:ext>
            </c:extLst>
          </c:dPt>
          <c:dPt>
            <c:idx val="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52FA-415E-A0B2-DA857BD655C8}"/>
              </c:ext>
            </c:extLst>
          </c:dPt>
          <c:dPt>
            <c:idx val="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4C18-4830-9315-B0F405968FFB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chemeClr val="bg1">
                    <a:lumMod val="95000"/>
                  </a:schemeClr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B39-44F4-910F-4D4664FB749E}"/>
              </c:ext>
            </c:extLst>
          </c:dPt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7FC5-42AA-84F2-17D19FA4F392}"/>
              </c:ext>
            </c:extLst>
          </c:dPt>
          <c:dPt>
            <c:idx val="1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AC0F-4811-AEF8-DEE772E235A9}"/>
              </c:ext>
            </c:extLst>
          </c:dPt>
          <c:dPt>
            <c:idx val="1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CE7B-4C6D-ACD1-5293D1F350D4}"/>
              </c:ext>
            </c:extLst>
          </c:dPt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4C18-4830-9315-B0F405968FFB}"/>
              </c:ext>
            </c:extLst>
          </c:dPt>
          <c:dPt>
            <c:idx val="1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3B39-44F4-910F-4D4664FB749E}"/>
              </c:ext>
            </c:extLst>
          </c:dPt>
          <c:dPt>
            <c:idx val="20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2CF-40ED-8AF6-291EAA933637}"/>
              </c:ext>
            </c:extLst>
          </c:dPt>
          <c:dPt>
            <c:idx val="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4C18-4830-9315-B0F405968FFB}"/>
              </c:ext>
            </c:extLst>
          </c:dPt>
          <c:dPt>
            <c:idx val="22"/>
            <c:marker>
              <c:symbol val="circle"/>
              <c:size val="5"/>
              <c:spPr>
                <a:solidFill>
                  <a:schemeClr val="bg1">
                    <a:lumMod val="95000"/>
                  </a:schemeClr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3B39-44F4-910F-4D4664FB749E}"/>
              </c:ext>
            </c:extLst>
          </c:dPt>
          <c:dPt>
            <c:idx val="2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52FA-415E-A0B2-DA857BD655C8}"/>
              </c:ext>
            </c:extLst>
          </c:dPt>
          <c:dPt>
            <c:idx val="2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CE7B-4C6D-ACD1-5293D1F350D4}"/>
              </c:ext>
            </c:extLst>
          </c:dPt>
          <c:dPt>
            <c:idx val="2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D046-44F8-9E96-E4654D062DB5}"/>
              </c:ext>
            </c:extLst>
          </c:dPt>
          <c:dPt>
            <c:idx val="3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4C18-4830-9315-B0F405968FFB}"/>
              </c:ext>
            </c:extLst>
          </c:dPt>
          <c:dPt>
            <c:idx val="34"/>
            <c:marker>
              <c:symbol val="circle"/>
              <c:size val="5"/>
              <c:spPr>
                <a:solidFill>
                  <a:schemeClr val="bg1">
                    <a:lumMod val="95000"/>
                  </a:schemeClr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3B39-44F4-910F-4D4664FB749E}"/>
              </c:ext>
            </c:extLst>
          </c:dPt>
          <c:dLbls>
            <c:dLbl>
              <c:idx val="10"/>
              <c:layout>
                <c:manualLayout>
                  <c:x val="-1.8697049371896042E-2"/>
                  <c:y val="-7.05555555555555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BB0A30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B39-44F4-910F-4D4664FB749E}"/>
                </c:ext>
              </c:extLst>
            </c:dLbl>
            <c:dLbl>
              <c:idx val="20"/>
              <c:layout>
                <c:manualLayout>
                  <c:x val="-2.1034180543382998E-2"/>
                  <c:y val="6.55158730158730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8542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2CF-40ED-8AF6-291EAA933637}"/>
                </c:ext>
              </c:extLst>
            </c:dLbl>
            <c:dLbl>
              <c:idx val="22"/>
              <c:layout>
                <c:manualLayout>
                  <c:x val="-1.9865614957639582E-2"/>
                  <c:y val="-6.55158730158730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B39-44F4-910F-4D4664FB749E}"/>
                </c:ext>
              </c:extLst>
            </c:dLbl>
            <c:dLbl>
              <c:idx val="34"/>
              <c:layout>
                <c:manualLayout>
                  <c:x val="-1.2854221443178498E-2"/>
                  <c:y val="5.0396825396825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B39-44F4-910F-4D4664FB74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'bariery - wys obciazenie budzet'!$B$1:$AJ$2</c:f>
              <c:multiLvlStrCache>
                <c:ptCount val="35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V</c:v>
                  </c:pt>
                  <c:pt idx="29">
                    <c:v>VI</c:v>
                  </c:pt>
                  <c:pt idx="30">
                    <c:v>VII</c:v>
                  </c:pt>
                  <c:pt idx="31">
                    <c:v>VIII</c:v>
                  </c:pt>
                  <c:pt idx="32">
                    <c:v>IX</c:v>
                  </c:pt>
                  <c:pt idx="33">
                    <c:v>X</c:v>
                  </c:pt>
                  <c:pt idx="34">
                    <c:v>XI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</c:lvl>
              </c:multiLvlStrCache>
            </c:multiLvlStrRef>
          </c:cat>
          <c:val>
            <c:numRef>
              <c:f>'bariery - wys obciazenie budzet'!$B$3:$AJ$3</c:f>
              <c:numCache>
                <c:formatCode>General</c:formatCode>
                <c:ptCount val="35"/>
                <c:pt idx="0">
                  <c:v>37</c:v>
                </c:pt>
                <c:pt idx="1">
                  <c:v>38.4</c:v>
                </c:pt>
                <c:pt idx="2">
                  <c:v>36.5</c:v>
                </c:pt>
                <c:pt idx="3">
                  <c:v>39.200000000000003</c:v>
                </c:pt>
                <c:pt idx="4">
                  <c:v>41.8</c:v>
                </c:pt>
                <c:pt idx="5">
                  <c:v>40.299999999999997</c:v>
                </c:pt>
                <c:pt idx="6">
                  <c:v>43.4</c:v>
                </c:pt>
                <c:pt idx="7">
                  <c:v>43.2</c:v>
                </c:pt>
                <c:pt idx="8">
                  <c:v>40.799999999999997</c:v>
                </c:pt>
                <c:pt idx="9">
                  <c:v>43.6</c:v>
                </c:pt>
                <c:pt idx="10">
                  <c:v>48.5</c:v>
                </c:pt>
                <c:pt idx="11">
                  <c:v>41</c:v>
                </c:pt>
                <c:pt idx="12">
                  <c:v>37.700000000000003</c:v>
                </c:pt>
                <c:pt idx="13">
                  <c:v>41.5</c:v>
                </c:pt>
                <c:pt idx="14">
                  <c:v>38.1</c:v>
                </c:pt>
                <c:pt idx="15">
                  <c:v>37.5</c:v>
                </c:pt>
                <c:pt idx="16">
                  <c:v>40.1</c:v>
                </c:pt>
                <c:pt idx="17">
                  <c:v>37.799999999999997</c:v>
                </c:pt>
                <c:pt idx="18">
                  <c:v>41.9</c:v>
                </c:pt>
                <c:pt idx="19">
                  <c:v>41.1</c:v>
                </c:pt>
                <c:pt idx="20">
                  <c:v>33.1</c:v>
                </c:pt>
                <c:pt idx="21">
                  <c:v>34.700000000000003</c:v>
                </c:pt>
                <c:pt idx="22">
                  <c:v>38.1</c:v>
                </c:pt>
                <c:pt idx="23">
                  <c:v>44.1</c:v>
                </c:pt>
                <c:pt idx="24">
                  <c:v>45.1</c:v>
                </c:pt>
                <c:pt idx="25">
                  <c:v>40.5</c:v>
                </c:pt>
                <c:pt idx="26">
                  <c:v>39.1</c:v>
                </c:pt>
                <c:pt idx="27">
                  <c:v>44.7</c:v>
                </c:pt>
                <c:pt idx="28">
                  <c:v>40.799999999999997</c:v>
                </c:pt>
                <c:pt idx="29">
                  <c:v>34.9</c:v>
                </c:pt>
                <c:pt idx="30">
                  <c:v>38.799999999999997</c:v>
                </c:pt>
                <c:pt idx="31">
                  <c:v>37.6</c:v>
                </c:pt>
                <c:pt idx="32">
                  <c:v>39.4</c:v>
                </c:pt>
                <c:pt idx="33">
                  <c:v>44.2</c:v>
                </c:pt>
                <c:pt idx="34">
                  <c:v>38.5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18-4830-9315-B0F405968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7419936"/>
        <c:axId val="1849378816"/>
      </c:lineChart>
      <c:catAx>
        <c:axId val="172741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849378816"/>
        <c:crosses val="autoZero"/>
        <c:auto val="1"/>
        <c:lblAlgn val="ctr"/>
        <c:lblOffset val="200"/>
        <c:noMultiLvlLbl val="0"/>
      </c:catAx>
      <c:valAx>
        <c:axId val="184937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Fira Sans" panose="020B0503050000020004" pitchFamily="34" charset="0"/>
                    <a:ea typeface="Fira Sans" panose="020B0503050000020004" pitchFamily="34" charset="0"/>
                    <a:cs typeface="+mn-cs"/>
                  </a:defRPr>
                </a:pPr>
                <a:r>
                  <a:rPr lang="pl-PL" dirty="0">
                    <a:solidFill>
                      <a:schemeClr val="tx1"/>
                    </a:solidFill>
                    <a:latin typeface="Fira Sans" panose="020B0503050000020004" pitchFamily="34" charset="0"/>
                    <a:ea typeface="Fira Sans" panose="020B0503050000020004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4.3248612328366937E-2"/>
              <c:y val="2.142698412698412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Fira Sans" panose="020B0503050000020004" pitchFamily="34" charset="0"/>
                  <a:ea typeface="Fira Sans" panose="020B0503050000020004" pitchFamily="34" charset="0"/>
                  <a:cs typeface="+mn-cs"/>
                </a:defRPr>
              </a:pPr>
              <a:endParaRPr lang="pl-P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72741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98701926062924E-2"/>
          <c:y val="0.14269932932512197"/>
          <c:w val="0.9188470766307586"/>
          <c:h val="0.62006359532903277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001D77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5E5E-4A11-9B9E-0AD2C3C9D08D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313E-4773-8842-2B14737DDC1D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D789-45DC-B70C-264936EDBF1E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CDC5-49E3-B6EB-3139D8938762}"/>
              </c:ext>
            </c:extLst>
          </c:dPt>
          <c:dPt>
            <c:idx val="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D789-45DC-B70C-264936EDBF1E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DC5-49E3-B6EB-3139D8938762}"/>
              </c:ext>
            </c:extLst>
          </c:dPt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6156-4028-82D5-F5FE01C842C0}"/>
              </c:ext>
            </c:extLst>
          </c:dPt>
          <c:dPt>
            <c:idx val="15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F04-4BFF-944D-7B77BF3B1C31}"/>
              </c:ext>
            </c:extLst>
          </c:dPt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D789-45DC-B70C-264936EDBF1E}"/>
              </c:ext>
            </c:extLst>
          </c:dPt>
          <c:dPt>
            <c:idx val="1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5E5E-4A11-9B9E-0AD2C3C9D08D}"/>
              </c:ext>
            </c:extLst>
          </c:dPt>
          <c:dPt>
            <c:idx val="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D789-45DC-B70C-264936EDBF1E}"/>
              </c:ext>
            </c:extLst>
          </c:dPt>
          <c:dPt>
            <c:idx val="22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DC5-49E3-B6EB-3139D8938762}"/>
              </c:ext>
            </c:extLst>
          </c:dPt>
          <c:dPt>
            <c:idx val="2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38CA-4F39-B36C-057FDA7DCE22}"/>
              </c:ext>
            </c:extLst>
          </c:dPt>
          <c:dPt>
            <c:idx val="2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AEDD-4009-BAB4-3DE1595F66B8}"/>
              </c:ext>
            </c:extLst>
          </c:dPt>
          <c:dPt>
            <c:idx val="3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AEDD-4009-BAB4-3DE1595F66B8}"/>
              </c:ext>
            </c:extLst>
          </c:dPt>
          <c:dPt>
            <c:idx val="3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D789-45DC-B70C-264936EDBF1E}"/>
              </c:ext>
            </c:extLst>
          </c:dPt>
          <c:dPt>
            <c:idx val="34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DC5-49E3-B6EB-3139D8938762}"/>
              </c:ext>
            </c:extLst>
          </c:dPt>
          <c:dLbls>
            <c:dLbl>
              <c:idx val="10"/>
              <c:layout>
                <c:manualLayout>
                  <c:x val="-1.752848378615254E-2"/>
                  <c:y val="-6.5515873015873111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DC5-49E3-B6EB-3139D8938762}"/>
                </c:ext>
              </c:extLst>
            </c:dLbl>
            <c:dLbl>
              <c:idx val="15"/>
              <c:layout>
                <c:manualLayout>
                  <c:x val="-2.1034180543382998E-2"/>
                  <c:y val="-6.5515873015873041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BB0A30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F04-4BFF-944D-7B77BF3B1C31}"/>
                </c:ext>
              </c:extLst>
            </c:dLbl>
            <c:dLbl>
              <c:idx val="22"/>
              <c:layout>
                <c:manualLayout>
                  <c:x val="-1.7528483786152585E-2"/>
                  <c:y val="4.535714285714295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8542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DC5-49E3-B6EB-3139D8938762}"/>
                </c:ext>
              </c:extLst>
            </c:dLbl>
            <c:dLbl>
              <c:idx val="34"/>
              <c:layout>
                <c:manualLayout>
                  <c:x val="-1.2854221443178498E-2"/>
                  <c:y val="-6.5515873015873013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DC5-49E3-B6EB-3139D8938762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'bariery- problemy finansowe'!$B$1:$AJ$2</c:f>
              <c:multiLvlStrCache>
                <c:ptCount val="35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V</c:v>
                  </c:pt>
                  <c:pt idx="29">
                    <c:v>VI</c:v>
                  </c:pt>
                  <c:pt idx="30">
                    <c:v>VII</c:v>
                  </c:pt>
                  <c:pt idx="31">
                    <c:v>VIII</c:v>
                  </c:pt>
                  <c:pt idx="32">
                    <c:v>IX</c:v>
                  </c:pt>
                  <c:pt idx="33">
                    <c:v>X</c:v>
                  </c:pt>
                  <c:pt idx="34">
                    <c:v>XI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</c:lvl>
              </c:multiLvlStrCache>
            </c:multiLvlStrRef>
          </c:cat>
          <c:val>
            <c:numRef>
              <c:f>'bariery- problemy finansowe'!$B$3:$AJ$3</c:f>
              <c:numCache>
                <c:formatCode>General</c:formatCode>
                <c:ptCount val="35"/>
                <c:pt idx="0">
                  <c:v>3.1</c:v>
                </c:pt>
                <c:pt idx="1">
                  <c:v>4.7</c:v>
                </c:pt>
                <c:pt idx="2">
                  <c:v>5.5</c:v>
                </c:pt>
                <c:pt idx="3">
                  <c:v>6.7</c:v>
                </c:pt>
                <c:pt idx="4">
                  <c:v>3</c:v>
                </c:pt>
                <c:pt idx="5">
                  <c:v>4.5999999999999996</c:v>
                </c:pt>
                <c:pt idx="6">
                  <c:v>2.5</c:v>
                </c:pt>
                <c:pt idx="7">
                  <c:v>6</c:v>
                </c:pt>
                <c:pt idx="8">
                  <c:v>6.3</c:v>
                </c:pt>
                <c:pt idx="9">
                  <c:v>5.9</c:v>
                </c:pt>
                <c:pt idx="10">
                  <c:v>8</c:v>
                </c:pt>
                <c:pt idx="11">
                  <c:v>10.6</c:v>
                </c:pt>
                <c:pt idx="12">
                  <c:v>2.7</c:v>
                </c:pt>
                <c:pt idx="13">
                  <c:v>4.8</c:v>
                </c:pt>
                <c:pt idx="14">
                  <c:v>2.7</c:v>
                </c:pt>
                <c:pt idx="15">
                  <c:v>21.6</c:v>
                </c:pt>
                <c:pt idx="16">
                  <c:v>5.5</c:v>
                </c:pt>
                <c:pt idx="17">
                  <c:v>10.199999999999999</c:v>
                </c:pt>
                <c:pt idx="18">
                  <c:v>13.2</c:v>
                </c:pt>
                <c:pt idx="19">
                  <c:v>8.1999999999999993</c:v>
                </c:pt>
                <c:pt idx="20">
                  <c:v>5.9</c:v>
                </c:pt>
                <c:pt idx="21">
                  <c:v>7.2</c:v>
                </c:pt>
                <c:pt idx="22">
                  <c:v>1.6</c:v>
                </c:pt>
                <c:pt idx="23">
                  <c:v>5.9</c:v>
                </c:pt>
                <c:pt idx="24">
                  <c:v>8.8000000000000007</c:v>
                </c:pt>
                <c:pt idx="25">
                  <c:v>6.1</c:v>
                </c:pt>
                <c:pt idx="26">
                  <c:v>4.5</c:v>
                </c:pt>
                <c:pt idx="27">
                  <c:v>7.4</c:v>
                </c:pt>
                <c:pt idx="28">
                  <c:v>4</c:v>
                </c:pt>
                <c:pt idx="29">
                  <c:v>6.4</c:v>
                </c:pt>
                <c:pt idx="30">
                  <c:v>5</c:v>
                </c:pt>
                <c:pt idx="31">
                  <c:v>5.7</c:v>
                </c:pt>
                <c:pt idx="32">
                  <c:v>5.5</c:v>
                </c:pt>
                <c:pt idx="33">
                  <c:v>3.6</c:v>
                </c:pt>
                <c:pt idx="34">
                  <c:v>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789-45DC-B70C-264936EDB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7419936"/>
        <c:axId val="1849378816"/>
      </c:lineChart>
      <c:catAx>
        <c:axId val="172741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849378816"/>
        <c:crosses val="autoZero"/>
        <c:auto val="1"/>
        <c:lblAlgn val="ctr"/>
        <c:lblOffset val="200"/>
        <c:noMultiLvlLbl val="0"/>
      </c:catAx>
      <c:valAx>
        <c:axId val="184937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Fira Sans" panose="020B0503050000020004" pitchFamily="34" charset="0"/>
                    <a:ea typeface="Fira Sans" panose="020B0503050000020004" pitchFamily="34" charset="0"/>
                    <a:cs typeface="+mn-cs"/>
                  </a:defRPr>
                </a:pPr>
                <a:r>
                  <a:rPr lang="pl-PL" dirty="0">
                    <a:solidFill>
                      <a:schemeClr val="tx1"/>
                    </a:solidFill>
                    <a:latin typeface="Fira Sans" panose="020B0503050000020004" pitchFamily="34" charset="0"/>
                    <a:ea typeface="Fira Sans" panose="020B0503050000020004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4.3984808647385333E-2"/>
              <c:y val="2.6877777777777778E-2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Fira Sans" panose="020B0503050000020004" pitchFamily="34" charset="0"/>
                  <a:ea typeface="Fira Sans" panose="020B0503050000020004" pitchFamily="34" charset="0"/>
                  <a:cs typeface="+mn-cs"/>
                </a:defRPr>
              </a:pPr>
              <a:endParaRPr lang="pl-P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72741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98701926062924E-2"/>
          <c:y val="0.14239009812964773"/>
          <c:w val="0.9188470766307586"/>
          <c:h val="0.61986011762400062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001D77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A75B-411E-928A-E973DE575C05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A1F-42C3-94FD-E08B200178C7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4C18-4830-9315-B0F405968FFB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bg1">
                    <a:lumMod val="95000"/>
                  </a:schemeClr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6E5-4958-9944-F191DD511048}"/>
              </c:ext>
            </c:extLst>
          </c:dPt>
          <c:dPt>
            <c:idx val="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52FA-415E-A0B2-DA857BD655C8}"/>
              </c:ext>
            </c:extLst>
          </c:dPt>
          <c:dPt>
            <c:idx val="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4C18-4830-9315-B0F405968FFB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chemeClr val="bg1">
                    <a:lumMod val="95000"/>
                  </a:schemeClr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B39-44F4-910F-4D4664FB749E}"/>
              </c:ext>
            </c:extLst>
          </c:dPt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7FC5-42AA-84F2-17D19FA4F392}"/>
              </c:ext>
            </c:extLst>
          </c:dPt>
          <c:dPt>
            <c:idx val="1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AC0F-4811-AEF8-DEE772E235A9}"/>
              </c:ext>
            </c:extLst>
          </c:dPt>
          <c:dPt>
            <c:idx val="1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CE7B-4C6D-ACD1-5293D1F350D4}"/>
              </c:ext>
            </c:extLst>
          </c:dPt>
          <c:dPt>
            <c:idx val="15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76E5-4958-9944-F191DD511048}"/>
              </c:ext>
            </c:extLst>
          </c:dPt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4C18-4830-9315-B0F405968FFB}"/>
              </c:ext>
            </c:extLst>
          </c:dPt>
          <c:dPt>
            <c:idx val="1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3B39-44F4-910F-4D4664FB749E}"/>
              </c:ext>
            </c:extLst>
          </c:dPt>
          <c:dPt>
            <c:idx val="2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2CF-40ED-8AF6-291EAA933637}"/>
              </c:ext>
            </c:extLst>
          </c:dPt>
          <c:dPt>
            <c:idx val="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4C18-4830-9315-B0F405968FFB}"/>
              </c:ext>
            </c:extLst>
          </c:dPt>
          <c:dPt>
            <c:idx val="22"/>
            <c:marker>
              <c:symbol val="circle"/>
              <c:size val="5"/>
              <c:spPr>
                <a:solidFill>
                  <a:schemeClr val="bg1">
                    <a:lumMod val="95000"/>
                  </a:schemeClr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3B39-44F4-910F-4D4664FB749E}"/>
              </c:ext>
            </c:extLst>
          </c:dPt>
          <c:dPt>
            <c:idx val="2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52FA-415E-A0B2-DA857BD655C8}"/>
              </c:ext>
            </c:extLst>
          </c:dPt>
          <c:dPt>
            <c:idx val="2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CE7B-4C6D-ACD1-5293D1F350D4}"/>
              </c:ext>
            </c:extLst>
          </c:dPt>
          <c:dPt>
            <c:idx val="2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D046-44F8-9E96-E4654D062DB5}"/>
              </c:ext>
            </c:extLst>
          </c:dPt>
          <c:dPt>
            <c:idx val="3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4C18-4830-9315-B0F405968FFB}"/>
              </c:ext>
            </c:extLst>
          </c:dPt>
          <c:dPt>
            <c:idx val="34"/>
            <c:marker>
              <c:symbol val="circle"/>
              <c:size val="5"/>
              <c:spPr>
                <a:solidFill>
                  <a:schemeClr val="bg1">
                    <a:lumMod val="95000"/>
                  </a:schemeClr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3B39-44F4-910F-4D4664FB749E}"/>
              </c:ext>
            </c:extLst>
          </c:dPt>
          <c:dLbls>
            <c:dLbl>
              <c:idx val="4"/>
              <c:layout>
                <c:manualLayout>
                  <c:x val="-2.2202746129126517E-2"/>
                  <c:y val="5.0560286458999813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8542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6E5-4958-9944-F191DD511048}"/>
                </c:ext>
              </c:extLst>
            </c:dLbl>
            <c:dLbl>
              <c:idx val="10"/>
              <c:layout>
                <c:manualLayout>
                  <c:x val="-2.2202746129126542E-2"/>
                  <c:y val="-5.24982411958844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B39-44F4-910F-4D4664FB749E}"/>
                </c:ext>
              </c:extLst>
            </c:dLbl>
            <c:dLbl>
              <c:idx val="15"/>
              <c:layout>
                <c:manualLayout>
                  <c:x val="-2.2202746129126497E-2"/>
                  <c:y val="-5.41717354917855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BB0A30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6E5-4958-9944-F191DD511048}"/>
                </c:ext>
              </c:extLst>
            </c:dLbl>
            <c:dLbl>
              <c:idx val="22"/>
              <c:layout>
                <c:manualLayout>
                  <c:x val="-2.1034180543383085E-2"/>
                  <c:y val="-5.10701548145734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B39-44F4-910F-4D4664FB749E}"/>
                </c:ext>
              </c:extLst>
            </c:dLbl>
            <c:dLbl>
              <c:idx val="34"/>
              <c:layout>
                <c:manualLayout>
                  <c:x val="-1.2854221443178498E-2"/>
                  <c:y val="-6.15581440450617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B39-44F4-910F-4D4664FB74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'bariery - niepewnośc sytuacji'!$B$1:$AJ$2</c:f>
              <c:multiLvlStrCache>
                <c:ptCount val="35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V</c:v>
                  </c:pt>
                  <c:pt idx="29">
                    <c:v>VI</c:v>
                  </c:pt>
                  <c:pt idx="30">
                    <c:v>VII</c:v>
                  </c:pt>
                  <c:pt idx="31">
                    <c:v>VIII</c:v>
                  </c:pt>
                  <c:pt idx="32">
                    <c:v>IX</c:v>
                  </c:pt>
                  <c:pt idx="33">
                    <c:v>X</c:v>
                  </c:pt>
                  <c:pt idx="34">
                    <c:v>XI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</c:lvl>
              </c:multiLvlStrCache>
            </c:multiLvlStrRef>
          </c:cat>
          <c:val>
            <c:numRef>
              <c:f>'bariery - niepewnośc sytuacji'!$B$3:$AJ$3</c:f>
              <c:numCache>
                <c:formatCode>General</c:formatCode>
                <c:ptCount val="35"/>
                <c:pt idx="0">
                  <c:v>38.9</c:v>
                </c:pt>
                <c:pt idx="1">
                  <c:v>34.6</c:v>
                </c:pt>
                <c:pt idx="2">
                  <c:v>38.700000000000003</c:v>
                </c:pt>
                <c:pt idx="3">
                  <c:v>37.200000000000003</c:v>
                </c:pt>
                <c:pt idx="4">
                  <c:v>31</c:v>
                </c:pt>
                <c:pt idx="5">
                  <c:v>35.5</c:v>
                </c:pt>
                <c:pt idx="6">
                  <c:v>36.299999999999997</c:v>
                </c:pt>
                <c:pt idx="7">
                  <c:v>42.8</c:v>
                </c:pt>
                <c:pt idx="8">
                  <c:v>37.1</c:v>
                </c:pt>
                <c:pt idx="9">
                  <c:v>43.3</c:v>
                </c:pt>
                <c:pt idx="10">
                  <c:v>43</c:v>
                </c:pt>
                <c:pt idx="11">
                  <c:v>43.6</c:v>
                </c:pt>
                <c:pt idx="12">
                  <c:v>44.3</c:v>
                </c:pt>
                <c:pt idx="13">
                  <c:v>42.1</c:v>
                </c:pt>
                <c:pt idx="14">
                  <c:v>44.5</c:v>
                </c:pt>
                <c:pt idx="15">
                  <c:v>76.400000000000006</c:v>
                </c:pt>
                <c:pt idx="16">
                  <c:v>50.3</c:v>
                </c:pt>
                <c:pt idx="17">
                  <c:v>47.9</c:v>
                </c:pt>
                <c:pt idx="18">
                  <c:v>42.2</c:v>
                </c:pt>
                <c:pt idx="19">
                  <c:v>42.2</c:v>
                </c:pt>
                <c:pt idx="20">
                  <c:v>41</c:v>
                </c:pt>
                <c:pt idx="21">
                  <c:v>45.9</c:v>
                </c:pt>
                <c:pt idx="22">
                  <c:v>46.7</c:v>
                </c:pt>
                <c:pt idx="23">
                  <c:v>45.9</c:v>
                </c:pt>
                <c:pt idx="24">
                  <c:v>59.4</c:v>
                </c:pt>
                <c:pt idx="25">
                  <c:v>57.7</c:v>
                </c:pt>
                <c:pt idx="26">
                  <c:v>52.3</c:v>
                </c:pt>
                <c:pt idx="27">
                  <c:v>53.9</c:v>
                </c:pt>
                <c:pt idx="28">
                  <c:v>52.6</c:v>
                </c:pt>
                <c:pt idx="29">
                  <c:v>56.5</c:v>
                </c:pt>
                <c:pt idx="30">
                  <c:v>56.9</c:v>
                </c:pt>
                <c:pt idx="31">
                  <c:v>50.3</c:v>
                </c:pt>
                <c:pt idx="32">
                  <c:v>49.6</c:v>
                </c:pt>
                <c:pt idx="33">
                  <c:v>54.2</c:v>
                </c:pt>
                <c:pt idx="34">
                  <c:v>63.9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18-4830-9315-B0F405968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7419936"/>
        <c:axId val="1849378816"/>
      </c:lineChart>
      <c:catAx>
        <c:axId val="172741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849378816"/>
        <c:crosses val="autoZero"/>
        <c:auto val="1"/>
        <c:lblAlgn val="ctr"/>
        <c:lblOffset val="200"/>
        <c:noMultiLvlLbl val="0"/>
      </c:catAx>
      <c:valAx>
        <c:axId val="184937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72741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98701926062924E-2"/>
          <c:y val="0.14269932932512197"/>
          <c:w val="0.9188470766307586"/>
          <c:h val="0.62006359532903277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001D77"/>
              </a:solidFill>
              <a:round/>
            </a:ln>
            <a:effectLst/>
          </c:spPr>
          <c:marker>
            <c:symbol val="none"/>
          </c:marker>
          <c:dPt>
            <c:idx val="2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789-45DC-B70C-264936EDBF1E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789-45DC-B70C-264936EDBF1E}"/>
              </c:ext>
            </c:extLst>
          </c:dPt>
          <c:dPt>
            <c:idx val="16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D789-45DC-B70C-264936EDBF1E}"/>
              </c:ext>
            </c:extLst>
          </c:dPt>
          <c:dPt>
            <c:idx val="21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D789-45DC-B70C-264936EDBF1E}"/>
              </c:ext>
            </c:extLst>
          </c:dPt>
          <c:dPt>
            <c:idx val="33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D789-45DC-B70C-264936EDBF1E}"/>
              </c:ext>
            </c:extLst>
          </c:dPt>
          <c:dLbls>
            <c:dLbl>
              <c:idx val="2"/>
              <c:layout>
                <c:manualLayout>
                  <c:x val="-2.2202746129126497E-2"/>
                  <c:y val="-7.054682539682539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8542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789-45DC-B70C-264936EDBF1E}"/>
                </c:ext>
              </c:extLst>
            </c:dLbl>
            <c:dLbl>
              <c:idx val="9"/>
              <c:layout>
                <c:manualLayout>
                  <c:x val="-2.687700847210054E-2"/>
                  <c:y val="6.3890919391092996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789-45DC-B70C-264936EDBF1E}"/>
                </c:ext>
              </c:extLst>
            </c:dLbl>
            <c:dLbl>
              <c:idx val="16"/>
              <c:layout>
                <c:manualLayout>
                  <c:x val="-1.9865614957639499E-2"/>
                  <c:y val="7.6473840024853343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BB0A30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789-45DC-B70C-264936EDBF1E}"/>
                </c:ext>
              </c:extLst>
            </c:dLbl>
            <c:dLbl>
              <c:idx val="21"/>
              <c:layout>
                <c:manualLayout>
                  <c:x val="-2.4539877300613584E-2"/>
                  <c:y val="-6.0500995961331114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789-45DC-B70C-264936EDBF1E}"/>
                </c:ext>
              </c:extLst>
            </c:dLbl>
            <c:dLbl>
              <c:idx val="33"/>
              <c:layout>
                <c:manualLayout>
                  <c:x val="-8.1799591002044997E-3"/>
                  <c:y val="-6.2423475448182601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332456909144028E-2"/>
                      <c:h val="8.12302406754262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789-45DC-B70C-264936EDBF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zatrudnienie!$B$1:$AI$2</c:f>
              <c:multiLvlStrCache>
                <c:ptCount val="34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V</c:v>
                  </c:pt>
                  <c:pt idx="29">
                    <c:v>VI</c:v>
                  </c:pt>
                  <c:pt idx="30">
                    <c:v>VII</c:v>
                  </c:pt>
                  <c:pt idx="31">
                    <c:v>VIII</c:v>
                  </c:pt>
                  <c:pt idx="32">
                    <c:v>IX</c:v>
                  </c:pt>
                  <c:pt idx="33">
                    <c:v>X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</c:lvl>
              </c:multiLvlStrCache>
            </c:multiLvlStrRef>
          </c:cat>
          <c:val>
            <c:numRef>
              <c:f>zatrudnienie!$B$3:$AI$3</c:f>
              <c:numCache>
                <c:formatCode>0</c:formatCode>
                <c:ptCount val="34"/>
                <c:pt idx="0">
                  <c:v>132394</c:v>
                </c:pt>
                <c:pt idx="1">
                  <c:v>132874</c:v>
                </c:pt>
                <c:pt idx="2">
                  <c:v>133136</c:v>
                </c:pt>
                <c:pt idx="3">
                  <c:v>133037</c:v>
                </c:pt>
                <c:pt idx="4">
                  <c:v>132558</c:v>
                </c:pt>
                <c:pt idx="5">
                  <c:v>133029</c:v>
                </c:pt>
                <c:pt idx="6">
                  <c:v>132828</c:v>
                </c:pt>
                <c:pt idx="7">
                  <c:v>132562</c:v>
                </c:pt>
                <c:pt idx="8">
                  <c:v>132219</c:v>
                </c:pt>
                <c:pt idx="9">
                  <c:v>132234</c:v>
                </c:pt>
                <c:pt idx="10">
                  <c:v>132327</c:v>
                </c:pt>
                <c:pt idx="11">
                  <c:v>131475</c:v>
                </c:pt>
                <c:pt idx="12" formatCode="General">
                  <c:v>132580</c:v>
                </c:pt>
                <c:pt idx="13">
                  <c:v>132880</c:v>
                </c:pt>
                <c:pt idx="14">
                  <c:v>132194</c:v>
                </c:pt>
                <c:pt idx="15">
                  <c:v>129623</c:v>
                </c:pt>
                <c:pt idx="16">
                  <c:v>127774</c:v>
                </c:pt>
                <c:pt idx="17" formatCode="General">
                  <c:v>127837</c:v>
                </c:pt>
                <c:pt idx="18" formatCode="General">
                  <c:v>128273</c:v>
                </c:pt>
                <c:pt idx="19">
                  <c:v>129110</c:v>
                </c:pt>
                <c:pt idx="20" formatCode="General">
                  <c:v>129787</c:v>
                </c:pt>
                <c:pt idx="21" formatCode="General">
                  <c:v>130014</c:v>
                </c:pt>
                <c:pt idx="22" formatCode="General">
                  <c:v>129700</c:v>
                </c:pt>
                <c:pt idx="23" formatCode="General">
                  <c:v>129648</c:v>
                </c:pt>
                <c:pt idx="24" formatCode="General">
                  <c:v>128562</c:v>
                </c:pt>
                <c:pt idx="25" formatCode="General">
                  <c:v>128840</c:v>
                </c:pt>
                <c:pt idx="26" formatCode="General">
                  <c:v>128830</c:v>
                </c:pt>
                <c:pt idx="27" formatCode="General">
                  <c:v>128770</c:v>
                </c:pt>
                <c:pt idx="28" formatCode="General">
                  <c:v>129045</c:v>
                </c:pt>
                <c:pt idx="29" formatCode="General">
                  <c:v>128911</c:v>
                </c:pt>
                <c:pt idx="30" formatCode="General">
                  <c:v>128682</c:v>
                </c:pt>
                <c:pt idx="31" formatCode="General">
                  <c:v>128193</c:v>
                </c:pt>
                <c:pt idx="32" formatCode="General">
                  <c:v>128398</c:v>
                </c:pt>
                <c:pt idx="33" formatCode="General">
                  <c:v>128483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789-45DC-B70C-264936EDB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7419936"/>
        <c:axId val="1849378816"/>
      </c:lineChart>
      <c:catAx>
        <c:axId val="172741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849378816"/>
        <c:crosses val="autoZero"/>
        <c:auto val="1"/>
        <c:lblAlgn val="ctr"/>
        <c:lblOffset val="200"/>
        <c:noMultiLvlLbl val="0"/>
      </c:catAx>
      <c:valAx>
        <c:axId val="1849378816"/>
        <c:scaling>
          <c:orientation val="minMax"/>
          <c:max val="14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727419936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4.0899795501022497E-2"/>
                <c:y val="1.1418572431521931E-2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r>
                    <a:rPr lang="pl-PL" dirty="0">
                      <a:solidFill>
                        <a:schemeClr val="tx1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</a:rPr>
                    <a:t>tys.</a:t>
                  </a:r>
                </a:p>
              </c:rich>
            </c:tx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Fira Sans" panose="020B0503050000020004" pitchFamily="34" charset="0"/>
                    <a:ea typeface="Fira Sans" panose="020B0503050000020004" pitchFamily="34" charset="0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98701926062924E-2"/>
          <c:y val="0.14239009812964773"/>
          <c:w val="0.9188470766307586"/>
          <c:h val="0.61986011762400062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001D77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A75B-411E-928A-E973DE575C05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A1F-42C3-94FD-E08B200178C7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4C18-4830-9315-B0F405968FFB}"/>
              </c:ext>
            </c:extLst>
          </c:dPt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76E5-4958-9944-F191DD511048}"/>
              </c:ext>
            </c:extLst>
          </c:dPt>
          <c:dPt>
            <c:idx val="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52FA-415E-A0B2-DA857BD655C8}"/>
              </c:ext>
            </c:extLst>
          </c:dPt>
          <c:dPt>
            <c:idx val="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4C18-4830-9315-B0F405968FFB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chemeClr val="bg1">
                    <a:lumMod val="95000"/>
                  </a:schemeClr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B39-44F4-910F-4D4664FB749E}"/>
              </c:ext>
            </c:extLst>
          </c:dPt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7FC5-42AA-84F2-17D19FA4F392}"/>
              </c:ext>
            </c:extLst>
          </c:dPt>
          <c:dPt>
            <c:idx val="1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AC0F-4811-AEF8-DEE772E235A9}"/>
              </c:ext>
            </c:extLst>
          </c:dPt>
          <c:dPt>
            <c:idx val="1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CE7B-4C6D-ACD1-5293D1F350D4}"/>
              </c:ext>
            </c:extLst>
          </c:dPt>
          <c:dPt>
            <c:idx val="15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76E5-4958-9944-F191DD511048}"/>
              </c:ext>
            </c:extLst>
          </c:dPt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4C18-4830-9315-B0F405968FFB}"/>
              </c:ext>
            </c:extLst>
          </c:dPt>
          <c:dPt>
            <c:idx val="1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3B39-44F4-910F-4D4664FB749E}"/>
              </c:ext>
            </c:extLst>
          </c:dPt>
          <c:dPt>
            <c:idx val="2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2CF-40ED-8AF6-291EAA933637}"/>
              </c:ext>
            </c:extLst>
          </c:dPt>
          <c:dPt>
            <c:idx val="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4C18-4830-9315-B0F405968FFB}"/>
              </c:ext>
            </c:extLst>
          </c:dPt>
          <c:dPt>
            <c:idx val="22"/>
            <c:marker>
              <c:symbol val="circle"/>
              <c:size val="5"/>
              <c:spPr>
                <a:solidFill>
                  <a:schemeClr val="bg1">
                    <a:lumMod val="95000"/>
                  </a:schemeClr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3B39-44F4-910F-4D4664FB749E}"/>
              </c:ext>
            </c:extLst>
          </c:dPt>
          <c:dPt>
            <c:idx val="2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52FA-415E-A0B2-DA857BD655C8}"/>
              </c:ext>
            </c:extLst>
          </c:dPt>
          <c:dPt>
            <c:idx val="2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CE7B-4C6D-ACD1-5293D1F350D4}"/>
              </c:ext>
            </c:extLst>
          </c:dPt>
          <c:dPt>
            <c:idx val="2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D046-44F8-9E96-E4654D062DB5}"/>
              </c:ext>
            </c:extLst>
          </c:dPt>
          <c:dPt>
            <c:idx val="31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E8E1-4D2B-8DE9-F83D188C7A7A}"/>
              </c:ext>
            </c:extLst>
          </c:dPt>
          <c:dPt>
            <c:idx val="3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4C18-4830-9315-B0F405968FFB}"/>
              </c:ext>
            </c:extLst>
          </c:dPt>
          <c:dPt>
            <c:idx val="34"/>
            <c:marker>
              <c:symbol val="circle"/>
              <c:size val="5"/>
              <c:spPr>
                <a:solidFill>
                  <a:schemeClr val="bg1">
                    <a:lumMod val="95000"/>
                  </a:schemeClr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3B39-44F4-910F-4D4664FB749E}"/>
              </c:ext>
            </c:extLst>
          </c:dPt>
          <c:dLbls>
            <c:dLbl>
              <c:idx val="10"/>
              <c:layout>
                <c:manualLayout>
                  <c:x val="-2.337131171487004E-2"/>
                  <c:y val="4.1399433656543805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B39-44F4-910F-4D4664FB749E}"/>
                </c:ext>
              </c:extLst>
            </c:dLbl>
            <c:dLbl>
              <c:idx val="15"/>
              <c:layout>
                <c:manualLayout>
                  <c:x val="-2.5708442886356996E-2"/>
                  <c:y val="4.33373883934284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BB0A30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6E5-4958-9944-F191DD511048}"/>
                </c:ext>
              </c:extLst>
            </c:dLbl>
            <c:dLbl>
              <c:idx val="22"/>
              <c:layout>
                <c:manualLayout>
                  <c:x val="-2.1034180543383085E-2"/>
                  <c:y val="3.9216071005069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B39-44F4-910F-4D4664FB749E}"/>
                </c:ext>
              </c:extLst>
            </c:dLbl>
            <c:dLbl>
              <c:idx val="31"/>
              <c:layout>
                <c:manualLayout>
                  <c:x val="-2.1034180543382998E-2"/>
                  <c:y val="-5.05602864589998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8542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8E1-4D2B-8DE9-F83D188C7A7A}"/>
                </c:ext>
              </c:extLst>
            </c:dLbl>
            <c:dLbl>
              <c:idx val="34"/>
              <c:layout>
                <c:manualLayout>
                  <c:x val="-1.2854221443178498E-2"/>
                  <c:y val="3.95624288729377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B39-44F4-910F-4D4664FB74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'przewidywane zatrudnienie'!$B$1:$AJ$2</c:f>
              <c:multiLvlStrCache>
                <c:ptCount val="35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V</c:v>
                  </c:pt>
                  <c:pt idx="29">
                    <c:v>VI</c:v>
                  </c:pt>
                  <c:pt idx="30">
                    <c:v>VII</c:v>
                  </c:pt>
                  <c:pt idx="31">
                    <c:v>VIII</c:v>
                  </c:pt>
                  <c:pt idx="32">
                    <c:v>IX</c:v>
                  </c:pt>
                  <c:pt idx="33">
                    <c:v>X</c:v>
                  </c:pt>
                  <c:pt idx="34">
                    <c:v>XI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</c:lvl>
              </c:multiLvlStrCache>
            </c:multiLvlStrRef>
          </c:cat>
          <c:val>
            <c:numRef>
              <c:f>'przewidywane zatrudnienie'!$B$3:$AJ$3</c:f>
              <c:numCache>
                <c:formatCode>General</c:formatCode>
                <c:ptCount val="35"/>
                <c:pt idx="0">
                  <c:v>4</c:v>
                </c:pt>
                <c:pt idx="1">
                  <c:v>-2.8</c:v>
                </c:pt>
                <c:pt idx="2">
                  <c:v>1.6</c:v>
                </c:pt>
                <c:pt idx="3">
                  <c:v>-2.2000000000000002</c:v>
                </c:pt>
                <c:pt idx="4">
                  <c:v>-5.5</c:v>
                </c:pt>
                <c:pt idx="5">
                  <c:v>-3.1</c:v>
                </c:pt>
                <c:pt idx="6">
                  <c:v>-2.9</c:v>
                </c:pt>
                <c:pt idx="7">
                  <c:v>-8.1</c:v>
                </c:pt>
                <c:pt idx="8">
                  <c:v>-1.9</c:v>
                </c:pt>
                <c:pt idx="9">
                  <c:v>-5.9</c:v>
                </c:pt>
                <c:pt idx="10">
                  <c:v>-8.8000000000000007</c:v>
                </c:pt>
                <c:pt idx="11">
                  <c:v>-4.4000000000000004</c:v>
                </c:pt>
                <c:pt idx="12">
                  <c:v>3.6</c:v>
                </c:pt>
                <c:pt idx="13">
                  <c:v>-2.6</c:v>
                </c:pt>
                <c:pt idx="14">
                  <c:v>-4.8</c:v>
                </c:pt>
                <c:pt idx="15">
                  <c:v>-48.4</c:v>
                </c:pt>
                <c:pt idx="16">
                  <c:v>-14.2</c:v>
                </c:pt>
                <c:pt idx="17">
                  <c:v>-8.8000000000000007</c:v>
                </c:pt>
                <c:pt idx="18">
                  <c:v>-5.6</c:v>
                </c:pt>
                <c:pt idx="19">
                  <c:v>-15.7</c:v>
                </c:pt>
                <c:pt idx="20">
                  <c:v>1.1000000000000001</c:v>
                </c:pt>
                <c:pt idx="21">
                  <c:v>-4.9000000000000004</c:v>
                </c:pt>
                <c:pt idx="22">
                  <c:v>-8.4</c:v>
                </c:pt>
                <c:pt idx="23">
                  <c:v>4.0999999999999996</c:v>
                </c:pt>
                <c:pt idx="24">
                  <c:v>6.2</c:v>
                </c:pt>
                <c:pt idx="25">
                  <c:v>5.5</c:v>
                </c:pt>
                <c:pt idx="26">
                  <c:v>-2.4</c:v>
                </c:pt>
                <c:pt idx="27">
                  <c:v>3.6</c:v>
                </c:pt>
                <c:pt idx="28">
                  <c:v>3.5</c:v>
                </c:pt>
                <c:pt idx="29">
                  <c:v>7.1</c:v>
                </c:pt>
                <c:pt idx="30">
                  <c:v>9.5</c:v>
                </c:pt>
                <c:pt idx="31">
                  <c:v>10.8</c:v>
                </c:pt>
                <c:pt idx="32">
                  <c:v>10.3</c:v>
                </c:pt>
                <c:pt idx="33">
                  <c:v>5.6</c:v>
                </c:pt>
                <c:pt idx="34">
                  <c:v>-3.4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18-4830-9315-B0F405968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7419936"/>
        <c:axId val="1849378816"/>
      </c:lineChart>
      <c:catAx>
        <c:axId val="172741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849378816"/>
        <c:crosses val="autoZero"/>
        <c:auto val="1"/>
        <c:lblAlgn val="ctr"/>
        <c:lblOffset val="200"/>
        <c:noMultiLvlLbl val="0"/>
      </c:catAx>
      <c:valAx>
        <c:axId val="184937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72741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98701926062924E-2"/>
          <c:y val="0.14239009812964773"/>
          <c:w val="0.9188470766307586"/>
          <c:h val="0.61986011762400062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001D77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A75B-411E-928A-E973DE575C05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A1F-42C3-94FD-E08B200178C7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4C18-4830-9315-B0F405968FFB}"/>
              </c:ext>
            </c:extLst>
          </c:dPt>
          <c:dPt>
            <c:idx val="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52FA-415E-A0B2-DA857BD655C8}"/>
              </c:ext>
            </c:extLst>
          </c:dPt>
          <c:dPt>
            <c:idx val="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4C18-4830-9315-B0F405968FFB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chemeClr val="bg1">
                    <a:lumMod val="95000"/>
                  </a:schemeClr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B39-44F4-910F-4D4664FB749E}"/>
              </c:ext>
            </c:extLst>
          </c:dPt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7FC5-42AA-84F2-17D19FA4F392}"/>
              </c:ext>
            </c:extLst>
          </c:dPt>
          <c:dPt>
            <c:idx val="1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AC0F-4811-AEF8-DEE772E235A9}"/>
              </c:ext>
            </c:extLst>
          </c:dPt>
          <c:dPt>
            <c:idx val="1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CE7B-4C6D-ACD1-5293D1F350D4}"/>
              </c:ext>
            </c:extLst>
          </c:dPt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4C18-4830-9315-B0F405968FFB}"/>
              </c:ext>
            </c:extLst>
          </c:dPt>
          <c:dPt>
            <c:idx val="17"/>
            <c:marker>
              <c:symbol val="circle"/>
              <c:size val="5"/>
              <c:spPr>
                <a:solidFill>
                  <a:schemeClr val="bg1">
                    <a:lumMod val="95000"/>
                  </a:schemeClr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3B39-44F4-910F-4D4664FB749E}"/>
              </c:ext>
            </c:extLst>
          </c:dPt>
          <c:dPt>
            <c:idx val="2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2CF-40ED-8AF6-291EAA933637}"/>
              </c:ext>
            </c:extLst>
          </c:dPt>
          <c:dPt>
            <c:idx val="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4C18-4830-9315-B0F405968FFB}"/>
              </c:ext>
            </c:extLst>
          </c:dPt>
          <c:dPt>
            <c:idx val="22"/>
            <c:marker>
              <c:symbol val="circle"/>
              <c:size val="5"/>
              <c:spPr>
                <a:solidFill>
                  <a:schemeClr val="bg1">
                    <a:lumMod val="95000"/>
                  </a:schemeClr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3B39-44F4-910F-4D4664FB749E}"/>
              </c:ext>
            </c:extLst>
          </c:dPt>
          <c:dPt>
            <c:idx val="2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52FA-415E-A0B2-DA857BD655C8}"/>
              </c:ext>
            </c:extLst>
          </c:dPt>
          <c:dPt>
            <c:idx val="2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CE7B-4C6D-ACD1-5293D1F350D4}"/>
              </c:ext>
            </c:extLst>
          </c:dPt>
          <c:dPt>
            <c:idx val="2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D046-44F8-9E96-E4654D062DB5}"/>
              </c:ext>
            </c:extLst>
          </c:dPt>
          <c:dPt>
            <c:idx val="3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4C18-4830-9315-B0F405968FFB}"/>
              </c:ext>
            </c:extLst>
          </c:dPt>
          <c:dPt>
            <c:idx val="34"/>
            <c:marker>
              <c:symbol val="circle"/>
              <c:size val="5"/>
              <c:spPr>
                <a:solidFill>
                  <a:schemeClr val="bg1">
                    <a:lumMod val="95000"/>
                  </a:schemeClr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3B39-44F4-910F-4D4664FB749E}"/>
              </c:ext>
            </c:extLst>
          </c:dPt>
          <c:dLbls>
            <c:dLbl>
              <c:idx val="10"/>
              <c:layout>
                <c:manualLayout>
                  <c:x val="-1.8697049371896042E-2"/>
                  <c:y val="-7.0555555555555552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B39-44F4-910F-4D4664FB749E}"/>
                </c:ext>
              </c:extLst>
            </c:dLbl>
            <c:dLbl>
              <c:idx val="17"/>
              <c:layout>
                <c:manualLayout>
                  <c:x val="-2.2202746129126583E-2"/>
                  <c:y val="4.5357142857142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8542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B39-44F4-910F-4D4664FB749E}"/>
                </c:ext>
              </c:extLst>
            </c:dLbl>
            <c:dLbl>
              <c:idx val="22"/>
              <c:layout>
                <c:manualLayout>
                  <c:x val="-1.9865614957639582E-2"/>
                  <c:y val="-6.55158730158730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B39-44F4-910F-4D4664FB749E}"/>
                </c:ext>
              </c:extLst>
            </c:dLbl>
            <c:dLbl>
              <c:idx val="34"/>
              <c:layout>
                <c:manualLayout>
                  <c:x val="-1.402278702892217E-2"/>
                  <c:y val="-6.04761904761904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BB0A30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B39-44F4-910F-4D4664FB74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'przewidywane ceny'!$B$1:$AJ$2</c:f>
              <c:multiLvlStrCache>
                <c:ptCount val="35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V</c:v>
                  </c:pt>
                  <c:pt idx="29">
                    <c:v>VI</c:v>
                  </c:pt>
                  <c:pt idx="30">
                    <c:v>VII</c:v>
                  </c:pt>
                  <c:pt idx="31">
                    <c:v>VIII</c:v>
                  </c:pt>
                  <c:pt idx="32">
                    <c:v>IX</c:v>
                  </c:pt>
                  <c:pt idx="33">
                    <c:v>X</c:v>
                  </c:pt>
                  <c:pt idx="34">
                    <c:v>XI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</c:lvl>
              </c:multiLvlStrCache>
            </c:multiLvlStrRef>
          </c:cat>
          <c:val>
            <c:numRef>
              <c:f>'przewidywane ceny'!$B$3:$AJ$3</c:f>
              <c:numCache>
                <c:formatCode>General</c:formatCode>
                <c:ptCount val="35"/>
                <c:pt idx="0">
                  <c:v>14.1</c:v>
                </c:pt>
                <c:pt idx="1">
                  <c:v>9.8000000000000007</c:v>
                </c:pt>
                <c:pt idx="2">
                  <c:v>8.3000000000000007</c:v>
                </c:pt>
                <c:pt idx="3">
                  <c:v>6.7</c:v>
                </c:pt>
                <c:pt idx="4">
                  <c:v>2.1</c:v>
                </c:pt>
                <c:pt idx="5">
                  <c:v>1.8</c:v>
                </c:pt>
                <c:pt idx="6">
                  <c:v>5.3</c:v>
                </c:pt>
                <c:pt idx="7">
                  <c:v>5.6</c:v>
                </c:pt>
                <c:pt idx="8">
                  <c:v>6.2</c:v>
                </c:pt>
                <c:pt idx="9">
                  <c:v>4.0999999999999996</c:v>
                </c:pt>
                <c:pt idx="10">
                  <c:v>3</c:v>
                </c:pt>
                <c:pt idx="11">
                  <c:v>8.4</c:v>
                </c:pt>
                <c:pt idx="12">
                  <c:v>11.6</c:v>
                </c:pt>
                <c:pt idx="13">
                  <c:v>13.8</c:v>
                </c:pt>
                <c:pt idx="14">
                  <c:v>7.4</c:v>
                </c:pt>
                <c:pt idx="15">
                  <c:v>-11.4</c:v>
                </c:pt>
                <c:pt idx="16">
                  <c:v>-8.3000000000000007</c:v>
                </c:pt>
                <c:pt idx="17">
                  <c:v>-11.9</c:v>
                </c:pt>
                <c:pt idx="18">
                  <c:v>-2.6</c:v>
                </c:pt>
                <c:pt idx="19">
                  <c:v>-5.9</c:v>
                </c:pt>
                <c:pt idx="20">
                  <c:v>4.0999999999999996</c:v>
                </c:pt>
                <c:pt idx="21">
                  <c:v>1.1000000000000001</c:v>
                </c:pt>
                <c:pt idx="22">
                  <c:v>-3.5</c:v>
                </c:pt>
                <c:pt idx="23">
                  <c:v>1.8</c:v>
                </c:pt>
                <c:pt idx="24">
                  <c:v>9.8000000000000007</c:v>
                </c:pt>
                <c:pt idx="25">
                  <c:v>14.9</c:v>
                </c:pt>
                <c:pt idx="26">
                  <c:v>11.7</c:v>
                </c:pt>
                <c:pt idx="27">
                  <c:v>21.2</c:v>
                </c:pt>
                <c:pt idx="28">
                  <c:v>22.6</c:v>
                </c:pt>
                <c:pt idx="29">
                  <c:v>18.600000000000001</c:v>
                </c:pt>
                <c:pt idx="30">
                  <c:v>15.3</c:v>
                </c:pt>
                <c:pt idx="31">
                  <c:v>19.3</c:v>
                </c:pt>
                <c:pt idx="32">
                  <c:v>14.9</c:v>
                </c:pt>
                <c:pt idx="33">
                  <c:v>23.6</c:v>
                </c:pt>
                <c:pt idx="34">
                  <c:v>36.299999999999997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18-4830-9315-B0F405968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7419936"/>
        <c:axId val="1849378816"/>
      </c:lineChart>
      <c:catAx>
        <c:axId val="172741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849378816"/>
        <c:crosses val="autoZero"/>
        <c:auto val="1"/>
        <c:lblAlgn val="ctr"/>
        <c:lblOffset val="200"/>
        <c:noMultiLvlLbl val="0"/>
      </c:catAx>
      <c:valAx>
        <c:axId val="184937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72741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98701926062924E-2"/>
          <c:y val="0.14269932932512197"/>
          <c:w val="0.9188470766307586"/>
          <c:h val="0.62006359532903277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001D77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E5E-4A11-9B9E-0AD2C3C9D08D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313E-4773-8842-2B14737DDC1D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D789-45DC-B70C-264936EDBF1E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CDC5-49E3-B6EB-3139D8938762}"/>
              </c:ext>
            </c:extLst>
          </c:dPt>
          <c:dPt>
            <c:idx val="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D789-45DC-B70C-264936EDBF1E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DC5-49E3-B6EB-3139D8938762}"/>
              </c:ext>
            </c:extLst>
          </c:dPt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6156-4028-82D5-F5FE01C842C0}"/>
              </c:ext>
            </c:extLst>
          </c:dPt>
          <c:dPt>
            <c:idx val="15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F04-4BFF-944D-7B77BF3B1C31}"/>
              </c:ext>
            </c:extLst>
          </c:dPt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D789-45DC-B70C-264936EDBF1E}"/>
              </c:ext>
            </c:extLst>
          </c:dPt>
          <c:dPt>
            <c:idx val="1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5E5E-4A11-9B9E-0AD2C3C9D08D}"/>
              </c:ext>
            </c:extLst>
          </c:dPt>
          <c:dPt>
            <c:idx val="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D789-45DC-B70C-264936EDBF1E}"/>
              </c:ext>
            </c:extLst>
          </c:dPt>
          <c:dPt>
            <c:idx val="22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DC5-49E3-B6EB-3139D8938762}"/>
              </c:ext>
            </c:extLst>
          </c:dPt>
          <c:dPt>
            <c:idx val="2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38CA-4F39-B36C-057FDA7DCE22}"/>
              </c:ext>
            </c:extLst>
          </c:dPt>
          <c:dPt>
            <c:idx val="2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AEDD-4009-BAB4-3DE1595F66B8}"/>
              </c:ext>
            </c:extLst>
          </c:dPt>
          <c:dPt>
            <c:idx val="3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AEDD-4009-BAB4-3DE1595F66B8}"/>
              </c:ext>
            </c:extLst>
          </c:dPt>
          <c:dPt>
            <c:idx val="3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D789-45DC-B70C-264936EDBF1E}"/>
              </c:ext>
            </c:extLst>
          </c:dPt>
          <c:dPt>
            <c:idx val="34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DC5-49E3-B6EB-3139D8938762}"/>
              </c:ext>
            </c:extLst>
          </c:dPt>
          <c:dLbls>
            <c:dLbl>
              <c:idx val="0"/>
              <c:layout>
                <c:manualLayout>
                  <c:x val="-1.9865614957639499E-2"/>
                  <c:y val="-7.0555555555555552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8542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E5E-4A11-9B9E-0AD2C3C9D08D}"/>
                </c:ext>
              </c:extLst>
            </c:dLbl>
            <c:dLbl>
              <c:idx val="10"/>
              <c:layout>
                <c:manualLayout>
                  <c:x val="-1.752848378615254E-2"/>
                  <c:y val="-6.5515873015873111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DC5-49E3-B6EB-3139D8938762}"/>
                </c:ext>
              </c:extLst>
            </c:dLbl>
            <c:dLbl>
              <c:idx val="15"/>
              <c:layout>
                <c:manualLayout>
                  <c:x val="-2.4539877300613498E-2"/>
                  <c:y val="6.0476190476190385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BB0A30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F04-4BFF-944D-7B77BF3B1C31}"/>
                </c:ext>
              </c:extLst>
            </c:dLbl>
            <c:dLbl>
              <c:idx val="22"/>
              <c:layout>
                <c:manualLayout>
                  <c:x val="-1.7528483786152585E-2"/>
                  <c:y val="4.535714285714295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DC5-49E3-B6EB-3139D8938762}"/>
                </c:ext>
              </c:extLst>
            </c:dLbl>
            <c:dLbl>
              <c:idx val="34"/>
              <c:layout>
                <c:manualLayout>
                  <c:x val="-1.2854221443178498E-2"/>
                  <c:y val="-6.5515873015873013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DC5-49E3-B6EB-3139D8938762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'przewidywana produkcja'!$B$1:$AJ$2</c:f>
              <c:multiLvlStrCache>
                <c:ptCount val="35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V</c:v>
                  </c:pt>
                  <c:pt idx="29">
                    <c:v>VI</c:v>
                  </c:pt>
                  <c:pt idx="30">
                    <c:v>VII</c:v>
                  </c:pt>
                  <c:pt idx="31">
                    <c:v>VIII</c:v>
                  </c:pt>
                  <c:pt idx="32">
                    <c:v>IX</c:v>
                  </c:pt>
                  <c:pt idx="33">
                    <c:v>X</c:v>
                  </c:pt>
                  <c:pt idx="34">
                    <c:v>XI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</c:lvl>
              </c:multiLvlStrCache>
            </c:multiLvlStrRef>
          </c:cat>
          <c:val>
            <c:numRef>
              <c:f>'przewidywana produkcja'!$B$3:$AJ$3</c:f>
              <c:numCache>
                <c:formatCode>General</c:formatCode>
                <c:ptCount val="35"/>
                <c:pt idx="0">
                  <c:v>20.9</c:v>
                </c:pt>
                <c:pt idx="1">
                  <c:v>16.899999999999999</c:v>
                </c:pt>
                <c:pt idx="2">
                  <c:v>18.8</c:v>
                </c:pt>
                <c:pt idx="3">
                  <c:v>14.8</c:v>
                </c:pt>
                <c:pt idx="4">
                  <c:v>7.6</c:v>
                </c:pt>
                <c:pt idx="5">
                  <c:v>6</c:v>
                </c:pt>
                <c:pt idx="6">
                  <c:v>-14.8</c:v>
                </c:pt>
                <c:pt idx="7">
                  <c:v>13.8</c:v>
                </c:pt>
                <c:pt idx="8">
                  <c:v>8.4</c:v>
                </c:pt>
                <c:pt idx="9">
                  <c:v>-2.2999999999999998</c:v>
                </c:pt>
                <c:pt idx="10">
                  <c:v>-12.4</c:v>
                </c:pt>
                <c:pt idx="11">
                  <c:v>-5.6</c:v>
                </c:pt>
                <c:pt idx="12">
                  <c:v>8.5</c:v>
                </c:pt>
                <c:pt idx="13">
                  <c:v>13.5</c:v>
                </c:pt>
                <c:pt idx="14">
                  <c:v>4.5</c:v>
                </c:pt>
                <c:pt idx="15">
                  <c:v>-61.2</c:v>
                </c:pt>
                <c:pt idx="16">
                  <c:v>-9.5</c:v>
                </c:pt>
                <c:pt idx="17">
                  <c:v>-5.2</c:v>
                </c:pt>
                <c:pt idx="18">
                  <c:v>10.3</c:v>
                </c:pt>
                <c:pt idx="19">
                  <c:v>5.4</c:v>
                </c:pt>
                <c:pt idx="20">
                  <c:v>8.1999999999999993</c:v>
                </c:pt>
                <c:pt idx="21">
                  <c:v>4.2</c:v>
                </c:pt>
                <c:pt idx="22">
                  <c:v>-9.8000000000000007</c:v>
                </c:pt>
                <c:pt idx="23">
                  <c:v>1.5</c:v>
                </c:pt>
                <c:pt idx="24">
                  <c:v>9.5</c:v>
                </c:pt>
                <c:pt idx="25">
                  <c:v>14</c:v>
                </c:pt>
                <c:pt idx="26">
                  <c:v>6</c:v>
                </c:pt>
                <c:pt idx="27">
                  <c:v>5</c:v>
                </c:pt>
                <c:pt idx="28">
                  <c:v>6.9</c:v>
                </c:pt>
                <c:pt idx="29">
                  <c:v>8.4</c:v>
                </c:pt>
                <c:pt idx="30">
                  <c:v>12.8</c:v>
                </c:pt>
                <c:pt idx="31">
                  <c:v>5.9</c:v>
                </c:pt>
                <c:pt idx="32">
                  <c:v>12.4</c:v>
                </c:pt>
                <c:pt idx="33">
                  <c:v>2.4</c:v>
                </c:pt>
                <c:pt idx="34">
                  <c:v>-0.5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789-45DC-B70C-264936EDB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7419936"/>
        <c:axId val="1849378816"/>
      </c:lineChart>
      <c:catAx>
        <c:axId val="172741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849378816"/>
        <c:crosses val="autoZero"/>
        <c:auto val="1"/>
        <c:lblAlgn val="ctr"/>
        <c:lblOffset val="200"/>
        <c:noMultiLvlLbl val="0"/>
      </c:catAx>
      <c:valAx>
        <c:axId val="184937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72741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98701926062924E-2"/>
          <c:y val="0.14239009812964773"/>
          <c:w val="0.9188470766307586"/>
          <c:h val="0.61986011762400062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001D77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A1F-42C3-94FD-E08B200178C7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4C18-4830-9315-B0F405968FFB}"/>
              </c:ext>
            </c:extLst>
          </c:dPt>
          <c:dPt>
            <c:idx val="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52FA-415E-A0B2-DA857BD655C8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4C18-4830-9315-B0F405968FFB}"/>
              </c:ext>
            </c:extLst>
          </c:dPt>
          <c:dPt>
            <c:idx val="16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4C18-4830-9315-B0F405968FFB}"/>
              </c:ext>
            </c:extLst>
          </c:dPt>
          <c:dPt>
            <c:idx val="21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4C18-4830-9315-B0F405968FFB}"/>
              </c:ext>
            </c:extLst>
          </c:dPt>
          <c:dPt>
            <c:idx val="2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52FA-415E-A0B2-DA857BD655C8}"/>
              </c:ext>
            </c:extLst>
          </c:dPt>
          <c:dPt>
            <c:idx val="28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D275-4950-8176-22620796E64D}"/>
              </c:ext>
            </c:extLst>
          </c:dPt>
          <c:dPt>
            <c:idx val="33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4C18-4830-9315-B0F405968FFB}"/>
              </c:ext>
            </c:extLst>
          </c:dPt>
          <c:dLbls>
            <c:dLbl>
              <c:idx val="9"/>
              <c:layout>
                <c:manualLayout>
                  <c:x val="-2.4539877300613539E-2"/>
                  <c:y val="-6.4816666666666661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C18-4830-9315-B0F405968FFB}"/>
                </c:ext>
              </c:extLst>
            </c:dLbl>
            <c:dLbl>
              <c:idx val="16"/>
              <c:layout>
                <c:manualLayout>
                  <c:x val="-2.4539877300613498E-2"/>
                  <c:y val="5.5436507936507937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BB0A30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C18-4830-9315-B0F405968FFB}"/>
                </c:ext>
              </c:extLst>
            </c:dLbl>
            <c:dLbl>
              <c:idx val="21"/>
              <c:layout>
                <c:manualLayout>
                  <c:x val="-2.4539877300613584E-2"/>
                  <c:y val="-8.0957539682539728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C18-4830-9315-B0F405968FFB}"/>
                </c:ext>
              </c:extLst>
            </c:dLbl>
            <c:dLbl>
              <c:idx val="28"/>
              <c:layout>
                <c:manualLayout>
                  <c:x val="-2.3371311714869999E-2"/>
                  <c:y val="-6.5515873015873041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8542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275-4950-8176-22620796E64D}"/>
                </c:ext>
              </c:extLst>
            </c:dLbl>
            <c:dLbl>
              <c:idx val="33"/>
              <c:layout>
                <c:manualLayout>
                  <c:x val="-5.8428279287174997E-3"/>
                  <c:y val="-7.96813492063492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C18-4830-9315-B0F405968FFB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'wynagrodzenia poprzeni rok 100'!$B$1:$AI$2</c:f>
              <c:multiLvlStrCache>
                <c:ptCount val="34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V</c:v>
                  </c:pt>
                  <c:pt idx="29">
                    <c:v>VI</c:v>
                  </c:pt>
                  <c:pt idx="30">
                    <c:v>VII</c:v>
                  </c:pt>
                  <c:pt idx="31">
                    <c:v>VIII</c:v>
                  </c:pt>
                  <c:pt idx="32">
                    <c:v>IX</c:v>
                  </c:pt>
                  <c:pt idx="33">
                    <c:v>X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</c:lvl>
              </c:multiLvlStrCache>
            </c:multiLvlStrRef>
          </c:cat>
          <c:val>
            <c:numRef>
              <c:f>'wynagrodzenia poprzeni rok 100'!$B$3:$AI$3</c:f>
              <c:numCache>
                <c:formatCode>0.0</c:formatCode>
                <c:ptCount val="34"/>
                <c:pt idx="0">
                  <c:v>109.6</c:v>
                </c:pt>
                <c:pt idx="1">
                  <c:v>107.7</c:v>
                </c:pt>
                <c:pt idx="2">
                  <c:v>105.2</c:v>
                </c:pt>
                <c:pt idx="3">
                  <c:v>107</c:v>
                </c:pt>
                <c:pt idx="4">
                  <c:v>107.8</c:v>
                </c:pt>
                <c:pt idx="5">
                  <c:v>105</c:v>
                </c:pt>
                <c:pt idx="6">
                  <c:v>105.4</c:v>
                </c:pt>
                <c:pt idx="7">
                  <c:v>105.9</c:v>
                </c:pt>
                <c:pt idx="8">
                  <c:v>104.8</c:v>
                </c:pt>
                <c:pt idx="9">
                  <c:v>104.6</c:v>
                </c:pt>
                <c:pt idx="10">
                  <c:v>104.6</c:v>
                </c:pt>
                <c:pt idx="11">
                  <c:v>103.7</c:v>
                </c:pt>
                <c:pt idx="12">
                  <c:v>105.8</c:v>
                </c:pt>
                <c:pt idx="13" formatCode="General">
                  <c:v>109.3</c:v>
                </c:pt>
                <c:pt idx="14">
                  <c:v>105.1</c:v>
                </c:pt>
                <c:pt idx="15">
                  <c:v>98.1</c:v>
                </c:pt>
                <c:pt idx="16">
                  <c:v>96.4</c:v>
                </c:pt>
                <c:pt idx="17" formatCode="General">
                  <c:v>102.2</c:v>
                </c:pt>
                <c:pt idx="18">
                  <c:v>103.6</c:v>
                </c:pt>
                <c:pt idx="19">
                  <c:v>103.2</c:v>
                </c:pt>
                <c:pt idx="20">
                  <c:v>104.3</c:v>
                </c:pt>
                <c:pt idx="21">
                  <c:v>104.5</c:v>
                </c:pt>
                <c:pt idx="22" formatCode="General">
                  <c:v>103.6</c:v>
                </c:pt>
                <c:pt idx="23">
                  <c:v>108.6</c:v>
                </c:pt>
                <c:pt idx="24" formatCode="General">
                  <c:v>104.8</c:v>
                </c:pt>
                <c:pt idx="25">
                  <c:v>104</c:v>
                </c:pt>
                <c:pt idx="26">
                  <c:v>109.7</c:v>
                </c:pt>
                <c:pt idx="27">
                  <c:v>115.1</c:v>
                </c:pt>
                <c:pt idx="28">
                  <c:v>115.2</c:v>
                </c:pt>
                <c:pt idx="29">
                  <c:v>112.6</c:v>
                </c:pt>
                <c:pt idx="30">
                  <c:v>112.1</c:v>
                </c:pt>
                <c:pt idx="31" formatCode="General">
                  <c:v>111.9</c:v>
                </c:pt>
                <c:pt idx="32">
                  <c:v>112.8</c:v>
                </c:pt>
                <c:pt idx="33">
                  <c:v>112.6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18-4830-9315-B0F405968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7419936"/>
        <c:axId val="1849378816"/>
      </c:lineChart>
      <c:catAx>
        <c:axId val="172741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849378816"/>
        <c:crosses val="autoZero"/>
        <c:auto val="1"/>
        <c:lblAlgn val="ctr"/>
        <c:lblOffset val="200"/>
        <c:noMultiLvlLbl val="0"/>
      </c:catAx>
      <c:valAx>
        <c:axId val="184937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72741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98701926062924E-2"/>
          <c:y val="0.14269932932512197"/>
          <c:w val="0.9188470766307586"/>
          <c:h val="0.62006359532903277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001D77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13E-4773-8842-2B14737DDC1D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D789-45DC-B70C-264936EDBF1E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789-45DC-B70C-264936EDBF1E}"/>
              </c:ext>
            </c:extLst>
          </c:dPt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D789-45DC-B70C-264936EDBF1E}"/>
              </c:ext>
            </c:extLst>
          </c:dPt>
          <c:dPt>
            <c:idx val="21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D789-45DC-B70C-264936EDBF1E}"/>
              </c:ext>
            </c:extLst>
          </c:dPt>
          <c:dPt>
            <c:idx val="33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D789-45DC-B70C-264936EDBF1E}"/>
              </c:ext>
            </c:extLst>
          </c:dPt>
          <c:dLbls>
            <c:dLbl>
              <c:idx val="1"/>
              <c:layout>
                <c:manualLayout>
                  <c:x val="-3.3888401986561498E-2"/>
                  <c:y val="6.3823760530691998E-2"/>
                </c:manualLayout>
              </c:layout>
              <c:numFmt formatCode="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BB0A30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13E-4773-8842-2B14737DDC1D}"/>
                </c:ext>
              </c:extLst>
            </c:dLbl>
            <c:dLbl>
              <c:idx val="9"/>
              <c:layout>
                <c:manualLayout>
                  <c:x val="-3.1551270815074542E-2"/>
                  <c:y val="-6.375660167029111E-2"/>
                </c:manualLayout>
              </c:layout>
              <c:numFmt formatCode="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789-45DC-B70C-264936EDBF1E}"/>
                </c:ext>
              </c:extLst>
            </c:dLbl>
            <c:dLbl>
              <c:idx val="21"/>
              <c:layout>
                <c:manualLayout>
                  <c:x val="-2.8045574057844084E-2"/>
                  <c:y val="-0.10691827634728898"/>
                </c:manualLayout>
              </c:layout>
              <c:numFmt formatCode="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789-45DC-B70C-264936EDBF1E}"/>
                </c:ext>
              </c:extLst>
            </c:dLbl>
            <c:dLbl>
              <c:idx val="33"/>
              <c:layout>
                <c:manualLayout>
                  <c:x val="-4.6742623429739992E-3"/>
                  <c:y val="-7.1126715520549708E-2"/>
                </c:manualLayout>
              </c:layout>
              <c:numFmt formatCode="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8542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029506281040022E-2"/>
                      <c:h val="7.54280806271815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789-45DC-B70C-264936EDBF1E}"/>
                </c:ext>
              </c:extLst>
            </c:dLbl>
            <c:numFmt formatCode="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wynagrodzenia!$B$1:$AI$2</c:f>
              <c:multiLvlStrCache>
                <c:ptCount val="34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V</c:v>
                  </c:pt>
                  <c:pt idx="29">
                    <c:v>VI</c:v>
                  </c:pt>
                  <c:pt idx="30">
                    <c:v>VII</c:v>
                  </c:pt>
                  <c:pt idx="31">
                    <c:v>VIII</c:v>
                  </c:pt>
                  <c:pt idx="32">
                    <c:v>IX</c:v>
                  </c:pt>
                  <c:pt idx="33">
                    <c:v>X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</c:lvl>
              </c:multiLvlStrCache>
            </c:multiLvlStrRef>
          </c:cat>
          <c:val>
            <c:numRef>
              <c:f>wynagrodzenia!$B$3:$AI$3</c:f>
              <c:numCache>
                <c:formatCode>0.00</c:formatCode>
                <c:ptCount val="34"/>
                <c:pt idx="0">
                  <c:v>4397.99</c:v>
                </c:pt>
                <c:pt idx="1">
                  <c:v>4204.92</c:v>
                </c:pt>
                <c:pt idx="2">
                  <c:v>4322.58</c:v>
                </c:pt>
                <c:pt idx="3">
                  <c:v>4406.12</c:v>
                </c:pt>
                <c:pt idx="4">
                  <c:v>4431.91</c:v>
                </c:pt>
                <c:pt idx="5">
                  <c:v>4340.92</c:v>
                </c:pt>
                <c:pt idx="6">
                  <c:v>4473.9399999999996</c:v>
                </c:pt>
                <c:pt idx="7">
                  <c:v>4454.95</c:v>
                </c:pt>
                <c:pt idx="8">
                  <c:v>4430.01</c:v>
                </c:pt>
                <c:pt idx="9">
                  <c:v>4500.2700000000004</c:v>
                </c:pt>
                <c:pt idx="10">
                  <c:v>4517.18</c:v>
                </c:pt>
                <c:pt idx="11">
                  <c:v>4827.12</c:v>
                </c:pt>
                <c:pt idx="12">
                  <c:v>4654.59</c:v>
                </c:pt>
                <c:pt idx="13" formatCode="General">
                  <c:v>4595.72</c:v>
                </c:pt>
                <c:pt idx="14">
                  <c:v>4541.7</c:v>
                </c:pt>
                <c:pt idx="15" formatCode="General">
                  <c:v>4321.66</c:v>
                </c:pt>
                <c:pt idx="16">
                  <c:v>4273.7</c:v>
                </c:pt>
                <c:pt idx="17">
                  <c:v>4438.18</c:v>
                </c:pt>
                <c:pt idx="18">
                  <c:v>4633.5</c:v>
                </c:pt>
                <c:pt idx="19">
                  <c:v>4596.54</c:v>
                </c:pt>
                <c:pt idx="20">
                  <c:v>4618.82</c:v>
                </c:pt>
                <c:pt idx="21">
                  <c:v>4701.97</c:v>
                </c:pt>
                <c:pt idx="22" formatCode="General">
                  <c:v>4679.21</c:v>
                </c:pt>
                <c:pt idx="23" formatCode="General">
                  <c:v>5242.97</c:v>
                </c:pt>
                <c:pt idx="24" formatCode="General">
                  <c:v>4880.0600000000004</c:v>
                </c:pt>
                <c:pt idx="25">
                  <c:v>4780.09</c:v>
                </c:pt>
                <c:pt idx="26" formatCode="0.0">
                  <c:v>4982.8999999999996</c:v>
                </c:pt>
                <c:pt idx="27">
                  <c:v>4975.1499999999996</c:v>
                </c:pt>
                <c:pt idx="28">
                  <c:v>4925.26</c:v>
                </c:pt>
                <c:pt idx="29">
                  <c:v>4996.93</c:v>
                </c:pt>
                <c:pt idx="30">
                  <c:v>5193.84</c:v>
                </c:pt>
                <c:pt idx="31" formatCode="General">
                  <c:v>5145.1099999999997</c:v>
                </c:pt>
                <c:pt idx="32">
                  <c:v>5211.8599999999997</c:v>
                </c:pt>
                <c:pt idx="33" formatCode="General">
                  <c:v>5294.02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789-45DC-B70C-264936EDB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7419936"/>
        <c:axId val="1849378816"/>
      </c:lineChart>
      <c:catAx>
        <c:axId val="172741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849378816"/>
        <c:crosses val="autoZero"/>
        <c:auto val="1"/>
        <c:lblAlgn val="ctr"/>
        <c:lblOffset val="200"/>
        <c:noMultiLvlLbl val="0"/>
      </c:catAx>
      <c:valAx>
        <c:axId val="184937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Fira Sans" panose="020B0503050000020004" pitchFamily="34" charset="0"/>
                    <a:ea typeface="Fira Sans" panose="020B0503050000020004" pitchFamily="34" charset="0"/>
                    <a:cs typeface="+mn-cs"/>
                  </a:defRPr>
                </a:pPr>
                <a:r>
                  <a:rPr lang="pl-PL" dirty="0">
                    <a:solidFill>
                      <a:srgbClr val="000000"/>
                    </a:solidFill>
                    <a:latin typeface="Fira Sans" panose="020B0503050000020004" pitchFamily="34" charset="0"/>
                    <a:ea typeface="Fira Sans" panose="020B0503050000020004" pitchFamily="34" charset="0"/>
                  </a:rPr>
                  <a:t>zł</a:t>
                </a:r>
              </a:p>
            </c:rich>
          </c:tx>
          <c:layout>
            <c:manualLayout>
              <c:xMode val="edge"/>
              <c:yMode val="edge"/>
              <c:x val="4.121530820917324E-2"/>
              <c:y val="3.063723250671598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0000"/>
                  </a:solidFill>
                  <a:latin typeface="Fira Sans" panose="020B0503050000020004" pitchFamily="34" charset="0"/>
                  <a:ea typeface="Fira Sans" panose="020B0503050000020004" pitchFamily="34" charset="0"/>
                  <a:cs typeface="+mn-cs"/>
                </a:defRPr>
              </a:pPr>
              <a:endParaRPr lang="pl-P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72741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98701926062924E-2"/>
          <c:y val="0.14239009812964773"/>
          <c:w val="0.9188470766307586"/>
          <c:h val="0.61986011762400062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001D77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A1F-42C3-94FD-E08B200178C7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4C18-4830-9315-B0F405968FFB}"/>
              </c:ext>
            </c:extLst>
          </c:dPt>
          <c:dPt>
            <c:idx val="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52FA-415E-A0B2-DA857BD655C8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4C18-4830-9315-B0F405968FFB}"/>
              </c:ext>
            </c:extLst>
          </c:dPt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7FC5-42AA-84F2-17D19FA4F392}"/>
              </c:ext>
            </c:extLst>
          </c:dPt>
          <c:dPt>
            <c:idx val="15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D5F6-41B4-AA46-23884983FCF9}"/>
              </c:ext>
            </c:extLst>
          </c:dPt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4C18-4830-9315-B0F405968FFB}"/>
              </c:ext>
            </c:extLst>
          </c:dPt>
          <c:dPt>
            <c:idx val="21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4C18-4830-9315-B0F405968FFB}"/>
              </c:ext>
            </c:extLst>
          </c:dPt>
          <c:dPt>
            <c:idx val="2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52FA-415E-A0B2-DA857BD655C8}"/>
              </c:ext>
            </c:extLst>
          </c:dPt>
          <c:dPt>
            <c:idx val="27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D5F6-41B4-AA46-23884983FCF9}"/>
              </c:ext>
            </c:extLst>
          </c:dPt>
          <c:dPt>
            <c:idx val="33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4C18-4830-9315-B0F405968FFB}"/>
              </c:ext>
            </c:extLst>
          </c:dPt>
          <c:dLbls>
            <c:dLbl>
              <c:idx val="9"/>
              <c:layout>
                <c:manualLayout>
                  <c:x val="-2.337131171487004E-2"/>
                  <c:y val="-5.977698412698413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C18-4830-9315-B0F405968FFB}"/>
                </c:ext>
              </c:extLst>
            </c:dLbl>
            <c:dLbl>
              <c:idx val="15"/>
              <c:layout>
                <c:manualLayout>
                  <c:x val="-2.3371311714869999E-2"/>
                  <c:y val="6.5515873015873013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BB0A30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5F6-41B4-AA46-23884983FCF9}"/>
                </c:ext>
              </c:extLst>
            </c:dLbl>
            <c:dLbl>
              <c:idx val="21"/>
              <c:layout>
                <c:manualLayout>
                  <c:x val="-2.2202746129126583E-2"/>
                  <c:y val="-7.5917857142857148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C18-4830-9315-B0F405968FFB}"/>
                </c:ext>
              </c:extLst>
            </c:dLbl>
            <c:dLbl>
              <c:idx val="27"/>
              <c:layout>
                <c:manualLayout>
                  <c:x val="-2.1034180543382998E-2"/>
                  <c:y val="-7.055555555555558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8542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5F6-41B4-AA46-23884983FCF9}"/>
                </c:ext>
              </c:extLst>
            </c:dLbl>
            <c:dLbl>
              <c:idx val="33"/>
              <c:layout>
                <c:manualLayout>
                  <c:x val="-1.1685655857435169E-2"/>
                  <c:y val="-6.4562301587301585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C18-4830-9315-B0F405968FFB}"/>
                </c:ext>
              </c:extLst>
            </c:dLbl>
            <c:numFmt formatCode="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'prod przemyslu rok poprzedn 100'!$B$1:$AI$2</c:f>
              <c:multiLvlStrCache>
                <c:ptCount val="34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V</c:v>
                  </c:pt>
                  <c:pt idx="29">
                    <c:v>VI</c:v>
                  </c:pt>
                  <c:pt idx="30">
                    <c:v>VII</c:v>
                  </c:pt>
                  <c:pt idx="31">
                    <c:v>VIII</c:v>
                  </c:pt>
                  <c:pt idx="32">
                    <c:v>IX</c:v>
                  </c:pt>
                  <c:pt idx="33">
                    <c:v>X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</c:lvl>
              </c:multiLvlStrCache>
            </c:multiLvlStrRef>
          </c:cat>
          <c:val>
            <c:numRef>
              <c:f>'prod przemyslu rok poprzedn 100'!$B$3:$AI$3</c:f>
              <c:numCache>
                <c:formatCode>General</c:formatCode>
                <c:ptCount val="34"/>
                <c:pt idx="0" formatCode="0.0">
                  <c:v>103.2</c:v>
                </c:pt>
                <c:pt idx="1">
                  <c:v>102.7</c:v>
                </c:pt>
                <c:pt idx="2" formatCode="0.0">
                  <c:v>100.4</c:v>
                </c:pt>
                <c:pt idx="3">
                  <c:v>98</c:v>
                </c:pt>
                <c:pt idx="4" formatCode="0.0">
                  <c:v>98.7</c:v>
                </c:pt>
                <c:pt idx="5">
                  <c:v>94.5</c:v>
                </c:pt>
                <c:pt idx="6">
                  <c:v>100.1</c:v>
                </c:pt>
                <c:pt idx="7">
                  <c:v>97</c:v>
                </c:pt>
                <c:pt idx="8">
                  <c:v>102</c:v>
                </c:pt>
                <c:pt idx="9">
                  <c:v>97.8</c:v>
                </c:pt>
                <c:pt idx="10">
                  <c:v>95.5</c:v>
                </c:pt>
                <c:pt idx="11">
                  <c:v>105.4</c:v>
                </c:pt>
                <c:pt idx="12">
                  <c:v>99</c:v>
                </c:pt>
                <c:pt idx="13">
                  <c:v>103</c:v>
                </c:pt>
                <c:pt idx="14">
                  <c:v>91.7</c:v>
                </c:pt>
                <c:pt idx="15">
                  <c:v>67.400000000000006</c:v>
                </c:pt>
                <c:pt idx="16">
                  <c:v>78.400000000000006</c:v>
                </c:pt>
                <c:pt idx="17" formatCode="0.0">
                  <c:v>95.5</c:v>
                </c:pt>
                <c:pt idx="18" formatCode="0.0">
                  <c:v>98.1</c:v>
                </c:pt>
                <c:pt idx="19" formatCode="0.0">
                  <c:v>109.1</c:v>
                </c:pt>
                <c:pt idx="20">
                  <c:v>102.1</c:v>
                </c:pt>
                <c:pt idx="21">
                  <c:v>97.6</c:v>
                </c:pt>
                <c:pt idx="22" formatCode="0.0">
                  <c:v>101.6</c:v>
                </c:pt>
                <c:pt idx="23">
                  <c:v>107</c:v>
                </c:pt>
                <c:pt idx="24">
                  <c:v>92.6</c:v>
                </c:pt>
                <c:pt idx="25">
                  <c:v>98.5</c:v>
                </c:pt>
                <c:pt idx="26">
                  <c:v>119.9</c:v>
                </c:pt>
                <c:pt idx="27">
                  <c:v>153.19999999999999</c:v>
                </c:pt>
                <c:pt idx="28">
                  <c:v>128.80000000000001</c:v>
                </c:pt>
                <c:pt idx="29">
                  <c:v>112.6</c:v>
                </c:pt>
                <c:pt idx="30">
                  <c:v>109.6</c:v>
                </c:pt>
                <c:pt idx="31" formatCode="0.0">
                  <c:v>95</c:v>
                </c:pt>
                <c:pt idx="32" formatCode="0.0">
                  <c:v>98</c:v>
                </c:pt>
                <c:pt idx="33">
                  <c:v>95.8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18-4830-9315-B0F405968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7419936"/>
        <c:axId val="1849378816"/>
      </c:lineChart>
      <c:catAx>
        <c:axId val="172741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849378816"/>
        <c:crosses val="autoZero"/>
        <c:auto val="1"/>
        <c:lblAlgn val="ctr"/>
        <c:lblOffset val="200"/>
        <c:noMultiLvlLbl val="0"/>
      </c:catAx>
      <c:valAx>
        <c:axId val="184937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72741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98701926062924E-2"/>
          <c:y val="0.14269932932512197"/>
          <c:w val="0.9188470766307586"/>
          <c:h val="0.62006359532903277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001D77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313E-4773-8842-2B14737DDC1D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D789-45DC-B70C-264936EDBF1E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789-45DC-B70C-264936EDBF1E}"/>
              </c:ext>
            </c:extLst>
          </c:dPt>
          <c:dPt>
            <c:idx val="15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F04-4BFF-944D-7B77BF3B1C31}"/>
              </c:ext>
            </c:extLst>
          </c:dPt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D789-45DC-B70C-264936EDBF1E}"/>
              </c:ext>
            </c:extLst>
          </c:dPt>
          <c:dPt>
            <c:idx val="21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D789-45DC-B70C-264936EDBF1E}"/>
              </c:ext>
            </c:extLst>
          </c:dPt>
          <c:dPt>
            <c:idx val="33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D789-45DC-B70C-264936EDBF1E}"/>
              </c:ext>
            </c:extLst>
          </c:dPt>
          <c:dLbls>
            <c:dLbl>
              <c:idx val="9"/>
              <c:layout>
                <c:manualLayout>
                  <c:x val="-2.1034180543383039E-2"/>
                  <c:y val="-4.863769841269841E-2"/>
                </c:manualLayout>
              </c:layout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789-45DC-B70C-264936EDBF1E}"/>
                </c:ext>
              </c:extLst>
            </c:dLbl>
            <c:dLbl>
              <c:idx val="15"/>
              <c:layout>
                <c:manualLayout>
                  <c:x val="-2.3371311714869999E-2"/>
                  <c:y val="7.0555555555555552E-2"/>
                </c:manualLayout>
              </c:layout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BB0A30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F04-4BFF-944D-7B77BF3B1C31}"/>
                </c:ext>
              </c:extLst>
            </c:dLbl>
            <c:dLbl>
              <c:idx val="21"/>
              <c:layout>
                <c:manualLayout>
                  <c:x val="-2.3371311714869999E-2"/>
                  <c:y val="-6.6600793650793647E-2"/>
                </c:manualLayout>
              </c:layout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789-45DC-B70C-264936EDBF1E}"/>
                </c:ext>
              </c:extLst>
            </c:dLbl>
            <c:dLbl>
              <c:idx val="33"/>
              <c:layout>
                <c:manualLayout>
                  <c:x val="-4.6742623429739992E-3"/>
                  <c:y val="-7.1126715520549708E-2"/>
                </c:manualLayout>
              </c:layout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8542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029506281040022E-2"/>
                      <c:h val="7.54280806271815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789-45DC-B70C-264936EDBF1E}"/>
                </c:ext>
              </c:extLst>
            </c:dLbl>
            <c:numFmt formatCode="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'produkcja sprzedana przemysłu'!$B$1:$AI$2</c:f>
              <c:multiLvlStrCache>
                <c:ptCount val="34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V</c:v>
                  </c:pt>
                  <c:pt idx="29">
                    <c:v>VI</c:v>
                  </c:pt>
                  <c:pt idx="30">
                    <c:v>VII</c:v>
                  </c:pt>
                  <c:pt idx="31">
                    <c:v>VIII</c:v>
                  </c:pt>
                  <c:pt idx="32">
                    <c:v>IX</c:v>
                  </c:pt>
                  <c:pt idx="33">
                    <c:v>X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</c:lvl>
              </c:multiLvlStrCache>
            </c:multiLvlStrRef>
          </c:cat>
          <c:val>
            <c:numRef>
              <c:f>'produkcja sprzedana przemysłu'!$B$3:$AI$3</c:f>
              <c:numCache>
                <c:formatCode>General</c:formatCode>
                <c:ptCount val="34"/>
                <c:pt idx="0">
                  <c:v>3306680.1</c:v>
                </c:pt>
                <c:pt idx="1">
                  <c:v>3175912.3</c:v>
                </c:pt>
                <c:pt idx="2" formatCode="0.0">
                  <c:v>3436859</c:v>
                </c:pt>
                <c:pt idx="3">
                  <c:v>3332482.3</c:v>
                </c:pt>
                <c:pt idx="4" formatCode="0.0">
                  <c:v>3334086.7</c:v>
                </c:pt>
                <c:pt idx="5">
                  <c:v>3157349.3</c:v>
                </c:pt>
                <c:pt idx="6">
                  <c:v>2970017.4</c:v>
                </c:pt>
                <c:pt idx="7">
                  <c:v>3023217.9</c:v>
                </c:pt>
                <c:pt idx="8">
                  <c:v>3172668.6</c:v>
                </c:pt>
                <c:pt idx="9">
                  <c:v>3716274</c:v>
                </c:pt>
                <c:pt idx="10">
                  <c:v>3374321.2</c:v>
                </c:pt>
                <c:pt idx="11">
                  <c:v>2742141.6</c:v>
                </c:pt>
                <c:pt idx="12">
                  <c:v>3307306.8</c:v>
                </c:pt>
                <c:pt idx="13">
                  <c:v>3307779.2</c:v>
                </c:pt>
                <c:pt idx="14">
                  <c:v>3257677.7</c:v>
                </c:pt>
                <c:pt idx="15">
                  <c:v>2358950.2999999998</c:v>
                </c:pt>
                <c:pt idx="16">
                  <c:v>2712031.5</c:v>
                </c:pt>
                <c:pt idx="17">
                  <c:v>3149019.1</c:v>
                </c:pt>
                <c:pt idx="18" formatCode="0.0">
                  <c:v>3004990.9</c:v>
                </c:pt>
                <c:pt idx="19" formatCode="0.0">
                  <c:v>3345379.7</c:v>
                </c:pt>
                <c:pt idx="20">
                  <c:v>3609210.9</c:v>
                </c:pt>
                <c:pt idx="21">
                  <c:v>3801229.8</c:v>
                </c:pt>
                <c:pt idx="22">
                  <c:v>3600836.2</c:v>
                </c:pt>
                <c:pt idx="23">
                  <c:v>3098705.6</c:v>
                </c:pt>
                <c:pt idx="24">
                  <c:v>3279616.2</c:v>
                </c:pt>
                <c:pt idx="25" formatCode="0.0">
                  <c:v>3483571.9</c:v>
                </c:pt>
                <c:pt idx="26">
                  <c:v>4162096.3</c:v>
                </c:pt>
                <c:pt idx="27">
                  <c:v>3869759.6</c:v>
                </c:pt>
                <c:pt idx="28">
                  <c:v>3811280.5</c:v>
                </c:pt>
                <c:pt idx="29">
                  <c:v>3956168.9</c:v>
                </c:pt>
                <c:pt idx="30">
                  <c:v>3770810.5</c:v>
                </c:pt>
                <c:pt idx="31">
                  <c:v>3703880</c:v>
                </c:pt>
                <c:pt idx="32">
                  <c:v>4106009.4</c:v>
                </c:pt>
                <c:pt idx="33">
                  <c:v>4193749.3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789-45DC-B70C-264936EDB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7419936"/>
        <c:axId val="1849378816"/>
      </c:lineChart>
      <c:catAx>
        <c:axId val="172741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849378816"/>
        <c:crosses val="autoZero"/>
        <c:auto val="1"/>
        <c:lblAlgn val="ctr"/>
        <c:lblOffset val="200"/>
        <c:noMultiLvlLbl val="0"/>
      </c:catAx>
      <c:valAx>
        <c:axId val="184937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Fira Sans" panose="020B0503050000020004" pitchFamily="34" charset="0"/>
                    <a:ea typeface="Fira Sans" panose="020B0503050000020004" pitchFamily="34" charset="0"/>
                    <a:cs typeface="+mn-cs"/>
                  </a:defRPr>
                </a:pPr>
                <a:r>
                  <a:rPr lang="pl-PL" dirty="0" smtClean="0">
                    <a:solidFill>
                      <a:srgbClr val="000000"/>
                    </a:solidFill>
                    <a:latin typeface="Fira Sans" panose="020B0503050000020004" pitchFamily="34" charset="0"/>
                    <a:ea typeface="Fira Sans" panose="020B0503050000020004" pitchFamily="34" charset="0"/>
                  </a:rPr>
                  <a:t>mln </a:t>
                </a:r>
                <a:r>
                  <a:rPr lang="pl-PL" dirty="0">
                    <a:solidFill>
                      <a:srgbClr val="000000"/>
                    </a:solidFill>
                    <a:latin typeface="Fira Sans" panose="020B0503050000020004" pitchFamily="34" charset="0"/>
                    <a:ea typeface="Fira Sans" panose="020B0503050000020004" pitchFamily="34" charset="0"/>
                  </a:rPr>
                  <a:t>zł</a:t>
                </a:r>
              </a:p>
            </c:rich>
          </c:tx>
          <c:layout>
            <c:manualLayout>
              <c:xMode val="edge"/>
              <c:yMode val="edge"/>
              <c:x val="2.7192521180251242E-2"/>
              <c:y val="3.06388888888888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0000"/>
                  </a:solidFill>
                  <a:latin typeface="Fira Sans" panose="020B0503050000020004" pitchFamily="34" charset="0"/>
                  <a:ea typeface="Fira Sans" panose="020B0503050000020004" pitchFamily="34" charset="0"/>
                  <a:cs typeface="+mn-cs"/>
                </a:defRPr>
              </a:pPr>
              <a:endParaRPr lang="pl-P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727419936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98701926062924E-2"/>
          <c:y val="0.14239009812964773"/>
          <c:w val="0.9188470766307586"/>
          <c:h val="0.61986011762400062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001D77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EB4A-40FF-B751-1045D2AB0E2F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A1F-42C3-94FD-E08B200178C7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4C18-4830-9315-B0F405968FFB}"/>
              </c:ext>
            </c:extLst>
          </c:dPt>
          <c:dPt>
            <c:idx val="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52FA-415E-A0B2-DA857BD655C8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4C18-4830-9315-B0F405968FFB}"/>
              </c:ext>
            </c:extLst>
          </c:dPt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7FC5-42AA-84F2-17D19FA4F392}"/>
              </c:ext>
            </c:extLst>
          </c:dPt>
          <c:dPt>
            <c:idx val="12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C0F-4811-AEF8-DEE772E235A9}"/>
              </c:ext>
            </c:extLst>
          </c:dPt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4C18-4830-9315-B0F405968FFB}"/>
              </c:ext>
            </c:extLst>
          </c:dPt>
          <c:dPt>
            <c:idx val="21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4C18-4830-9315-B0F405968FFB}"/>
              </c:ext>
            </c:extLst>
          </c:dPt>
          <c:dPt>
            <c:idx val="2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52FA-415E-A0B2-DA857BD655C8}"/>
              </c:ext>
            </c:extLst>
          </c:dPt>
          <c:dPt>
            <c:idx val="33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4C18-4830-9315-B0F405968FFB}"/>
              </c:ext>
            </c:extLst>
          </c:dPt>
          <c:dLbls>
            <c:dLbl>
              <c:idx val="0"/>
              <c:layout>
                <c:manualLayout>
                  <c:x val="-2.2202746129126507E-2"/>
                  <c:y val="-5.0396825396825419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8542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B4A-40FF-B751-1045D2AB0E2F}"/>
                </c:ext>
              </c:extLst>
            </c:dLbl>
            <c:dLbl>
              <c:idx val="9"/>
              <c:layout>
                <c:manualLayout>
                  <c:x val="-2.2202746129126542E-2"/>
                  <c:y val="-6.4816666666666661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C18-4830-9315-B0F405968FFB}"/>
                </c:ext>
              </c:extLst>
            </c:dLbl>
            <c:dLbl>
              <c:idx val="12"/>
              <c:layout>
                <c:manualLayout>
                  <c:x val="-2.1034180543382998E-2"/>
                  <c:y val="5.0396825396825398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BB0A30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C0F-4811-AEF8-DEE772E235A9}"/>
                </c:ext>
              </c:extLst>
            </c:dLbl>
            <c:dLbl>
              <c:idx val="21"/>
              <c:layout>
                <c:manualLayout>
                  <c:x val="-1.6359918200408999E-2"/>
                  <c:y val="-8.5997222222222225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C18-4830-9315-B0F405968FFB}"/>
                </c:ext>
              </c:extLst>
            </c:dLbl>
            <c:dLbl>
              <c:idx val="33"/>
              <c:layout>
                <c:manualLayout>
                  <c:x val="-1.1685655857434999E-2"/>
                  <c:y val="-5.9522619047619074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C18-4830-9315-B0F405968FFB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'prod budow rok poprzeni 100'!$B$1:$AI$2</c:f>
              <c:multiLvlStrCache>
                <c:ptCount val="34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V</c:v>
                  </c:pt>
                  <c:pt idx="29">
                    <c:v>VI</c:v>
                  </c:pt>
                  <c:pt idx="30">
                    <c:v>VII</c:v>
                  </c:pt>
                  <c:pt idx="31">
                    <c:v>VIII</c:v>
                  </c:pt>
                  <c:pt idx="32">
                    <c:v>IX</c:v>
                  </c:pt>
                  <c:pt idx="33">
                    <c:v>X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</c:lvl>
              </c:multiLvlStrCache>
            </c:multiLvlStrRef>
          </c:cat>
          <c:val>
            <c:numRef>
              <c:f>'prod budow rok poprzeni 100'!$B$3:$AI$3</c:f>
              <c:numCache>
                <c:formatCode>0.0</c:formatCode>
                <c:ptCount val="34"/>
                <c:pt idx="0" formatCode="General">
                  <c:v>182.8</c:v>
                </c:pt>
                <c:pt idx="1">
                  <c:v>132.1</c:v>
                </c:pt>
                <c:pt idx="2">
                  <c:v>123</c:v>
                </c:pt>
                <c:pt idx="3">
                  <c:v>148.6</c:v>
                </c:pt>
                <c:pt idx="4">
                  <c:v>94.1</c:v>
                </c:pt>
                <c:pt idx="5">
                  <c:v>125.6</c:v>
                </c:pt>
                <c:pt idx="6" formatCode="General">
                  <c:v>143.19999999999999</c:v>
                </c:pt>
                <c:pt idx="7" formatCode="General">
                  <c:v>92.6</c:v>
                </c:pt>
                <c:pt idx="8">
                  <c:v>93.9</c:v>
                </c:pt>
                <c:pt idx="9">
                  <c:v>134.6</c:v>
                </c:pt>
                <c:pt idx="10" formatCode="General">
                  <c:v>100.7</c:v>
                </c:pt>
                <c:pt idx="11" formatCode="General">
                  <c:v>52.6</c:v>
                </c:pt>
                <c:pt idx="12" formatCode="General">
                  <c:v>49.7</c:v>
                </c:pt>
                <c:pt idx="13" formatCode="General">
                  <c:v>132.80000000000001</c:v>
                </c:pt>
                <c:pt idx="14">
                  <c:v>123</c:v>
                </c:pt>
                <c:pt idx="15" formatCode="General">
                  <c:v>90.8</c:v>
                </c:pt>
                <c:pt idx="16" formatCode="General">
                  <c:v>76.8</c:v>
                </c:pt>
                <c:pt idx="17" formatCode="General">
                  <c:v>93.3</c:v>
                </c:pt>
                <c:pt idx="18" formatCode="General">
                  <c:v>74.2</c:v>
                </c:pt>
                <c:pt idx="19" formatCode="General">
                  <c:v>84.5</c:v>
                </c:pt>
                <c:pt idx="20" formatCode="General">
                  <c:v>115.1</c:v>
                </c:pt>
                <c:pt idx="21" formatCode="General">
                  <c:v>60.2</c:v>
                </c:pt>
                <c:pt idx="22">
                  <c:v>88.8</c:v>
                </c:pt>
                <c:pt idx="23">
                  <c:v>110.9</c:v>
                </c:pt>
                <c:pt idx="24" formatCode="General">
                  <c:v>102.3</c:v>
                </c:pt>
                <c:pt idx="25" formatCode="General">
                  <c:v>52.7</c:v>
                </c:pt>
                <c:pt idx="26" formatCode="General">
                  <c:v>98.1</c:v>
                </c:pt>
                <c:pt idx="27" formatCode="General">
                  <c:v>145.5</c:v>
                </c:pt>
                <c:pt idx="28" formatCode="General">
                  <c:v>181.7</c:v>
                </c:pt>
                <c:pt idx="29" formatCode="General">
                  <c:v>130.19999999999999</c:v>
                </c:pt>
                <c:pt idx="30">
                  <c:v>104.8</c:v>
                </c:pt>
                <c:pt idx="31">
                  <c:v>168.9</c:v>
                </c:pt>
                <c:pt idx="32">
                  <c:v>133</c:v>
                </c:pt>
                <c:pt idx="33" formatCode="General">
                  <c:v>144.69999999999999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18-4830-9315-B0F405968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7419936"/>
        <c:axId val="1849378816"/>
      </c:lineChart>
      <c:catAx>
        <c:axId val="172741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849378816"/>
        <c:crosses val="autoZero"/>
        <c:auto val="1"/>
        <c:lblAlgn val="ctr"/>
        <c:lblOffset val="200"/>
        <c:noMultiLvlLbl val="0"/>
      </c:catAx>
      <c:valAx>
        <c:axId val="184937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72741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98701926062924E-2"/>
          <c:y val="0.14269932932512197"/>
          <c:w val="0.9188470766307586"/>
          <c:h val="0.62006359532903277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001D77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313E-4773-8842-2B14737DDC1D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D789-45DC-B70C-264936EDBF1E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789-45DC-B70C-264936EDBF1E}"/>
              </c:ext>
            </c:extLst>
          </c:dPt>
          <c:dPt>
            <c:idx val="1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DF04-4BFF-944D-7B77BF3B1C31}"/>
              </c:ext>
            </c:extLst>
          </c:dPt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D789-45DC-B70C-264936EDBF1E}"/>
              </c:ext>
            </c:extLst>
          </c:dPt>
          <c:dPt>
            <c:idx val="21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D789-45DC-B70C-264936EDBF1E}"/>
              </c:ext>
            </c:extLst>
          </c:dPt>
          <c:dPt>
            <c:idx val="25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AEDD-4009-BAB4-3DE1595F66B8}"/>
              </c:ext>
            </c:extLst>
          </c:dPt>
          <c:dPt>
            <c:idx val="32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EDD-4009-BAB4-3DE1595F66B8}"/>
              </c:ext>
            </c:extLst>
          </c:dPt>
          <c:dPt>
            <c:idx val="33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D789-45DC-B70C-264936EDBF1E}"/>
              </c:ext>
            </c:extLst>
          </c:dPt>
          <c:dLbls>
            <c:dLbl>
              <c:idx val="9"/>
              <c:layout>
                <c:manualLayout>
                  <c:x val="-2.1034180543383039E-2"/>
                  <c:y val="-6.3756746031746026E-2"/>
                </c:manualLayout>
              </c:layout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789-45DC-B70C-264936EDBF1E}"/>
                </c:ext>
              </c:extLst>
            </c:dLbl>
            <c:dLbl>
              <c:idx val="21"/>
              <c:layout>
                <c:manualLayout>
                  <c:x val="-1.9865614957639582E-2"/>
                  <c:y val="5.9391269841269752E-2"/>
                </c:manualLayout>
              </c:layout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789-45DC-B70C-264936EDBF1E}"/>
                </c:ext>
              </c:extLst>
            </c:dLbl>
            <c:dLbl>
              <c:idx val="25"/>
              <c:layout>
                <c:manualLayout>
                  <c:x val="-1.869704937189617E-2"/>
                  <c:y val="5.0396825396825398E-2"/>
                </c:manualLayout>
              </c:layout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BB0A30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EDD-4009-BAB4-3DE1595F66B8}"/>
                </c:ext>
              </c:extLst>
            </c:dLbl>
            <c:dLbl>
              <c:idx val="32"/>
              <c:layout>
                <c:manualLayout>
                  <c:x val="-2.3371311714869999E-2"/>
                  <c:y val="-7.0555555555555552E-2"/>
                </c:manualLayout>
              </c:layout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8542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EDD-4009-BAB4-3DE1595F66B8}"/>
                </c:ext>
              </c:extLst>
            </c:dLbl>
            <c:dLbl>
              <c:idx val="33"/>
              <c:layout>
                <c:manualLayout>
                  <c:x val="-1.1685655857434998E-3"/>
                  <c:y val="4.9825595238095238E-2"/>
                </c:manualLayout>
              </c:layout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029506281040022E-2"/>
                      <c:h val="7.54280806271815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789-45DC-B70C-264936EDBF1E}"/>
                </c:ext>
              </c:extLst>
            </c:dLbl>
            <c:numFmt formatCode="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'prod sprzedana budownictwa'!$B$1:$AI$2</c:f>
              <c:multiLvlStrCache>
                <c:ptCount val="34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V</c:v>
                  </c:pt>
                  <c:pt idx="5">
                    <c:v>VI</c:v>
                  </c:pt>
                  <c:pt idx="6">
                    <c:v>VII</c:v>
                  </c:pt>
                  <c:pt idx="7">
                    <c:v>VIII</c:v>
                  </c:pt>
                  <c:pt idx="8">
                    <c:v>IX</c:v>
                  </c:pt>
                  <c:pt idx="9">
                    <c:v>X</c:v>
                  </c:pt>
                  <c:pt idx="10">
                    <c:v>XI</c:v>
                  </c:pt>
                  <c:pt idx="11">
                    <c:v>XII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  <c:pt idx="16">
                    <c:v>V</c:v>
                  </c:pt>
                  <c:pt idx="17">
                    <c:v>VI</c:v>
                  </c:pt>
                  <c:pt idx="18">
                    <c:v>VII</c:v>
                  </c:pt>
                  <c:pt idx="19">
                    <c:v>VIII</c:v>
                  </c:pt>
                  <c:pt idx="20">
                    <c:v>IX</c:v>
                  </c:pt>
                  <c:pt idx="21">
                    <c:v>X</c:v>
                  </c:pt>
                  <c:pt idx="22">
                    <c:v>XI</c:v>
                  </c:pt>
                  <c:pt idx="23">
                    <c:v>XII</c:v>
                  </c:pt>
                  <c:pt idx="24">
                    <c:v>I</c:v>
                  </c:pt>
                  <c:pt idx="25">
                    <c:v>II</c:v>
                  </c:pt>
                  <c:pt idx="26">
                    <c:v>III</c:v>
                  </c:pt>
                  <c:pt idx="27">
                    <c:v>IV</c:v>
                  </c:pt>
                  <c:pt idx="28">
                    <c:v>V</c:v>
                  </c:pt>
                  <c:pt idx="29">
                    <c:v>VI</c:v>
                  </c:pt>
                  <c:pt idx="30">
                    <c:v>VII</c:v>
                  </c:pt>
                  <c:pt idx="31">
                    <c:v>VIII</c:v>
                  </c:pt>
                  <c:pt idx="32">
                    <c:v>IX</c:v>
                  </c:pt>
                  <c:pt idx="33">
                    <c:v>X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</c:lvl>
              </c:multiLvlStrCache>
            </c:multiLvlStrRef>
          </c:cat>
          <c:val>
            <c:numRef>
              <c:f>'prod sprzedana budownictwa'!$B$3:$AI$3</c:f>
              <c:numCache>
                <c:formatCode>0.0</c:formatCode>
                <c:ptCount val="34"/>
                <c:pt idx="0" formatCode="General">
                  <c:v>214745.1</c:v>
                </c:pt>
                <c:pt idx="1">
                  <c:v>139517.5</c:v>
                </c:pt>
                <c:pt idx="2">
                  <c:v>154274.20000000001</c:v>
                </c:pt>
                <c:pt idx="3">
                  <c:v>180777.8</c:v>
                </c:pt>
                <c:pt idx="4">
                  <c:v>188120.7</c:v>
                </c:pt>
                <c:pt idx="5">
                  <c:v>230919.8</c:v>
                </c:pt>
                <c:pt idx="6">
                  <c:v>250757.9</c:v>
                </c:pt>
                <c:pt idx="7" formatCode="General">
                  <c:v>175948.7</c:v>
                </c:pt>
                <c:pt idx="8">
                  <c:v>189119</c:v>
                </c:pt>
                <c:pt idx="9">
                  <c:v>285112.8</c:v>
                </c:pt>
                <c:pt idx="10" formatCode="General">
                  <c:v>264062</c:v>
                </c:pt>
                <c:pt idx="11" formatCode="General">
                  <c:v>235967.4</c:v>
                </c:pt>
                <c:pt idx="12">
                  <c:v>106789.7</c:v>
                </c:pt>
                <c:pt idx="13" formatCode="General">
                  <c:v>185245.3</c:v>
                </c:pt>
                <c:pt idx="14" formatCode="General">
                  <c:v>189680.6</c:v>
                </c:pt>
                <c:pt idx="15">
                  <c:v>164208.79999999999</c:v>
                </c:pt>
                <c:pt idx="16" formatCode="General">
                  <c:v>144553.29999999999</c:v>
                </c:pt>
                <c:pt idx="17" formatCode="General">
                  <c:v>215492.5</c:v>
                </c:pt>
                <c:pt idx="18" formatCode="General">
                  <c:v>186165.9</c:v>
                </c:pt>
                <c:pt idx="19" formatCode="General">
                  <c:v>148755.4</c:v>
                </c:pt>
                <c:pt idx="20">
                  <c:v>217752</c:v>
                </c:pt>
                <c:pt idx="21" formatCode="General">
                  <c:v>171597.2</c:v>
                </c:pt>
                <c:pt idx="22" formatCode="General">
                  <c:v>234573.3</c:v>
                </c:pt>
                <c:pt idx="23" formatCode="General">
                  <c:v>261593.7</c:v>
                </c:pt>
                <c:pt idx="24" formatCode="General">
                  <c:v>109239.8</c:v>
                </c:pt>
                <c:pt idx="25" formatCode="General">
                  <c:v>97696.4</c:v>
                </c:pt>
                <c:pt idx="26" formatCode="General">
                  <c:v>186121.9</c:v>
                </c:pt>
                <c:pt idx="27" formatCode="General">
                  <c:v>238926.5</c:v>
                </c:pt>
                <c:pt idx="28" formatCode="General">
                  <c:v>262694.09999999998</c:v>
                </c:pt>
                <c:pt idx="29" formatCode="General">
                  <c:v>280667.09999999998</c:v>
                </c:pt>
                <c:pt idx="30" formatCode="General">
                  <c:v>195162.9</c:v>
                </c:pt>
                <c:pt idx="31" formatCode="General">
                  <c:v>251289.1</c:v>
                </c:pt>
                <c:pt idx="32" formatCode="General">
                  <c:v>289529.40000000002</c:v>
                </c:pt>
                <c:pt idx="33" formatCode="General">
                  <c:v>248369.1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789-45DC-B70C-264936EDB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7419936"/>
        <c:axId val="1849378816"/>
      </c:lineChart>
      <c:catAx>
        <c:axId val="172741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849378816"/>
        <c:crosses val="autoZero"/>
        <c:auto val="1"/>
        <c:lblAlgn val="ctr"/>
        <c:lblOffset val="200"/>
        <c:noMultiLvlLbl val="0"/>
      </c:catAx>
      <c:valAx>
        <c:axId val="184937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Fira Sans" panose="020B0503050000020004" pitchFamily="34" charset="0"/>
                    <a:ea typeface="Fira Sans" panose="020B0503050000020004" pitchFamily="34" charset="0"/>
                    <a:cs typeface="+mn-cs"/>
                  </a:defRPr>
                </a:pPr>
                <a:r>
                  <a:rPr lang="pl-PL" dirty="0" smtClean="0">
                    <a:solidFill>
                      <a:srgbClr val="000000"/>
                    </a:solidFill>
                    <a:latin typeface="Fira Sans" panose="020B0503050000020004" pitchFamily="34" charset="0"/>
                    <a:ea typeface="Fira Sans" panose="020B0503050000020004" pitchFamily="34" charset="0"/>
                  </a:rPr>
                  <a:t>mln </a:t>
                </a:r>
                <a:r>
                  <a:rPr lang="pl-PL" dirty="0">
                    <a:solidFill>
                      <a:srgbClr val="000000"/>
                    </a:solidFill>
                    <a:latin typeface="Fira Sans" panose="020B0503050000020004" pitchFamily="34" charset="0"/>
                    <a:ea typeface="Fira Sans" panose="020B0503050000020004" pitchFamily="34" charset="0"/>
                  </a:rPr>
                  <a:t>zł</a:t>
                </a:r>
              </a:p>
            </c:rich>
          </c:tx>
          <c:layout>
            <c:manualLayout>
              <c:xMode val="edge"/>
              <c:yMode val="edge"/>
              <c:x val="2.7192521180251242E-2"/>
              <c:y val="3.063888888888889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0000"/>
                  </a:solidFill>
                  <a:latin typeface="Fira Sans" panose="020B0503050000020004" pitchFamily="34" charset="0"/>
                  <a:ea typeface="Fira Sans" panose="020B0503050000020004" pitchFamily="34" charset="0"/>
                  <a:cs typeface="+mn-cs"/>
                </a:defRPr>
              </a:pPr>
              <a:endParaRPr lang="pl-P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727419936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98701926062924E-2"/>
          <c:y val="0.14239009812964773"/>
          <c:w val="0.9188470766307586"/>
          <c:h val="0.61986011762400062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001D77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A1F-42C3-94FD-E08B200178C7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4C18-4830-9315-B0F405968FFB}"/>
              </c:ext>
            </c:extLst>
          </c:dPt>
          <c:dPt>
            <c:idx val="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52FA-415E-A0B2-DA857BD655C8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4C18-4830-9315-B0F405968FFB}"/>
              </c:ext>
            </c:extLst>
          </c:dPt>
          <c:dPt>
            <c:idx val="1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7FC5-42AA-84F2-17D19FA4F392}"/>
              </c:ext>
            </c:extLst>
          </c:dPt>
          <c:dPt>
            <c:idx val="1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AC0F-4811-AEF8-DEE772E235A9}"/>
              </c:ext>
            </c:extLst>
          </c:dPt>
          <c:dPt>
            <c:idx val="13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E7B-4C6D-ACD1-5293D1F350D4}"/>
              </c:ext>
            </c:extLst>
          </c:dPt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4C18-4830-9315-B0F405968FFB}"/>
              </c:ext>
            </c:extLst>
          </c:dPt>
          <c:dPt>
            <c:idx val="21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4C18-4830-9315-B0F405968FFB}"/>
              </c:ext>
            </c:extLst>
          </c:dPt>
          <c:dPt>
            <c:idx val="2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52FA-415E-A0B2-DA857BD655C8}"/>
              </c:ext>
            </c:extLst>
          </c:dPt>
          <c:dPt>
            <c:idx val="25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E7B-4C6D-ACD1-5293D1F350D4}"/>
              </c:ext>
            </c:extLst>
          </c:dPt>
          <c:dPt>
            <c:idx val="33"/>
            <c:marker>
              <c:symbol val="circle"/>
              <c:size val="5"/>
              <c:spPr>
                <a:solidFill>
                  <a:schemeClr val="bg1"/>
                </a:solidFill>
                <a:ln w="38100">
                  <a:solidFill>
                    <a:srgbClr val="001D7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4C18-4830-9315-B0F405968FFB}"/>
              </c:ext>
            </c:extLst>
          </c:dPt>
          <c:dLbls>
            <c:dLbl>
              <c:idx val="9"/>
              <c:layout>
                <c:manualLayout>
                  <c:x val="-2.1034180543383039E-2"/>
                  <c:y val="-6.98563492063492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C18-4830-9315-B0F405968FFB}"/>
                </c:ext>
              </c:extLst>
            </c:dLbl>
            <c:dLbl>
              <c:idx val="13"/>
              <c:layout>
                <c:manualLayout>
                  <c:x val="-2.2202746129126497E-2"/>
                  <c:y val="-4.535714285714286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8542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E7B-4C6D-ACD1-5293D1F350D4}"/>
                </c:ext>
              </c:extLst>
            </c:dLbl>
            <c:dLbl>
              <c:idx val="21"/>
              <c:layout>
                <c:manualLayout>
                  <c:x val="-2.1034180543382998E-2"/>
                  <c:y val="-7.5917857142857148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C18-4830-9315-B0F405968FFB}"/>
                </c:ext>
              </c:extLst>
            </c:dLbl>
            <c:dLbl>
              <c:idx val="25"/>
              <c:layout>
                <c:manualLayout>
                  <c:x val="-1.7528483786152585E-2"/>
                  <c:y val="5.5436507936508027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BB0A30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E7B-4C6D-ACD1-5293D1F350D4}"/>
                </c:ext>
              </c:extLst>
            </c:dLbl>
            <c:dLbl>
              <c:idx val="33"/>
              <c:layout>
                <c:manualLayout>
                  <c:x val="-1.1685655857434999E-2"/>
                  <c:y val="-5.9522619047619074E-2"/>
                </c:manualLayout>
              </c:layout>
              <c:numFmt formatCode="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1D77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C18-4830-9315-B0F405968FFB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ira Sans" panose="020B0503050000020004" pitchFamily="34" charset="0"/>
                    <a:ea typeface="Fira Sans" panose="020B0503050000020004" pitchFamily="34" charset="0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'sprzedaż detaliczna narastajaco'!$B$1:$AI$2</c:f>
              <c:multiLvlStrCache>
                <c:ptCount val="34"/>
                <c:lvl>
                  <c:pt idx="0">
                    <c:v>I</c:v>
                  </c:pt>
                  <c:pt idx="1">
                    <c:v>I-II</c:v>
                  </c:pt>
                  <c:pt idx="2">
                    <c:v>I-III</c:v>
                  </c:pt>
                  <c:pt idx="3">
                    <c:v>I-IV</c:v>
                  </c:pt>
                  <c:pt idx="4">
                    <c:v>I-V</c:v>
                  </c:pt>
                  <c:pt idx="5">
                    <c:v>I-VI</c:v>
                  </c:pt>
                  <c:pt idx="6">
                    <c:v>I-VII</c:v>
                  </c:pt>
                  <c:pt idx="7">
                    <c:v>I-VIII</c:v>
                  </c:pt>
                  <c:pt idx="8">
                    <c:v>I-IX</c:v>
                  </c:pt>
                  <c:pt idx="9">
                    <c:v>I-X</c:v>
                  </c:pt>
                  <c:pt idx="10">
                    <c:v>I-XI</c:v>
                  </c:pt>
                  <c:pt idx="11">
                    <c:v>I-XII</c:v>
                  </c:pt>
                  <c:pt idx="12">
                    <c:v>I</c:v>
                  </c:pt>
                  <c:pt idx="13">
                    <c:v>I-II</c:v>
                  </c:pt>
                  <c:pt idx="14">
                    <c:v>I-III</c:v>
                  </c:pt>
                  <c:pt idx="15">
                    <c:v>I-IV</c:v>
                  </c:pt>
                  <c:pt idx="16">
                    <c:v>I-V</c:v>
                  </c:pt>
                  <c:pt idx="17">
                    <c:v>I-VI</c:v>
                  </c:pt>
                  <c:pt idx="18">
                    <c:v>I-VII</c:v>
                  </c:pt>
                  <c:pt idx="19">
                    <c:v>I-VIII</c:v>
                  </c:pt>
                  <c:pt idx="20">
                    <c:v>I-IX</c:v>
                  </c:pt>
                  <c:pt idx="21">
                    <c:v>I-X</c:v>
                  </c:pt>
                  <c:pt idx="22">
                    <c:v>I-XI</c:v>
                  </c:pt>
                  <c:pt idx="23">
                    <c:v>I-XII</c:v>
                  </c:pt>
                  <c:pt idx="24">
                    <c:v>I</c:v>
                  </c:pt>
                  <c:pt idx="25">
                    <c:v>I-II</c:v>
                  </c:pt>
                  <c:pt idx="26">
                    <c:v>I-III</c:v>
                  </c:pt>
                  <c:pt idx="27">
                    <c:v>I-IV</c:v>
                  </c:pt>
                  <c:pt idx="28">
                    <c:v>I-V</c:v>
                  </c:pt>
                  <c:pt idx="29">
                    <c:v>I-VI</c:v>
                  </c:pt>
                  <c:pt idx="30">
                    <c:v>I-VII</c:v>
                  </c:pt>
                  <c:pt idx="31">
                    <c:v>I-VIII</c:v>
                  </c:pt>
                  <c:pt idx="32">
                    <c:v>I-IX</c:v>
                  </c:pt>
                  <c:pt idx="33">
                    <c:v>I-X</c:v>
                  </c:pt>
                </c:lvl>
                <c:lvl>
                  <c:pt idx="0">
                    <c:v>2019</c:v>
                  </c:pt>
                  <c:pt idx="12">
                    <c:v>2020</c:v>
                  </c:pt>
                  <c:pt idx="24">
                    <c:v>2021</c:v>
                  </c:pt>
                </c:lvl>
              </c:multiLvlStrCache>
            </c:multiLvlStrRef>
          </c:cat>
          <c:val>
            <c:numRef>
              <c:f>'sprzedaż detaliczna narastajaco'!$B$3:$AI$3</c:f>
              <c:numCache>
                <c:formatCode>0.0</c:formatCode>
                <c:ptCount val="34"/>
                <c:pt idx="0" formatCode="General">
                  <c:v>100.8</c:v>
                </c:pt>
                <c:pt idx="1">
                  <c:v>108.9</c:v>
                </c:pt>
                <c:pt idx="2">
                  <c:v>110.8</c:v>
                </c:pt>
                <c:pt idx="3">
                  <c:v>114.1</c:v>
                </c:pt>
                <c:pt idx="4">
                  <c:v>113</c:v>
                </c:pt>
                <c:pt idx="5">
                  <c:v>111.4</c:v>
                </c:pt>
                <c:pt idx="6">
                  <c:v>110</c:v>
                </c:pt>
                <c:pt idx="7" formatCode="General">
                  <c:v>112.7</c:v>
                </c:pt>
                <c:pt idx="8" formatCode="General">
                  <c:v>110.2</c:v>
                </c:pt>
                <c:pt idx="9">
                  <c:v>111.5</c:v>
                </c:pt>
                <c:pt idx="10" formatCode="General">
                  <c:v>109.7</c:v>
                </c:pt>
                <c:pt idx="11" formatCode="General">
                  <c:v>109.8</c:v>
                </c:pt>
                <c:pt idx="12">
                  <c:v>126.2</c:v>
                </c:pt>
                <c:pt idx="13" formatCode="General">
                  <c:v>132.5</c:v>
                </c:pt>
                <c:pt idx="14" formatCode="General">
                  <c:v>107.2</c:v>
                </c:pt>
                <c:pt idx="15" formatCode="General">
                  <c:v>98.4</c:v>
                </c:pt>
                <c:pt idx="16" formatCode="General">
                  <c:v>95.6</c:v>
                </c:pt>
                <c:pt idx="17" formatCode="General">
                  <c:v>97.7</c:v>
                </c:pt>
                <c:pt idx="18" formatCode="General">
                  <c:v>96.6</c:v>
                </c:pt>
                <c:pt idx="19">
                  <c:v>93.8</c:v>
                </c:pt>
                <c:pt idx="20">
                  <c:v>97.4</c:v>
                </c:pt>
                <c:pt idx="21">
                  <c:v>97.4</c:v>
                </c:pt>
                <c:pt idx="22" formatCode="General">
                  <c:v>95.9</c:v>
                </c:pt>
                <c:pt idx="23" formatCode="General">
                  <c:v>95.2</c:v>
                </c:pt>
                <c:pt idx="24" formatCode="General">
                  <c:v>74</c:v>
                </c:pt>
                <c:pt idx="25" formatCode="General">
                  <c:v>73.2</c:v>
                </c:pt>
                <c:pt idx="26" formatCode="General">
                  <c:v>94.6</c:v>
                </c:pt>
                <c:pt idx="27" formatCode="General">
                  <c:v>102.9</c:v>
                </c:pt>
                <c:pt idx="28" formatCode="General">
                  <c:v>107.3</c:v>
                </c:pt>
                <c:pt idx="29" formatCode="General">
                  <c:v>108.7</c:v>
                </c:pt>
                <c:pt idx="30">
                  <c:v>112</c:v>
                </c:pt>
                <c:pt idx="31" formatCode="General">
                  <c:v>117.6</c:v>
                </c:pt>
                <c:pt idx="32">
                  <c:v>118.5</c:v>
                </c:pt>
                <c:pt idx="33" formatCode="General">
                  <c:v>119.5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18-4830-9315-B0F405968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7419936"/>
        <c:axId val="1849378816"/>
      </c:lineChart>
      <c:catAx>
        <c:axId val="172741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849378816"/>
        <c:crossesAt val="100"/>
        <c:auto val="1"/>
        <c:lblAlgn val="ctr"/>
        <c:lblOffset val="200"/>
        <c:noMultiLvlLbl val="0"/>
      </c:catAx>
      <c:valAx>
        <c:axId val="1849378816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Fira Sans" panose="020B0503050000020004" pitchFamily="34" charset="0"/>
                    <a:ea typeface="Fira Sans" panose="020B0503050000020004" pitchFamily="34" charset="0"/>
                    <a:cs typeface="+mn-cs"/>
                  </a:defRPr>
                </a:pPr>
                <a:r>
                  <a:rPr lang="pl-PL" dirty="0">
                    <a:solidFill>
                      <a:srgbClr val="000000"/>
                    </a:solidFill>
                    <a:latin typeface="Fira Sans" panose="020B0503050000020004" pitchFamily="34" charset="0"/>
                    <a:ea typeface="Fira Sans" panose="020B0503050000020004" pitchFamily="34" charset="0"/>
                  </a:rPr>
                  <a:t>Analogiczny okres ub. roku = 100</a:t>
                </a:r>
              </a:p>
            </c:rich>
          </c:tx>
          <c:layout>
            <c:manualLayout>
              <c:xMode val="edge"/>
              <c:yMode val="edge"/>
              <c:x val="0.40463920537540171"/>
              <c:y val="1.4256746031746032E-2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0000"/>
                  </a:solidFill>
                  <a:latin typeface="Fira Sans" panose="020B0503050000020004" pitchFamily="34" charset="0"/>
                  <a:ea typeface="Fira Sans" panose="020B0503050000020004" pitchFamily="34" charset="0"/>
                  <a:cs typeface="+mn-cs"/>
                </a:defRPr>
              </a:pPr>
              <a:endParaRPr lang="pl-PL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pl-PL"/>
          </a:p>
        </c:txPr>
        <c:crossAx val="172741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0.40001</cdr:x>
      <cdr:y>0.05632</cdr:y>
    </cdr:from>
    <cdr:to>
      <cdr:x>0.68132</cdr:x>
      <cdr:y>0.1242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493AAC16-3750-45AE-BEED-688A8BF6275F}"/>
            </a:ext>
          </a:extLst>
        </cdr:cNvPr>
        <cdr:cNvSpPr txBox="1"/>
      </cdr:nvSpPr>
      <cdr:spPr>
        <a:xfrm xmlns:a="http://schemas.openxmlformats.org/drawingml/2006/main">
          <a:off x="4347340" y="141935"/>
          <a:ext cx="3057236" cy="171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000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rPr>
            <a:t>Analogiczny miesiąc ub. roku = 100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0.20537</cdr:x>
      <cdr:y>0.05087</cdr:y>
    </cdr:from>
    <cdr:to>
      <cdr:x>0.54734</cdr:x>
      <cdr:y>0.12506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DA4213D5-0FA9-4BFF-BDD6-6DF434023E99}"/>
            </a:ext>
          </a:extLst>
        </cdr:cNvPr>
        <cdr:cNvSpPr txBox="1"/>
      </cdr:nvSpPr>
      <cdr:spPr>
        <a:xfrm xmlns:a="http://schemas.openxmlformats.org/drawingml/2006/main">
          <a:off x="2231936" y="128203"/>
          <a:ext cx="3716594" cy="186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pPr algn="l" rtl="0"/>
          <a:r>
            <a:rPr lang="pl-PL" b="1" dirty="0">
              <a:solidFill>
                <a:srgbClr val="000000"/>
              </a:solidFill>
              <a:latin typeface="Fira Sans" panose="020B0503050000020004" pitchFamily="34" charset="0"/>
              <a:ea typeface="Fira Sans" panose="020B0503050000020004" pitchFamily="34" charset="0"/>
            </a:rPr>
            <a:t>niedobór pracowników</a:t>
          </a:r>
          <a:endParaRPr lang="pl-PL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0.20895</cdr:x>
      <cdr:y>0.03805</cdr:y>
    </cdr:from>
    <cdr:to>
      <cdr:x>0.55092</cdr:x>
      <cdr:y>0.11223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BC33486F-E77F-4FB7-9D4B-C1725508CB01}"/>
            </a:ext>
          </a:extLst>
        </cdr:cNvPr>
        <cdr:cNvSpPr txBox="1"/>
      </cdr:nvSpPr>
      <cdr:spPr>
        <a:xfrm xmlns:a="http://schemas.openxmlformats.org/drawingml/2006/main">
          <a:off x="2270860" y="95876"/>
          <a:ext cx="3716594" cy="186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/>
          <a:r>
            <a:rPr lang="pl-PL" b="1" dirty="0">
              <a:solidFill>
                <a:srgbClr val="000000"/>
              </a:solidFill>
              <a:latin typeface="Fira Sans" panose="020B0503050000020004" pitchFamily="34" charset="0"/>
              <a:ea typeface="Fira Sans" panose="020B0503050000020004" pitchFamily="34" charset="0"/>
            </a:rPr>
            <a:t>koszty zatrudnienia</a:t>
          </a:r>
          <a:endParaRPr lang="pl-PL" sz="1100" b="1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0.20537</cdr:x>
      <cdr:y>0.05087</cdr:y>
    </cdr:from>
    <cdr:to>
      <cdr:x>0.68101</cdr:x>
      <cdr:y>0.12308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DA4213D5-0FA9-4BFF-BDD6-6DF434023E99}"/>
            </a:ext>
          </a:extLst>
        </cdr:cNvPr>
        <cdr:cNvSpPr txBox="1"/>
      </cdr:nvSpPr>
      <cdr:spPr>
        <a:xfrm xmlns:a="http://schemas.openxmlformats.org/drawingml/2006/main">
          <a:off x="2231935" y="128204"/>
          <a:ext cx="5169341" cy="181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pPr algn="l" rtl="0"/>
          <a:r>
            <a:rPr lang="pl-PL" b="1" dirty="0">
              <a:solidFill>
                <a:srgbClr val="000000"/>
              </a:solidFill>
              <a:latin typeface="Fira Sans" panose="020B0503050000020004" pitchFamily="34" charset="0"/>
              <a:ea typeface="Fira Sans" panose="020B0503050000020004" pitchFamily="34" charset="0"/>
            </a:rPr>
            <a:t>niedobór surowców, materiałów i półfabrykatów (z przyczyn pozafinansowych)</a:t>
          </a:r>
          <a:endParaRPr lang="pl-PL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0.20895</cdr:x>
      <cdr:y>0.03805</cdr:y>
    </cdr:from>
    <cdr:to>
      <cdr:x>0.55092</cdr:x>
      <cdr:y>0.11223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BC33486F-E77F-4FB7-9D4B-C1725508CB01}"/>
            </a:ext>
          </a:extLst>
        </cdr:cNvPr>
        <cdr:cNvSpPr txBox="1"/>
      </cdr:nvSpPr>
      <cdr:spPr>
        <a:xfrm xmlns:a="http://schemas.openxmlformats.org/drawingml/2006/main">
          <a:off x="2270860" y="95876"/>
          <a:ext cx="3716594" cy="186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/>
          <a:r>
            <a:rPr lang="pl-PL" b="1" dirty="0">
              <a:solidFill>
                <a:srgbClr val="000000"/>
              </a:solidFill>
              <a:latin typeface="Fira Sans" panose="020B0503050000020004" pitchFamily="34" charset="0"/>
              <a:ea typeface="Fira Sans" panose="020B0503050000020004" pitchFamily="34" charset="0"/>
            </a:rPr>
            <a:t>wysokie obciążenia na rzecz budżetu</a:t>
          </a:r>
          <a:endParaRPr lang="pl-PL" sz="1100" b="1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0.20537</cdr:x>
      <cdr:y>0.05087</cdr:y>
    </cdr:from>
    <cdr:to>
      <cdr:x>0.68101</cdr:x>
      <cdr:y>0.12308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DA4213D5-0FA9-4BFF-BDD6-6DF434023E99}"/>
            </a:ext>
          </a:extLst>
        </cdr:cNvPr>
        <cdr:cNvSpPr txBox="1"/>
      </cdr:nvSpPr>
      <cdr:spPr>
        <a:xfrm xmlns:a="http://schemas.openxmlformats.org/drawingml/2006/main">
          <a:off x="2231935" y="128204"/>
          <a:ext cx="5169341" cy="181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pPr algn="l" rtl="0"/>
          <a:r>
            <a:rPr lang="pl-PL" b="1" dirty="0">
              <a:solidFill>
                <a:srgbClr val="000000"/>
              </a:solidFill>
              <a:latin typeface="Fira Sans" panose="020B0503050000020004" pitchFamily="34" charset="0"/>
              <a:ea typeface="Fira Sans" panose="020B0503050000020004" pitchFamily="34" charset="0"/>
            </a:rPr>
            <a:t>problemy finansowe</a:t>
          </a:r>
          <a:endParaRPr lang="pl-PL" sz="11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0.20895</cdr:x>
      <cdr:y>0.03805</cdr:y>
    </cdr:from>
    <cdr:to>
      <cdr:x>0.55092</cdr:x>
      <cdr:y>0.11223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BC33486F-E77F-4FB7-9D4B-C1725508CB01}"/>
            </a:ext>
          </a:extLst>
        </cdr:cNvPr>
        <cdr:cNvSpPr txBox="1"/>
      </cdr:nvSpPr>
      <cdr:spPr>
        <a:xfrm xmlns:a="http://schemas.openxmlformats.org/drawingml/2006/main">
          <a:off x="2270860" y="95876"/>
          <a:ext cx="3716594" cy="186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/>
          <a:r>
            <a:rPr lang="pl-PL" b="1" dirty="0">
              <a:solidFill>
                <a:srgbClr val="000000"/>
              </a:solidFill>
              <a:latin typeface="Fira Sans" panose="020B0503050000020004" pitchFamily="34" charset="0"/>
              <a:ea typeface="Fira Sans" panose="020B0503050000020004" pitchFamily="34" charset="0"/>
            </a:rPr>
            <a:t>niepewność ogólnej sytuacji gospodarczej</a:t>
          </a:r>
          <a:endParaRPr lang="pl-PL" sz="1100" b="1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0.20895</cdr:x>
      <cdr:y>0.03805</cdr:y>
    </cdr:from>
    <cdr:to>
      <cdr:x>0.55092</cdr:x>
      <cdr:y>0.11223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BC33486F-E77F-4FB7-9D4B-C1725508CB01}"/>
            </a:ext>
          </a:extLst>
        </cdr:cNvPr>
        <cdr:cNvSpPr txBox="1"/>
      </cdr:nvSpPr>
      <cdr:spPr>
        <a:xfrm xmlns:a="http://schemas.openxmlformats.org/drawingml/2006/main">
          <a:off x="2270860" y="95876"/>
          <a:ext cx="3716594" cy="186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/>
          <a:r>
            <a:rPr lang="pl-PL" b="1" dirty="0">
              <a:solidFill>
                <a:srgbClr val="000000"/>
              </a:solidFill>
              <a:latin typeface="Fira Sans" panose="020B0503050000020004" pitchFamily="34" charset="0"/>
              <a:ea typeface="Fira Sans" panose="020B0503050000020004" pitchFamily="34" charset="0"/>
            </a:rPr>
            <a:t>Przewidywane zatrudnienie</a:t>
          </a:r>
          <a:endParaRPr lang="pl-PL" sz="1100" b="1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0.20895</cdr:x>
      <cdr:y>0.03805</cdr:y>
    </cdr:from>
    <cdr:to>
      <cdr:x>0.55092</cdr:x>
      <cdr:y>0.11223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BC33486F-E77F-4FB7-9D4B-C1725508CB01}"/>
            </a:ext>
          </a:extLst>
        </cdr:cNvPr>
        <cdr:cNvSpPr txBox="1"/>
      </cdr:nvSpPr>
      <cdr:spPr>
        <a:xfrm xmlns:a="http://schemas.openxmlformats.org/drawingml/2006/main">
          <a:off x="2270860" y="95876"/>
          <a:ext cx="3716594" cy="186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/>
          <a:r>
            <a:rPr lang="pl-PL" b="1" dirty="0">
              <a:solidFill>
                <a:srgbClr val="000000"/>
              </a:solidFill>
              <a:latin typeface="Fira Sans" panose="020B0503050000020004" pitchFamily="34" charset="0"/>
              <a:ea typeface="Fira Sans" panose="020B0503050000020004" pitchFamily="34" charset="0"/>
            </a:rPr>
            <a:t>Przewidywane ceny</a:t>
          </a:r>
          <a:endParaRPr lang="pl-PL" sz="1100" b="1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0.20537</cdr:x>
      <cdr:y>0.05087</cdr:y>
    </cdr:from>
    <cdr:to>
      <cdr:x>0.68101</cdr:x>
      <cdr:y>0.12308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DA4213D5-0FA9-4BFF-BDD6-6DF434023E99}"/>
            </a:ext>
          </a:extLst>
        </cdr:cNvPr>
        <cdr:cNvSpPr txBox="1"/>
      </cdr:nvSpPr>
      <cdr:spPr>
        <a:xfrm xmlns:a="http://schemas.openxmlformats.org/drawingml/2006/main">
          <a:off x="2231935" y="128204"/>
          <a:ext cx="5169341" cy="181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pPr algn="l" rtl="0"/>
          <a:r>
            <a:rPr lang="pl-PL" b="1" dirty="0">
              <a:solidFill>
                <a:srgbClr val="000000"/>
              </a:solidFill>
              <a:latin typeface="Fira Sans" panose="020B0503050000020004" pitchFamily="34" charset="0"/>
              <a:ea typeface="Fira Sans" panose="020B0503050000020004" pitchFamily="34" charset="0"/>
            </a:rPr>
            <a:t>Przewidywana produkcja</a:t>
          </a:r>
          <a:endParaRPr lang="pl-PL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0.4011</cdr:x>
      <cdr:y>0.04219</cdr:y>
    </cdr:from>
    <cdr:to>
      <cdr:x>0.68241</cdr:x>
      <cdr:y>0.11007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493AAC16-3750-45AE-BEED-688A8BF6275F}"/>
            </a:ext>
          </a:extLst>
        </cdr:cNvPr>
        <cdr:cNvSpPr txBox="1"/>
      </cdr:nvSpPr>
      <cdr:spPr>
        <a:xfrm xmlns:a="http://schemas.openxmlformats.org/drawingml/2006/main">
          <a:off x="4359215" y="106310"/>
          <a:ext cx="3057236" cy="171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000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rPr>
            <a:t>Analogiczny miesiąc ub. roku = 100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0.10438</cdr:x>
      <cdr:y>0.03014</cdr:y>
    </cdr:from>
    <cdr:to>
      <cdr:x>0.29451</cdr:x>
      <cdr:y>0.11497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647D2099-D96C-4507-8A3E-4892E3F98FD6}"/>
            </a:ext>
          </a:extLst>
        </cdr:cNvPr>
        <cdr:cNvSpPr txBox="1"/>
      </cdr:nvSpPr>
      <cdr:spPr>
        <a:xfrm xmlns:a="http://schemas.openxmlformats.org/drawingml/2006/main">
          <a:off x="1134405" y="75959"/>
          <a:ext cx="2066307" cy="2137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000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rPr>
            <a:t>Ceny stałe</a:t>
          </a:r>
        </a:p>
      </cdr:txBody>
    </cdr:sp>
  </cdr:relSizeAnchor>
  <cdr:relSizeAnchor xmlns:cdr="http://schemas.openxmlformats.org/drawingml/2006/chartDrawing">
    <cdr:from>
      <cdr:x>0.41064</cdr:x>
      <cdr:y>0.02203</cdr:y>
    </cdr:from>
    <cdr:to>
      <cdr:x>0.69194</cdr:x>
      <cdr:y>0.08991</cdr:y>
    </cdr:to>
    <cdr:sp macro="" textlink="">
      <cdr:nvSpPr>
        <cdr:cNvPr id="3" name="pole tekstowe 1">
          <a:extLst xmlns:a="http://schemas.openxmlformats.org/drawingml/2006/main">
            <a:ext uri="{FF2B5EF4-FFF2-40B4-BE49-F238E27FC236}">
              <a16:creationId xmlns:a16="http://schemas.microsoft.com/office/drawing/2014/main" id="{AE6B72B9-3EC4-4E60-88A7-E05426FAB9FA}"/>
            </a:ext>
          </a:extLst>
        </cdr:cNvPr>
        <cdr:cNvSpPr txBox="1"/>
      </cdr:nvSpPr>
      <cdr:spPr>
        <a:xfrm xmlns:a="http://schemas.openxmlformats.org/drawingml/2006/main">
          <a:off x="4462793" y="55510"/>
          <a:ext cx="3057236" cy="171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000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rPr>
            <a:t>Analogiczny miesiąc ub. roku = 100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0.10735</cdr:x>
      <cdr:y>0.0147</cdr:y>
    </cdr:from>
    <cdr:to>
      <cdr:x>0.29748</cdr:x>
      <cdr:y>0.09952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3CACD543-27A3-41D3-A843-DDA706DA8E8D}"/>
            </a:ext>
          </a:extLst>
        </cdr:cNvPr>
        <cdr:cNvSpPr txBox="1"/>
      </cdr:nvSpPr>
      <cdr:spPr>
        <a:xfrm xmlns:a="http://schemas.openxmlformats.org/drawingml/2006/main">
          <a:off x="1166731" y="37035"/>
          <a:ext cx="2066307" cy="2137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r>
            <a:rPr lang="pl-PL" sz="1000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rPr>
            <a:t>Ceny bieżące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0.09922</cdr:x>
      <cdr:y>0.0126</cdr:y>
    </cdr:from>
    <cdr:to>
      <cdr:x>0.28935</cdr:x>
      <cdr:y>0.09743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797ACC4C-1CCB-41D2-8F63-D3E1B166C29E}"/>
            </a:ext>
          </a:extLst>
        </cdr:cNvPr>
        <cdr:cNvSpPr txBox="1"/>
      </cdr:nvSpPr>
      <cdr:spPr>
        <a:xfrm xmlns:a="http://schemas.openxmlformats.org/drawingml/2006/main">
          <a:off x="1078327" y="31759"/>
          <a:ext cx="2066307" cy="2137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000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rPr>
            <a:t>Ceny stałe</a:t>
          </a:r>
        </a:p>
      </cdr:txBody>
    </cdr:sp>
  </cdr:relSizeAnchor>
  <cdr:relSizeAnchor xmlns:cdr="http://schemas.openxmlformats.org/drawingml/2006/chartDrawing">
    <cdr:from>
      <cdr:x>0.40329</cdr:x>
      <cdr:y>0.0092</cdr:y>
    </cdr:from>
    <cdr:to>
      <cdr:x>0.6846</cdr:x>
      <cdr:y>0.07708</cdr:y>
    </cdr:to>
    <cdr:sp macro="" textlink="">
      <cdr:nvSpPr>
        <cdr:cNvPr id="3" name="pole tekstowe 1">
          <a:extLst xmlns:a="http://schemas.openxmlformats.org/drawingml/2006/main">
            <a:ext uri="{FF2B5EF4-FFF2-40B4-BE49-F238E27FC236}">
              <a16:creationId xmlns:a16="http://schemas.microsoft.com/office/drawing/2014/main" id="{63466B92-13F0-4012-93DE-F0CF0790853F}"/>
            </a:ext>
          </a:extLst>
        </cdr:cNvPr>
        <cdr:cNvSpPr txBox="1"/>
      </cdr:nvSpPr>
      <cdr:spPr>
        <a:xfrm xmlns:a="http://schemas.openxmlformats.org/drawingml/2006/main">
          <a:off x="4382966" y="23182"/>
          <a:ext cx="3057236" cy="171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000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rPr>
            <a:t>Analogiczny miesiąc ub. roku = 100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0.10657</cdr:x>
      <cdr:y>0.01601</cdr:y>
    </cdr:from>
    <cdr:to>
      <cdr:x>0.29669</cdr:x>
      <cdr:y>0.10083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71945CB5-4891-4E12-8F0D-4F1F25E2723A}"/>
            </a:ext>
          </a:extLst>
        </cdr:cNvPr>
        <cdr:cNvSpPr txBox="1"/>
      </cdr:nvSpPr>
      <cdr:spPr>
        <a:xfrm xmlns:a="http://schemas.openxmlformats.org/drawingml/2006/main">
          <a:off x="1158155" y="40334"/>
          <a:ext cx="2066307" cy="2137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000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rPr>
            <a:t>Ceny bieżące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0.17398</cdr:x>
      <cdr:y>0.03805</cdr:y>
    </cdr:from>
    <cdr:to>
      <cdr:x>0.51596</cdr:x>
      <cdr:y>0.11223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BC33486F-E77F-4FB7-9D4B-C1725508CB01}"/>
            </a:ext>
          </a:extLst>
        </cdr:cNvPr>
        <cdr:cNvSpPr txBox="1"/>
      </cdr:nvSpPr>
      <cdr:spPr>
        <a:xfrm xmlns:a="http://schemas.openxmlformats.org/drawingml/2006/main">
          <a:off x="1890851" y="95875"/>
          <a:ext cx="3716594" cy="186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/>
          <a:r>
            <a:rPr lang="pl-PL" b="1" dirty="0">
              <a:solidFill>
                <a:srgbClr val="000000"/>
              </a:solidFill>
              <a:latin typeface="Fira Sans" panose="020B0503050000020004" pitchFamily="34" charset="0"/>
              <a:ea typeface="Fira Sans" panose="020B0503050000020004" pitchFamily="34" charset="0"/>
            </a:rPr>
            <a:t>Bieżąca ogólna sytuacja gospodarcza przedsiębiorstwa</a:t>
          </a:r>
          <a:endParaRPr lang="pl-PL" sz="11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0.17368</cdr:x>
      <cdr:y>0.03202</cdr:y>
    </cdr:from>
    <cdr:to>
      <cdr:x>0.51565</cdr:x>
      <cdr:y>0.10621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DA4213D5-0FA9-4BFF-BDD6-6DF434023E99}"/>
            </a:ext>
          </a:extLst>
        </cdr:cNvPr>
        <cdr:cNvSpPr txBox="1"/>
      </cdr:nvSpPr>
      <cdr:spPr>
        <a:xfrm xmlns:a="http://schemas.openxmlformats.org/drawingml/2006/main">
          <a:off x="1887551" y="80701"/>
          <a:ext cx="3716594" cy="186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pPr algn="l" rtl="0"/>
          <a:r>
            <a:rPr lang="pl-PL" b="1" dirty="0">
              <a:solidFill>
                <a:srgbClr val="000000"/>
              </a:solidFill>
              <a:latin typeface="Fira Sans" panose="020B0503050000020004" pitchFamily="34" charset="0"/>
              <a:ea typeface="Fira Sans" panose="020B0503050000020004" pitchFamily="34" charset="0"/>
            </a:rPr>
            <a:t>Wskaźnik ogólnego klimatu koniunktury</a:t>
          </a:r>
        </a:p>
        <a:p xmlns:a="http://schemas.openxmlformats.org/drawingml/2006/main">
          <a:pPr algn="l"/>
          <a:endParaRPr lang="pl-PL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0.20458</cdr:x>
      <cdr:y>0.03805</cdr:y>
    </cdr:from>
    <cdr:to>
      <cdr:x>0.54655</cdr:x>
      <cdr:y>0.11223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BC33486F-E77F-4FB7-9D4B-C1725508CB01}"/>
            </a:ext>
          </a:extLst>
        </cdr:cNvPr>
        <cdr:cNvSpPr txBox="1"/>
      </cdr:nvSpPr>
      <cdr:spPr>
        <a:xfrm xmlns:a="http://schemas.openxmlformats.org/drawingml/2006/main">
          <a:off x="2223358" y="95876"/>
          <a:ext cx="3716594" cy="186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/>
          <a:r>
            <a:rPr lang="pl-PL" b="1" dirty="0">
              <a:solidFill>
                <a:srgbClr val="000000"/>
              </a:solidFill>
              <a:latin typeface="Fira Sans" panose="020B0503050000020004" pitchFamily="34" charset="0"/>
              <a:ea typeface="Fira Sans" panose="020B0503050000020004" pitchFamily="34" charset="0"/>
            </a:rPr>
            <a:t>niedobór wykwalifikowanych pracowników</a:t>
          </a:r>
          <a:endParaRPr lang="pl-PL" sz="11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C63CA-059E-4A84-A89C-AC45DDB1D83E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37E30-F904-4282-8C44-487391F5F1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1761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EE287-BF3B-469C-8EA2-ED31CA828C5D}" type="datetimeFigureOut">
              <a:rPr lang="pl-PL" smtClean="0"/>
              <a:t>16.12.2021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9DB04-EA63-41B7-8C4F-A1B5A8053A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8189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DB04-EA63-41B7-8C4F-A1B5A8053A3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3584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DB04-EA63-41B7-8C4F-A1B5A8053A37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565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DB04-EA63-41B7-8C4F-A1B5A8053A37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5042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DB04-EA63-41B7-8C4F-A1B5A8053A37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810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DB04-EA63-41B7-8C4F-A1B5A8053A37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6730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DB04-EA63-41B7-8C4F-A1B5A8053A37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8479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DB04-EA63-41B7-8C4F-A1B5A8053A3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9432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DB04-EA63-41B7-8C4F-A1B5A8053A3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5544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DB04-EA63-41B7-8C4F-A1B5A8053A3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689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DB04-EA63-41B7-8C4F-A1B5A8053A3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3105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DB04-EA63-41B7-8C4F-A1B5A8053A3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1611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DB04-EA63-41B7-8C4F-A1B5A8053A3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8963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DB04-EA63-41B7-8C4F-A1B5A8053A37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1658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DB04-EA63-41B7-8C4F-A1B5A8053A37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137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2E7B-684A-47A8-A9E3-29BEB2562554}" type="datetime1">
              <a:rPr lang="pl-PL" smtClean="0"/>
              <a:t>16.12.2021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2EC7-4B9D-428C-9087-B61AD018E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05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316B-E2C8-4377-8680-806106AF1179}" type="datetime1">
              <a:rPr lang="pl-PL" smtClean="0"/>
              <a:t>16.12.2021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2EC7-4B9D-428C-9087-B61AD018E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457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E3564-B01C-4137-BFC5-28BF4728003F}" type="datetime1">
              <a:rPr lang="pl-PL" smtClean="0"/>
              <a:t>16.12.2021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2EC7-4B9D-428C-9087-B61AD018E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641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1006-69D5-420E-8669-89C987F485D8}" type="datetime1">
              <a:rPr lang="pl-PL" smtClean="0"/>
              <a:t>16.12.2021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2EC7-4B9D-428C-9087-B61AD018E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136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E9AA-0B09-4983-BB1B-2AC5B5D00DC4}" type="datetime1">
              <a:rPr lang="pl-PL" smtClean="0"/>
              <a:t>16.12.2021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2EC7-4B9D-428C-9087-B61AD018E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783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C364-43FB-48AB-8394-573F57A30449}" type="datetime1">
              <a:rPr lang="pl-PL" smtClean="0"/>
              <a:t>16.12.2021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2EC7-4B9D-428C-9087-B61AD018E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301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05E8-77FE-40FC-9193-9414301CB763}" type="datetime1">
              <a:rPr lang="pl-PL" smtClean="0"/>
              <a:t>16.12.2021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2EC7-4B9D-428C-9087-B61AD018E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152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08A1A-B727-4899-A744-90258BFE6E0B}" type="datetime1">
              <a:rPr lang="pl-PL" smtClean="0"/>
              <a:t>16.12.2021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2EC7-4B9D-428C-9087-B61AD018E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998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39A0E-9C43-4917-8AF7-AB444F42F7E9}" type="datetime1">
              <a:rPr lang="pl-PL" smtClean="0"/>
              <a:t>16.12.2021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2EC7-4B9D-428C-9087-B61AD018E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719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AF56-5736-4D01-9314-2928B94396E2}" type="datetime1">
              <a:rPr lang="pl-PL" smtClean="0"/>
              <a:t>16.12.2021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2EC7-4B9D-428C-9087-B61AD018E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9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C1F6-5CC1-418F-A023-8E272D5B376B}" type="datetime1">
              <a:rPr lang="pl-PL" smtClean="0"/>
              <a:t>16.12.2021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2EC7-4B9D-428C-9087-B61AD018E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979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93F45-B531-4A30-9CA1-C2D253DF299D}" type="datetime1">
              <a:rPr lang="pl-PL" smtClean="0"/>
              <a:t>16.12.2021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92EC7-4B9D-428C-9087-B61AD018EF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50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631041" y="1777653"/>
            <a:ext cx="8446592" cy="227754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l-PL" sz="30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Sytuacja gospodarcza</a:t>
            </a:r>
            <a:br>
              <a:rPr lang="pl-PL" sz="30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30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województwa lubuskiego</a:t>
            </a:r>
            <a:br>
              <a:rPr lang="pl-PL" sz="30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30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 latach 2019-2021, </a:t>
            </a:r>
            <a:br>
              <a:rPr lang="pl-PL" sz="30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26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z uwzględnieniem barier </a:t>
            </a:r>
            <a:br>
              <a:rPr lang="pl-PL" sz="26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</a:br>
            <a:r>
              <a:rPr lang="pl-PL" sz="26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 prowadzeniu działalności gospodarczej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31041" y="4494683"/>
            <a:ext cx="844659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Robert Wróbel</a:t>
            </a:r>
            <a:endParaRPr lang="pl-PL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r>
              <a:rPr lang="pl-PL" i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Z-ca dyrektora Urzędu Statystycznego w Zielonej Górze</a:t>
            </a:r>
            <a:endParaRPr lang="pl-PL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31041" y="6410745"/>
            <a:ext cx="8446592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Zielona Góra, </a:t>
            </a:r>
            <a:r>
              <a:rPr lang="pl-PL" sz="1200" dirty="0" smtClean="0">
                <a:latin typeface="Fira Sans" panose="020B0503050000020004" pitchFamily="34" charset="0"/>
                <a:ea typeface="Fira Sans" panose="020B0503050000020004" pitchFamily="34" charset="0"/>
              </a:rPr>
              <a:t>14 </a:t>
            </a: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grudnia 2021 r.</a:t>
            </a:r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>
            <a:off x="11682727" y="6423042"/>
            <a:ext cx="508000" cy="236539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" name="Symbol zastępczy numeru slajdu 23"/>
          <p:cNvSpPr>
            <a:spLocks noGrp="1"/>
          </p:cNvSpPr>
          <p:nvPr>
            <p:ph type="sldNum" sz="quarter" idx="12"/>
          </p:nvPr>
        </p:nvSpPr>
        <p:spPr>
          <a:xfrm>
            <a:off x="11828780" y="6420395"/>
            <a:ext cx="361951" cy="249252"/>
          </a:xfrm>
        </p:spPr>
        <p:txBody>
          <a:bodyPr vert="horz" lIns="0" tIns="0" rIns="0" bIns="0" rtlCol="0" anchor="ctr"/>
          <a:lstStyle/>
          <a:p>
            <a:pPr algn="l"/>
            <a:fld id="{36F92EC7-4B9D-428C-9087-B61AD018EF74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pPr algn="l"/>
              <a:t>1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70" y="197687"/>
            <a:ext cx="174375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5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/>
          <p:cNvSpPr>
            <a:spLocks/>
          </p:cNvSpPr>
          <p:nvPr/>
        </p:nvSpPr>
        <p:spPr bwMode="auto">
          <a:xfrm>
            <a:off x="11682730" y="6423042"/>
            <a:ext cx="508000" cy="236539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424562" y="213565"/>
            <a:ext cx="844659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Koniunktura gospodarcza w przetwórstwie przemysłowym</a:t>
            </a:r>
            <a:endParaRPr lang="pl-PL" sz="2400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11809743" y="6407182"/>
            <a:ext cx="253983" cy="267101"/>
          </a:xfrm>
        </p:spPr>
        <p:txBody>
          <a:bodyPr vert="horz" lIns="0" tIns="0" rIns="0" bIns="0" rtlCol="0" anchor="ctr"/>
          <a:lstStyle/>
          <a:p>
            <a:pPr algn="l"/>
            <a:fld id="{36F92EC7-4B9D-428C-9087-B61AD018EF74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pPr algn="l"/>
              <a:t>10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8" y="6079388"/>
            <a:ext cx="1743751" cy="540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C6278370-51F7-41BD-A5C2-15FBE1E91AF6}"/>
              </a:ext>
            </a:extLst>
          </p:cNvPr>
          <p:cNvSpPr/>
          <p:nvPr/>
        </p:nvSpPr>
        <p:spPr>
          <a:xfrm>
            <a:off x="4011864" y="3967302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58501EF9-DE23-4F5B-B50F-CBD6C942C067}"/>
              </a:ext>
            </a:extLst>
          </p:cNvPr>
          <p:cNvSpPr/>
          <p:nvPr/>
        </p:nvSpPr>
        <p:spPr>
          <a:xfrm>
            <a:off x="7440848" y="3967302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DD1D2273-A0FA-49A5-A14A-595DF572B33C}"/>
              </a:ext>
            </a:extLst>
          </p:cNvPr>
          <p:cNvSpPr/>
          <p:nvPr/>
        </p:nvSpPr>
        <p:spPr>
          <a:xfrm>
            <a:off x="10869125" y="3968087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4F2999C9-8AB0-48E1-8DE5-892E70BCA4D2}"/>
              </a:ext>
            </a:extLst>
          </p:cNvPr>
          <p:cNvCxnSpPr/>
          <p:nvPr/>
        </p:nvCxnSpPr>
        <p:spPr>
          <a:xfrm>
            <a:off x="1173993" y="4665086"/>
            <a:ext cx="10098930" cy="0"/>
          </a:xfrm>
          <a:prstGeom prst="line">
            <a:avLst/>
          </a:prstGeom>
          <a:ln>
            <a:solidFill>
              <a:srgbClr val="00854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87C79452-F57B-4E37-A365-368B77315AA7}"/>
              </a:ext>
            </a:extLst>
          </p:cNvPr>
          <p:cNvCxnSpPr/>
          <p:nvPr/>
        </p:nvCxnSpPr>
        <p:spPr>
          <a:xfrm>
            <a:off x="1173993" y="4248544"/>
            <a:ext cx="10098930" cy="0"/>
          </a:xfrm>
          <a:prstGeom prst="line">
            <a:avLst/>
          </a:prstGeom>
          <a:ln>
            <a:solidFill>
              <a:srgbClr val="BB0A3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1788C17-9093-410D-884D-9C4FF6A68EEA}"/>
              </a:ext>
            </a:extLst>
          </p:cNvPr>
          <p:cNvSpPr txBox="1"/>
          <p:nvPr/>
        </p:nvSpPr>
        <p:spPr>
          <a:xfrm>
            <a:off x="11318936" y="4588142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00854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min.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C5DD5B2-3EBE-4D5D-943B-8A5B38DBCB4D}"/>
              </a:ext>
            </a:extLst>
          </p:cNvPr>
          <p:cNvSpPr txBox="1"/>
          <p:nvPr/>
        </p:nvSpPr>
        <p:spPr>
          <a:xfrm>
            <a:off x="11318936" y="4171600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BB0A30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max.</a:t>
            </a:r>
          </a:p>
        </p:txBody>
      </p:sp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519F2F47-B878-4554-BCE3-6AC91BDE4F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4878261"/>
              </p:ext>
            </p:extLst>
          </p:nvPr>
        </p:nvGraphicFramePr>
        <p:xfrm>
          <a:off x="424562" y="3597291"/>
          <a:ext cx="10868025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Prostokąt 17">
            <a:extLst>
              <a:ext uri="{FF2B5EF4-FFF2-40B4-BE49-F238E27FC236}">
                <a16:creationId xmlns:a16="http://schemas.microsoft.com/office/drawing/2014/main" id="{91412EF7-A047-40F1-B81D-1A978DC266C9}"/>
              </a:ext>
            </a:extLst>
          </p:cNvPr>
          <p:cNvSpPr/>
          <p:nvPr/>
        </p:nvSpPr>
        <p:spPr>
          <a:xfrm>
            <a:off x="4023585" y="1404556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318DD535-BF27-45AF-BA18-DAADFF9C827B}"/>
              </a:ext>
            </a:extLst>
          </p:cNvPr>
          <p:cNvSpPr/>
          <p:nvPr/>
        </p:nvSpPr>
        <p:spPr>
          <a:xfrm>
            <a:off x="7428819" y="1404556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8AB1FA15-82BD-49A2-9434-86DA14CB4A72}"/>
              </a:ext>
            </a:extLst>
          </p:cNvPr>
          <p:cNvSpPr/>
          <p:nvPr/>
        </p:nvSpPr>
        <p:spPr>
          <a:xfrm>
            <a:off x="10857093" y="1404556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C5C2B183-777E-4D55-A552-2E11C8C8C6C0}"/>
              </a:ext>
            </a:extLst>
          </p:cNvPr>
          <p:cNvCxnSpPr/>
          <p:nvPr/>
        </p:nvCxnSpPr>
        <p:spPr>
          <a:xfrm>
            <a:off x="1173993" y="2885475"/>
            <a:ext cx="10098930" cy="0"/>
          </a:xfrm>
          <a:prstGeom prst="line">
            <a:avLst/>
          </a:prstGeom>
          <a:ln>
            <a:solidFill>
              <a:srgbClr val="00854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93EAB6B6-638F-4566-96EE-C29D32B76CD0}"/>
              </a:ext>
            </a:extLst>
          </p:cNvPr>
          <p:cNvCxnSpPr/>
          <p:nvPr/>
        </p:nvCxnSpPr>
        <p:spPr>
          <a:xfrm>
            <a:off x="1173993" y="1602712"/>
            <a:ext cx="10098930" cy="0"/>
          </a:xfrm>
          <a:prstGeom prst="line">
            <a:avLst/>
          </a:prstGeom>
          <a:ln>
            <a:solidFill>
              <a:srgbClr val="BB0A3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5AC96DE2-707B-4808-AA52-9BE68AA24C17}"/>
              </a:ext>
            </a:extLst>
          </p:cNvPr>
          <p:cNvSpPr txBox="1"/>
          <p:nvPr/>
        </p:nvSpPr>
        <p:spPr>
          <a:xfrm>
            <a:off x="11318936" y="2808531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00854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min.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1006F176-4A7A-48CB-9F21-873B15871C8A}"/>
              </a:ext>
            </a:extLst>
          </p:cNvPr>
          <p:cNvSpPr txBox="1"/>
          <p:nvPr/>
        </p:nvSpPr>
        <p:spPr>
          <a:xfrm>
            <a:off x="11318936" y="1525768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BB0A30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max.</a:t>
            </a:r>
          </a:p>
        </p:txBody>
      </p:sp>
      <p:graphicFrame>
        <p:nvGraphicFramePr>
          <p:cNvPr id="26" name="Wykres 25">
            <a:extLst>
              <a:ext uri="{FF2B5EF4-FFF2-40B4-BE49-F238E27FC236}">
                <a16:creationId xmlns:a16="http://schemas.microsoft.com/office/drawing/2014/main" id="{CD8D07AC-1E21-45FB-A739-1E48D23A42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378222"/>
              </p:ext>
            </p:extLst>
          </p:nvPr>
        </p:nvGraphicFramePr>
        <p:xfrm>
          <a:off x="424562" y="1043622"/>
          <a:ext cx="10868025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pole tekstowe 26">
            <a:extLst>
              <a:ext uri="{FF2B5EF4-FFF2-40B4-BE49-F238E27FC236}">
                <a16:creationId xmlns:a16="http://schemas.microsoft.com/office/drawing/2014/main" id="{37BBF074-5BEF-4268-B964-BD43C6CD2979}"/>
              </a:ext>
            </a:extLst>
          </p:cNvPr>
          <p:cNvSpPr txBox="1"/>
          <p:nvPr/>
        </p:nvSpPr>
        <p:spPr>
          <a:xfrm>
            <a:off x="4507695" y="764877"/>
            <a:ext cx="273625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0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Bariery działalności</a:t>
            </a:r>
          </a:p>
        </p:txBody>
      </p:sp>
    </p:spTree>
    <p:extLst>
      <p:ext uri="{BB962C8B-B14F-4D97-AF65-F5344CB8AC3E}">
        <p14:creationId xmlns:p14="http://schemas.microsoft.com/office/powerpoint/2010/main" val="396422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/>
          <p:cNvSpPr>
            <a:spLocks/>
          </p:cNvSpPr>
          <p:nvPr/>
        </p:nvSpPr>
        <p:spPr bwMode="auto">
          <a:xfrm>
            <a:off x="11682730" y="6423042"/>
            <a:ext cx="508000" cy="236539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424562" y="213565"/>
            <a:ext cx="844659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Koniunktura gospodarcza w przetwórstwie przemysłowym</a:t>
            </a:r>
            <a:endParaRPr lang="pl-PL" sz="2400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11809743" y="6407182"/>
            <a:ext cx="253983" cy="267101"/>
          </a:xfrm>
        </p:spPr>
        <p:txBody>
          <a:bodyPr vert="horz" lIns="0" tIns="0" rIns="0" bIns="0" rtlCol="0" anchor="ctr"/>
          <a:lstStyle/>
          <a:p>
            <a:pPr algn="l"/>
            <a:fld id="{36F92EC7-4B9D-428C-9087-B61AD018EF74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pPr algn="l"/>
              <a:t>11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8" y="6079388"/>
            <a:ext cx="1743751" cy="540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C6278370-51F7-41BD-A5C2-15FBE1E91AF6}"/>
              </a:ext>
            </a:extLst>
          </p:cNvPr>
          <p:cNvSpPr/>
          <p:nvPr/>
        </p:nvSpPr>
        <p:spPr>
          <a:xfrm>
            <a:off x="4011864" y="2434442"/>
            <a:ext cx="296884" cy="26678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58501EF9-DE23-4F5B-B50F-CBD6C942C067}"/>
              </a:ext>
            </a:extLst>
          </p:cNvPr>
          <p:cNvSpPr/>
          <p:nvPr/>
        </p:nvSpPr>
        <p:spPr>
          <a:xfrm>
            <a:off x="7440848" y="2434442"/>
            <a:ext cx="296884" cy="26678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DD1D2273-A0FA-49A5-A14A-595DF572B33C}"/>
              </a:ext>
            </a:extLst>
          </p:cNvPr>
          <p:cNvSpPr/>
          <p:nvPr/>
        </p:nvSpPr>
        <p:spPr>
          <a:xfrm>
            <a:off x="10869125" y="2435227"/>
            <a:ext cx="296884" cy="26678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4F2999C9-8AB0-48E1-8DE5-892E70BCA4D2}"/>
              </a:ext>
            </a:extLst>
          </p:cNvPr>
          <p:cNvCxnSpPr/>
          <p:nvPr/>
        </p:nvCxnSpPr>
        <p:spPr>
          <a:xfrm>
            <a:off x="1173993" y="3871215"/>
            <a:ext cx="10098930" cy="0"/>
          </a:xfrm>
          <a:prstGeom prst="line">
            <a:avLst/>
          </a:prstGeom>
          <a:ln>
            <a:solidFill>
              <a:srgbClr val="00854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87C79452-F57B-4E37-A365-368B77315AA7}"/>
              </a:ext>
            </a:extLst>
          </p:cNvPr>
          <p:cNvCxnSpPr/>
          <p:nvPr/>
        </p:nvCxnSpPr>
        <p:spPr>
          <a:xfrm>
            <a:off x="1173993" y="2752386"/>
            <a:ext cx="10098930" cy="0"/>
          </a:xfrm>
          <a:prstGeom prst="line">
            <a:avLst/>
          </a:prstGeom>
          <a:ln>
            <a:solidFill>
              <a:srgbClr val="BB0A3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1788C17-9093-410D-884D-9C4FF6A68EEA}"/>
              </a:ext>
            </a:extLst>
          </p:cNvPr>
          <p:cNvSpPr txBox="1"/>
          <p:nvPr/>
        </p:nvSpPr>
        <p:spPr>
          <a:xfrm>
            <a:off x="11318936" y="3794271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00854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min.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C5DD5B2-3EBE-4D5D-943B-8A5B38DBCB4D}"/>
              </a:ext>
            </a:extLst>
          </p:cNvPr>
          <p:cNvSpPr txBox="1"/>
          <p:nvPr/>
        </p:nvSpPr>
        <p:spPr>
          <a:xfrm>
            <a:off x="11318936" y="2675442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BB0A30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max.</a:t>
            </a:r>
          </a:p>
        </p:txBody>
      </p:sp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519F2F47-B878-4554-BCE3-6AC91BDE4F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216710"/>
              </p:ext>
            </p:extLst>
          </p:nvPr>
        </p:nvGraphicFramePr>
        <p:xfrm>
          <a:off x="424562" y="1935678"/>
          <a:ext cx="10868025" cy="3516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pole tekstowe 26">
            <a:extLst>
              <a:ext uri="{FF2B5EF4-FFF2-40B4-BE49-F238E27FC236}">
                <a16:creationId xmlns:a16="http://schemas.microsoft.com/office/drawing/2014/main" id="{37BBF074-5BEF-4268-B964-BD43C6CD2979}"/>
              </a:ext>
            </a:extLst>
          </p:cNvPr>
          <p:cNvSpPr txBox="1"/>
          <p:nvPr/>
        </p:nvSpPr>
        <p:spPr>
          <a:xfrm>
            <a:off x="4507695" y="764877"/>
            <a:ext cx="273625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0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Bariery działalności</a:t>
            </a:r>
          </a:p>
        </p:txBody>
      </p:sp>
    </p:spTree>
    <p:extLst>
      <p:ext uri="{BB962C8B-B14F-4D97-AF65-F5344CB8AC3E}">
        <p14:creationId xmlns:p14="http://schemas.microsoft.com/office/powerpoint/2010/main" val="75436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/>
          <p:cNvSpPr>
            <a:spLocks/>
          </p:cNvSpPr>
          <p:nvPr/>
        </p:nvSpPr>
        <p:spPr bwMode="auto">
          <a:xfrm>
            <a:off x="11682730" y="6423042"/>
            <a:ext cx="508000" cy="236539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424562" y="213565"/>
            <a:ext cx="844659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Koniunktura gospodarcza w przetwórstwie przemysłowym</a:t>
            </a:r>
            <a:endParaRPr lang="pl-PL" sz="2400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11809743" y="6407182"/>
            <a:ext cx="253983" cy="267101"/>
          </a:xfrm>
        </p:spPr>
        <p:txBody>
          <a:bodyPr vert="horz" lIns="0" tIns="0" rIns="0" bIns="0" rtlCol="0" anchor="ctr"/>
          <a:lstStyle/>
          <a:p>
            <a:pPr algn="l"/>
            <a:fld id="{36F92EC7-4B9D-428C-9087-B61AD018EF74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pPr algn="l"/>
              <a:t>12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8" y="6079388"/>
            <a:ext cx="1743751" cy="540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C6278370-51F7-41BD-A5C2-15FBE1E91AF6}"/>
              </a:ext>
            </a:extLst>
          </p:cNvPr>
          <p:cNvSpPr/>
          <p:nvPr/>
        </p:nvSpPr>
        <p:spPr>
          <a:xfrm>
            <a:off x="4011864" y="2434442"/>
            <a:ext cx="296884" cy="26678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58501EF9-DE23-4F5B-B50F-CBD6C942C067}"/>
              </a:ext>
            </a:extLst>
          </p:cNvPr>
          <p:cNvSpPr/>
          <p:nvPr/>
        </p:nvSpPr>
        <p:spPr>
          <a:xfrm>
            <a:off x="7440848" y="2434442"/>
            <a:ext cx="296884" cy="26678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DD1D2273-A0FA-49A5-A14A-595DF572B33C}"/>
              </a:ext>
            </a:extLst>
          </p:cNvPr>
          <p:cNvSpPr/>
          <p:nvPr/>
        </p:nvSpPr>
        <p:spPr>
          <a:xfrm>
            <a:off x="10869125" y="2435227"/>
            <a:ext cx="296884" cy="26678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4F2999C9-8AB0-48E1-8DE5-892E70BCA4D2}"/>
              </a:ext>
            </a:extLst>
          </p:cNvPr>
          <p:cNvCxnSpPr/>
          <p:nvPr/>
        </p:nvCxnSpPr>
        <p:spPr>
          <a:xfrm>
            <a:off x="1173993" y="2668395"/>
            <a:ext cx="10098930" cy="0"/>
          </a:xfrm>
          <a:prstGeom prst="line">
            <a:avLst/>
          </a:prstGeom>
          <a:ln>
            <a:solidFill>
              <a:srgbClr val="00854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87C79452-F57B-4E37-A365-368B77315AA7}"/>
              </a:ext>
            </a:extLst>
          </p:cNvPr>
          <p:cNvCxnSpPr/>
          <p:nvPr/>
        </p:nvCxnSpPr>
        <p:spPr>
          <a:xfrm>
            <a:off x="1173993" y="4302868"/>
            <a:ext cx="10098930" cy="0"/>
          </a:xfrm>
          <a:prstGeom prst="line">
            <a:avLst/>
          </a:prstGeom>
          <a:ln>
            <a:solidFill>
              <a:srgbClr val="BB0A3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1788C17-9093-410D-884D-9C4FF6A68EEA}"/>
              </a:ext>
            </a:extLst>
          </p:cNvPr>
          <p:cNvSpPr txBox="1"/>
          <p:nvPr/>
        </p:nvSpPr>
        <p:spPr>
          <a:xfrm>
            <a:off x="11318936" y="2591451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00854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max.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C5DD5B2-3EBE-4D5D-943B-8A5B38DBCB4D}"/>
              </a:ext>
            </a:extLst>
          </p:cNvPr>
          <p:cNvSpPr txBox="1"/>
          <p:nvPr/>
        </p:nvSpPr>
        <p:spPr>
          <a:xfrm>
            <a:off x="11318936" y="4225924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BB0A30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min.</a:t>
            </a:r>
          </a:p>
        </p:txBody>
      </p:sp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519F2F47-B878-4554-BCE3-6AC91BDE4F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7496587"/>
              </p:ext>
            </p:extLst>
          </p:nvPr>
        </p:nvGraphicFramePr>
        <p:xfrm>
          <a:off x="424562" y="1935678"/>
          <a:ext cx="10868025" cy="3516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7007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/>
          <p:cNvSpPr>
            <a:spLocks/>
          </p:cNvSpPr>
          <p:nvPr/>
        </p:nvSpPr>
        <p:spPr bwMode="auto">
          <a:xfrm>
            <a:off x="11682730" y="6423042"/>
            <a:ext cx="508000" cy="236539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424562" y="213565"/>
            <a:ext cx="844659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Koniunktura gospodarcza w przetwórstwie przemysłowym</a:t>
            </a:r>
            <a:endParaRPr lang="pl-PL" sz="2400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11809743" y="6407182"/>
            <a:ext cx="253983" cy="267101"/>
          </a:xfrm>
        </p:spPr>
        <p:txBody>
          <a:bodyPr vert="horz" lIns="0" tIns="0" rIns="0" bIns="0" rtlCol="0" anchor="ctr"/>
          <a:lstStyle/>
          <a:p>
            <a:pPr algn="l"/>
            <a:fld id="{36F92EC7-4B9D-428C-9087-B61AD018EF74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pPr algn="l"/>
              <a:t>13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8" y="6079388"/>
            <a:ext cx="1743751" cy="540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C6278370-51F7-41BD-A5C2-15FBE1E91AF6}"/>
              </a:ext>
            </a:extLst>
          </p:cNvPr>
          <p:cNvSpPr/>
          <p:nvPr/>
        </p:nvSpPr>
        <p:spPr>
          <a:xfrm>
            <a:off x="4011864" y="3967302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58501EF9-DE23-4F5B-B50F-CBD6C942C067}"/>
              </a:ext>
            </a:extLst>
          </p:cNvPr>
          <p:cNvSpPr/>
          <p:nvPr/>
        </p:nvSpPr>
        <p:spPr>
          <a:xfrm>
            <a:off x="7440848" y="3967302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DD1D2273-A0FA-49A5-A14A-595DF572B33C}"/>
              </a:ext>
            </a:extLst>
          </p:cNvPr>
          <p:cNvSpPr/>
          <p:nvPr/>
        </p:nvSpPr>
        <p:spPr>
          <a:xfrm>
            <a:off x="10869125" y="3968087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4F2999C9-8AB0-48E1-8DE5-892E70BCA4D2}"/>
              </a:ext>
            </a:extLst>
          </p:cNvPr>
          <p:cNvCxnSpPr/>
          <p:nvPr/>
        </p:nvCxnSpPr>
        <p:spPr>
          <a:xfrm>
            <a:off x="1173993" y="5314810"/>
            <a:ext cx="10098930" cy="0"/>
          </a:xfrm>
          <a:prstGeom prst="line">
            <a:avLst/>
          </a:prstGeom>
          <a:ln>
            <a:solidFill>
              <a:srgbClr val="00854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87C79452-F57B-4E37-A365-368B77315AA7}"/>
              </a:ext>
            </a:extLst>
          </p:cNvPr>
          <p:cNvCxnSpPr/>
          <p:nvPr/>
        </p:nvCxnSpPr>
        <p:spPr>
          <a:xfrm>
            <a:off x="1173993" y="4043388"/>
            <a:ext cx="10098930" cy="0"/>
          </a:xfrm>
          <a:prstGeom prst="line">
            <a:avLst/>
          </a:prstGeom>
          <a:ln>
            <a:solidFill>
              <a:srgbClr val="BB0A3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1788C17-9093-410D-884D-9C4FF6A68EEA}"/>
              </a:ext>
            </a:extLst>
          </p:cNvPr>
          <p:cNvSpPr txBox="1"/>
          <p:nvPr/>
        </p:nvSpPr>
        <p:spPr>
          <a:xfrm>
            <a:off x="11318936" y="5237866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00854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min.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C5DD5B2-3EBE-4D5D-943B-8A5B38DBCB4D}"/>
              </a:ext>
            </a:extLst>
          </p:cNvPr>
          <p:cNvSpPr txBox="1"/>
          <p:nvPr/>
        </p:nvSpPr>
        <p:spPr>
          <a:xfrm>
            <a:off x="11318936" y="3966444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BB0A30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max.</a:t>
            </a:r>
          </a:p>
        </p:txBody>
      </p:sp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519F2F47-B878-4554-BCE3-6AC91BDE4F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3718245"/>
              </p:ext>
            </p:extLst>
          </p:nvPr>
        </p:nvGraphicFramePr>
        <p:xfrm>
          <a:off x="424562" y="3597291"/>
          <a:ext cx="10868025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Prostokąt 17">
            <a:extLst>
              <a:ext uri="{FF2B5EF4-FFF2-40B4-BE49-F238E27FC236}">
                <a16:creationId xmlns:a16="http://schemas.microsoft.com/office/drawing/2014/main" id="{91412EF7-A047-40F1-B81D-1A978DC266C9}"/>
              </a:ext>
            </a:extLst>
          </p:cNvPr>
          <p:cNvSpPr/>
          <p:nvPr/>
        </p:nvSpPr>
        <p:spPr>
          <a:xfrm>
            <a:off x="4023585" y="1404556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318DD535-BF27-45AF-BA18-DAADFF9C827B}"/>
              </a:ext>
            </a:extLst>
          </p:cNvPr>
          <p:cNvSpPr/>
          <p:nvPr/>
        </p:nvSpPr>
        <p:spPr>
          <a:xfrm>
            <a:off x="7428819" y="1404556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8AB1FA15-82BD-49A2-9434-86DA14CB4A72}"/>
              </a:ext>
            </a:extLst>
          </p:cNvPr>
          <p:cNvSpPr/>
          <p:nvPr/>
        </p:nvSpPr>
        <p:spPr>
          <a:xfrm>
            <a:off x="10857093" y="1404556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C5C2B183-777E-4D55-A552-2E11C8C8C6C0}"/>
              </a:ext>
            </a:extLst>
          </p:cNvPr>
          <p:cNvCxnSpPr/>
          <p:nvPr/>
        </p:nvCxnSpPr>
        <p:spPr>
          <a:xfrm>
            <a:off x="1173993" y="1540286"/>
            <a:ext cx="10098930" cy="0"/>
          </a:xfrm>
          <a:prstGeom prst="line">
            <a:avLst/>
          </a:prstGeom>
          <a:ln>
            <a:solidFill>
              <a:srgbClr val="00854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93EAB6B6-638F-4566-96EE-C29D32B76CD0}"/>
              </a:ext>
            </a:extLst>
          </p:cNvPr>
          <p:cNvCxnSpPr/>
          <p:nvPr/>
        </p:nvCxnSpPr>
        <p:spPr>
          <a:xfrm>
            <a:off x="1173993" y="2834204"/>
            <a:ext cx="10098930" cy="0"/>
          </a:xfrm>
          <a:prstGeom prst="line">
            <a:avLst/>
          </a:prstGeom>
          <a:ln>
            <a:solidFill>
              <a:srgbClr val="BB0A3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5AC96DE2-707B-4808-AA52-9BE68AA24C17}"/>
              </a:ext>
            </a:extLst>
          </p:cNvPr>
          <p:cNvSpPr txBox="1"/>
          <p:nvPr/>
        </p:nvSpPr>
        <p:spPr>
          <a:xfrm>
            <a:off x="11318936" y="1463342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00854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max.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1006F176-4A7A-48CB-9F21-873B15871C8A}"/>
              </a:ext>
            </a:extLst>
          </p:cNvPr>
          <p:cNvSpPr txBox="1"/>
          <p:nvPr/>
        </p:nvSpPr>
        <p:spPr>
          <a:xfrm>
            <a:off x="11318936" y="2757260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BB0A30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min.</a:t>
            </a:r>
          </a:p>
        </p:txBody>
      </p:sp>
      <p:graphicFrame>
        <p:nvGraphicFramePr>
          <p:cNvPr id="26" name="Wykres 25">
            <a:extLst>
              <a:ext uri="{FF2B5EF4-FFF2-40B4-BE49-F238E27FC236}">
                <a16:creationId xmlns:a16="http://schemas.microsoft.com/office/drawing/2014/main" id="{CD8D07AC-1E21-45FB-A739-1E48D23A42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0621112"/>
              </p:ext>
            </p:extLst>
          </p:nvPr>
        </p:nvGraphicFramePr>
        <p:xfrm>
          <a:off x="424562" y="1043622"/>
          <a:ext cx="10868025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3212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596671" y="2782686"/>
            <a:ext cx="844659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sz="2400" dirty="0">
                <a:latin typeface="Fira Sans" panose="020B0503050000020004" pitchFamily="34" charset="0"/>
                <a:ea typeface="Fira Sans" panose="020B0503050000020004" pitchFamily="34" charset="0"/>
              </a:rPr>
              <a:t>Więcej informacji na: </a:t>
            </a:r>
            <a:r>
              <a:rPr lang="pl-PL" sz="2400" b="1" dirty="0">
                <a:latin typeface="Fira Sans" panose="020B0503050000020004" pitchFamily="34" charset="0"/>
                <a:ea typeface="Fira Sans" panose="020B0503050000020004" pitchFamily="34" charset="0"/>
              </a:rPr>
              <a:t>zielonagora.stat.gov.pl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40873" y="4968389"/>
            <a:ext cx="84465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sz="2000" b="1" dirty="0">
                <a:latin typeface="Fira Sans" panose="020B0503050000020004" pitchFamily="34" charset="0"/>
                <a:ea typeface="Fira Sans" panose="020B0503050000020004" pitchFamily="34" charset="0"/>
              </a:rPr>
              <a:t>Robert Wróbel</a:t>
            </a:r>
            <a:endParaRPr lang="pl-PL" sz="2000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r>
              <a:rPr lang="pl-PL" sz="2000" i="1" dirty="0">
                <a:latin typeface="Fira Sans" panose="020B0503050000020004" pitchFamily="34" charset="0"/>
                <a:ea typeface="Fira Sans" panose="020B0503050000020004" pitchFamily="34" charset="0"/>
              </a:rPr>
              <a:t>Z-ca dyrektora Urzędu Statystycznego w Zielonej Górze</a:t>
            </a:r>
            <a:endParaRPr lang="pl-PL" sz="20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40873" y="6410745"/>
            <a:ext cx="8446592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Zielona Góra</a:t>
            </a:r>
            <a:r>
              <a:rPr lang="pl-PL" sz="1200">
                <a:latin typeface="Fira Sans" panose="020B0503050000020004" pitchFamily="34" charset="0"/>
                <a:ea typeface="Fira Sans" panose="020B0503050000020004" pitchFamily="34" charset="0"/>
              </a:rPr>
              <a:t>, </a:t>
            </a:r>
            <a:r>
              <a:rPr lang="pl-PL" sz="1200" smtClean="0">
                <a:latin typeface="Fira Sans" panose="020B0503050000020004" pitchFamily="34" charset="0"/>
                <a:ea typeface="Fira Sans" panose="020B0503050000020004" pitchFamily="34" charset="0"/>
              </a:rPr>
              <a:t>14 </a:t>
            </a:r>
            <a:r>
              <a:rPr lang="pl-PL" sz="1200" dirty="0">
                <a:latin typeface="Fira Sans" panose="020B0503050000020004" pitchFamily="34" charset="0"/>
                <a:ea typeface="Fira Sans" panose="020B0503050000020004" pitchFamily="34" charset="0"/>
              </a:rPr>
              <a:t>grudnia 2021 r.</a:t>
            </a:r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>
            <a:off x="11682727" y="6423042"/>
            <a:ext cx="508000" cy="236539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" name="Symbol zastępczy numeru slajdu 23"/>
          <p:cNvSpPr>
            <a:spLocks noGrp="1"/>
          </p:cNvSpPr>
          <p:nvPr>
            <p:ph type="sldNum" sz="quarter" idx="12"/>
          </p:nvPr>
        </p:nvSpPr>
        <p:spPr>
          <a:xfrm>
            <a:off x="11828780" y="6412158"/>
            <a:ext cx="361951" cy="249252"/>
          </a:xfrm>
        </p:spPr>
        <p:txBody>
          <a:bodyPr vert="horz" lIns="0" tIns="0" rIns="0" bIns="0" rtlCol="0" anchor="ctr"/>
          <a:lstStyle/>
          <a:p>
            <a:pPr algn="l"/>
            <a:fld id="{36F92EC7-4B9D-428C-9087-B61AD018EF74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pPr algn="l"/>
              <a:t>14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70" y="197687"/>
            <a:ext cx="174375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9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/>
          <p:cNvSpPr>
            <a:spLocks/>
          </p:cNvSpPr>
          <p:nvPr/>
        </p:nvSpPr>
        <p:spPr bwMode="auto">
          <a:xfrm>
            <a:off x="11682730" y="6423042"/>
            <a:ext cx="508000" cy="236539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424562" y="213565"/>
            <a:ext cx="844659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Zatrudnienie</a:t>
            </a:r>
            <a:endParaRPr lang="pl-PL" sz="2400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11809743" y="6407182"/>
            <a:ext cx="253983" cy="267101"/>
          </a:xfrm>
        </p:spPr>
        <p:txBody>
          <a:bodyPr vert="horz" lIns="0" tIns="0" rIns="0" bIns="0" rtlCol="0" anchor="ctr"/>
          <a:lstStyle/>
          <a:p>
            <a:pPr algn="l"/>
            <a:fld id="{36F92EC7-4B9D-428C-9087-B61AD018EF74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pPr algn="l"/>
              <a:t>2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8" y="6079388"/>
            <a:ext cx="1743751" cy="540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C6278370-51F7-41BD-A5C2-15FBE1E91AF6}"/>
              </a:ext>
            </a:extLst>
          </p:cNvPr>
          <p:cNvSpPr/>
          <p:nvPr/>
        </p:nvSpPr>
        <p:spPr>
          <a:xfrm>
            <a:off x="3821864" y="3717755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58501EF9-DE23-4F5B-B50F-CBD6C942C067}"/>
              </a:ext>
            </a:extLst>
          </p:cNvPr>
          <p:cNvSpPr/>
          <p:nvPr/>
        </p:nvSpPr>
        <p:spPr>
          <a:xfrm>
            <a:off x="7345848" y="3717755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DD1D2273-A0FA-49A5-A14A-595DF572B33C}"/>
              </a:ext>
            </a:extLst>
          </p:cNvPr>
          <p:cNvSpPr/>
          <p:nvPr/>
        </p:nvSpPr>
        <p:spPr>
          <a:xfrm>
            <a:off x="10869125" y="3717755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4F2999C9-8AB0-48E1-8DE5-892E70BCA4D2}"/>
              </a:ext>
            </a:extLst>
          </p:cNvPr>
          <p:cNvCxnSpPr/>
          <p:nvPr/>
        </p:nvCxnSpPr>
        <p:spPr>
          <a:xfrm>
            <a:off x="1173993" y="3852614"/>
            <a:ext cx="10098930" cy="0"/>
          </a:xfrm>
          <a:prstGeom prst="line">
            <a:avLst/>
          </a:prstGeom>
          <a:ln>
            <a:solidFill>
              <a:srgbClr val="00854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87C79452-F57B-4E37-A365-368B77315AA7}"/>
              </a:ext>
            </a:extLst>
          </p:cNvPr>
          <p:cNvCxnSpPr/>
          <p:nvPr/>
        </p:nvCxnSpPr>
        <p:spPr>
          <a:xfrm>
            <a:off x="1173993" y="4765765"/>
            <a:ext cx="10098930" cy="0"/>
          </a:xfrm>
          <a:prstGeom prst="line">
            <a:avLst/>
          </a:prstGeom>
          <a:ln>
            <a:solidFill>
              <a:srgbClr val="BB0A3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1788C17-9093-410D-884D-9C4FF6A68EEA}"/>
              </a:ext>
            </a:extLst>
          </p:cNvPr>
          <p:cNvSpPr txBox="1"/>
          <p:nvPr/>
        </p:nvSpPr>
        <p:spPr>
          <a:xfrm>
            <a:off x="11318936" y="3775670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00854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max.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C5DD5B2-3EBE-4D5D-943B-8A5B38DBCB4D}"/>
              </a:ext>
            </a:extLst>
          </p:cNvPr>
          <p:cNvSpPr txBox="1"/>
          <p:nvPr/>
        </p:nvSpPr>
        <p:spPr>
          <a:xfrm>
            <a:off x="11318936" y="4688821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BB0A30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min.</a:t>
            </a:r>
          </a:p>
        </p:txBody>
      </p:sp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519F2F47-B878-4554-BCE3-6AC91BDE4F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435978"/>
              </p:ext>
            </p:extLst>
          </p:nvPr>
        </p:nvGraphicFramePr>
        <p:xfrm>
          <a:off x="424562" y="3359784"/>
          <a:ext cx="10868025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Prostokąt 17">
            <a:extLst>
              <a:ext uri="{FF2B5EF4-FFF2-40B4-BE49-F238E27FC236}">
                <a16:creationId xmlns:a16="http://schemas.microsoft.com/office/drawing/2014/main" id="{91412EF7-A047-40F1-B81D-1A978DC266C9}"/>
              </a:ext>
            </a:extLst>
          </p:cNvPr>
          <p:cNvSpPr/>
          <p:nvPr/>
        </p:nvSpPr>
        <p:spPr>
          <a:xfrm>
            <a:off x="3809832" y="1130968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318DD535-BF27-45AF-BA18-DAADFF9C827B}"/>
              </a:ext>
            </a:extLst>
          </p:cNvPr>
          <p:cNvSpPr/>
          <p:nvPr/>
        </p:nvSpPr>
        <p:spPr>
          <a:xfrm>
            <a:off x="7333816" y="1130968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8AB1FA15-82BD-49A2-9434-86DA14CB4A72}"/>
              </a:ext>
            </a:extLst>
          </p:cNvPr>
          <p:cNvSpPr/>
          <p:nvPr/>
        </p:nvSpPr>
        <p:spPr>
          <a:xfrm>
            <a:off x="10857093" y="1130968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C5C2B183-777E-4D55-A552-2E11C8C8C6C0}"/>
              </a:ext>
            </a:extLst>
          </p:cNvPr>
          <p:cNvCxnSpPr/>
          <p:nvPr/>
        </p:nvCxnSpPr>
        <p:spPr>
          <a:xfrm>
            <a:off x="1173993" y="1654098"/>
            <a:ext cx="10098930" cy="0"/>
          </a:xfrm>
          <a:prstGeom prst="line">
            <a:avLst/>
          </a:prstGeom>
          <a:ln>
            <a:solidFill>
              <a:srgbClr val="00854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93EAB6B6-638F-4566-96EE-C29D32B76CD0}"/>
              </a:ext>
            </a:extLst>
          </p:cNvPr>
          <p:cNvCxnSpPr/>
          <p:nvPr/>
        </p:nvCxnSpPr>
        <p:spPr>
          <a:xfrm>
            <a:off x="1173993" y="2106888"/>
            <a:ext cx="10098930" cy="0"/>
          </a:xfrm>
          <a:prstGeom prst="line">
            <a:avLst/>
          </a:prstGeom>
          <a:ln>
            <a:solidFill>
              <a:srgbClr val="BB0A3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5AC96DE2-707B-4808-AA52-9BE68AA24C17}"/>
              </a:ext>
            </a:extLst>
          </p:cNvPr>
          <p:cNvSpPr txBox="1"/>
          <p:nvPr/>
        </p:nvSpPr>
        <p:spPr>
          <a:xfrm>
            <a:off x="11318936" y="1577154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00854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max.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1006F176-4A7A-48CB-9F21-873B15871C8A}"/>
              </a:ext>
            </a:extLst>
          </p:cNvPr>
          <p:cNvSpPr txBox="1"/>
          <p:nvPr/>
        </p:nvSpPr>
        <p:spPr>
          <a:xfrm>
            <a:off x="11318936" y="2029944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BB0A30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min.</a:t>
            </a:r>
          </a:p>
        </p:txBody>
      </p:sp>
      <p:graphicFrame>
        <p:nvGraphicFramePr>
          <p:cNvPr id="26" name="Wykres 25">
            <a:extLst>
              <a:ext uri="{FF2B5EF4-FFF2-40B4-BE49-F238E27FC236}">
                <a16:creationId xmlns:a16="http://schemas.microsoft.com/office/drawing/2014/main" id="{CD8D07AC-1E21-45FB-A739-1E48D23A42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989608"/>
              </p:ext>
            </p:extLst>
          </p:nvPr>
        </p:nvGraphicFramePr>
        <p:xfrm>
          <a:off x="424562" y="782053"/>
          <a:ext cx="10868025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595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/>
          <p:cNvSpPr>
            <a:spLocks/>
          </p:cNvSpPr>
          <p:nvPr/>
        </p:nvSpPr>
        <p:spPr bwMode="auto">
          <a:xfrm>
            <a:off x="11682730" y="6423042"/>
            <a:ext cx="508000" cy="236539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424562" y="213565"/>
            <a:ext cx="844659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Wynagrodzenia</a:t>
            </a:r>
            <a:endParaRPr lang="pl-PL" sz="2400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11809743" y="6407182"/>
            <a:ext cx="253983" cy="267101"/>
          </a:xfrm>
        </p:spPr>
        <p:txBody>
          <a:bodyPr vert="horz" lIns="0" tIns="0" rIns="0" bIns="0" rtlCol="0" anchor="ctr"/>
          <a:lstStyle/>
          <a:p>
            <a:pPr algn="l"/>
            <a:fld id="{36F92EC7-4B9D-428C-9087-B61AD018EF74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pPr algn="l"/>
              <a:t>3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8" y="6079388"/>
            <a:ext cx="1743751" cy="540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C6278370-51F7-41BD-A5C2-15FBE1E91AF6}"/>
              </a:ext>
            </a:extLst>
          </p:cNvPr>
          <p:cNvSpPr/>
          <p:nvPr/>
        </p:nvSpPr>
        <p:spPr>
          <a:xfrm>
            <a:off x="3821864" y="3729795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58501EF9-DE23-4F5B-B50F-CBD6C942C067}"/>
              </a:ext>
            </a:extLst>
          </p:cNvPr>
          <p:cNvSpPr/>
          <p:nvPr/>
        </p:nvSpPr>
        <p:spPr>
          <a:xfrm>
            <a:off x="7345848" y="3729795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DD1D2273-A0FA-49A5-A14A-595DF572B33C}"/>
              </a:ext>
            </a:extLst>
          </p:cNvPr>
          <p:cNvSpPr/>
          <p:nvPr/>
        </p:nvSpPr>
        <p:spPr>
          <a:xfrm>
            <a:off x="10869125" y="3729795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4F2999C9-8AB0-48E1-8DE5-892E70BCA4D2}"/>
              </a:ext>
            </a:extLst>
          </p:cNvPr>
          <p:cNvCxnSpPr/>
          <p:nvPr/>
        </p:nvCxnSpPr>
        <p:spPr>
          <a:xfrm>
            <a:off x="1173993" y="3901263"/>
            <a:ext cx="10098930" cy="0"/>
          </a:xfrm>
          <a:prstGeom prst="line">
            <a:avLst/>
          </a:prstGeom>
          <a:ln>
            <a:solidFill>
              <a:srgbClr val="00854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87C79452-F57B-4E37-A365-368B77315AA7}"/>
              </a:ext>
            </a:extLst>
          </p:cNvPr>
          <p:cNvCxnSpPr/>
          <p:nvPr/>
        </p:nvCxnSpPr>
        <p:spPr>
          <a:xfrm>
            <a:off x="1173993" y="4771856"/>
            <a:ext cx="10098930" cy="0"/>
          </a:xfrm>
          <a:prstGeom prst="line">
            <a:avLst/>
          </a:prstGeom>
          <a:ln>
            <a:solidFill>
              <a:srgbClr val="BB0A3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1788C17-9093-410D-884D-9C4FF6A68EEA}"/>
              </a:ext>
            </a:extLst>
          </p:cNvPr>
          <p:cNvSpPr txBox="1"/>
          <p:nvPr/>
        </p:nvSpPr>
        <p:spPr>
          <a:xfrm>
            <a:off x="11318936" y="3824319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00854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max.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C5DD5B2-3EBE-4D5D-943B-8A5B38DBCB4D}"/>
              </a:ext>
            </a:extLst>
          </p:cNvPr>
          <p:cNvSpPr txBox="1"/>
          <p:nvPr/>
        </p:nvSpPr>
        <p:spPr>
          <a:xfrm>
            <a:off x="11318936" y="4694912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BB0A30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min.</a:t>
            </a:r>
          </a:p>
        </p:txBody>
      </p:sp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519F2F47-B878-4554-BCE3-6AC91BDE4F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008917"/>
              </p:ext>
            </p:extLst>
          </p:nvPr>
        </p:nvGraphicFramePr>
        <p:xfrm>
          <a:off x="424562" y="3359784"/>
          <a:ext cx="10868025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Prostokąt 17">
            <a:extLst>
              <a:ext uri="{FF2B5EF4-FFF2-40B4-BE49-F238E27FC236}">
                <a16:creationId xmlns:a16="http://schemas.microsoft.com/office/drawing/2014/main" id="{91412EF7-A047-40F1-B81D-1A978DC266C9}"/>
              </a:ext>
            </a:extLst>
          </p:cNvPr>
          <p:cNvSpPr/>
          <p:nvPr/>
        </p:nvSpPr>
        <p:spPr>
          <a:xfrm>
            <a:off x="3809832" y="1167049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318DD535-BF27-45AF-BA18-DAADFF9C827B}"/>
              </a:ext>
            </a:extLst>
          </p:cNvPr>
          <p:cNvSpPr/>
          <p:nvPr/>
        </p:nvSpPr>
        <p:spPr>
          <a:xfrm>
            <a:off x="7333816" y="1167049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8AB1FA15-82BD-49A2-9434-86DA14CB4A72}"/>
              </a:ext>
            </a:extLst>
          </p:cNvPr>
          <p:cNvSpPr/>
          <p:nvPr/>
        </p:nvSpPr>
        <p:spPr>
          <a:xfrm>
            <a:off x="10857093" y="1167049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C5C2B183-777E-4D55-A552-2E11C8C8C6C0}"/>
              </a:ext>
            </a:extLst>
          </p:cNvPr>
          <p:cNvCxnSpPr/>
          <p:nvPr/>
        </p:nvCxnSpPr>
        <p:spPr>
          <a:xfrm>
            <a:off x="1173993" y="1329426"/>
            <a:ext cx="10098930" cy="0"/>
          </a:xfrm>
          <a:prstGeom prst="line">
            <a:avLst/>
          </a:prstGeom>
          <a:ln>
            <a:solidFill>
              <a:srgbClr val="00854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93EAB6B6-638F-4566-96EE-C29D32B76CD0}"/>
              </a:ext>
            </a:extLst>
          </p:cNvPr>
          <p:cNvCxnSpPr/>
          <p:nvPr/>
        </p:nvCxnSpPr>
        <p:spPr>
          <a:xfrm>
            <a:off x="1173993" y="1647884"/>
            <a:ext cx="10098930" cy="0"/>
          </a:xfrm>
          <a:prstGeom prst="line">
            <a:avLst/>
          </a:prstGeom>
          <a:ln>
            <a:solidFill>
              <a:srgbClr val="BB0A3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5AC96DE2-707B-4808-AA52-9BE68AA24C17}"/>
              </a:ext>
            </a:extLst>
          </p:cNvPr>
          <p:cNvSpPr txBox="1"/>
          <p:nvPr/>
        </p:nvSpPr>
        <p:spPr>
          <a:xfrm>
            <a:off x="11318936" y="1252482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00854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max.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1006F176-4A7A-48CB-9F21-873B15871C8A}"/>
              </a:ext>
            </a:extLst>
          </p:cNvPr>
          <p:cNvSpPr txBox="1"/>
          <p:nvPr/>
        </p:nvSpPr>
        <p:spPr>
          <a:xfrm>
            <a:off x="11318936" y="1570940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BB0A30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min.</a:t>
            </a:r>
          </a:p>
        </p:txBody>
      </p:sp>
      <p:graphicFrame>
        <p:nvGraphicFramePr>
          <p:cNvPr id="26" name="Wykres 25">
            <a:extLst>
              <a:ext uri="{FF2B5EF4-FFF2-40B4-BE49-F238E27FC236}">
                <a16:creationId xmlns:a16="http://schemas.microsoft.com/office/drawing/2014/main" id="{CD8D07AC-1E21-45FB-A739-1E48D23A42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759677"/>
              </p:ext>
            </p:extLst>
          </p:nvPr>
        </p:nvGraphicFramePr>
        <p:xfrm>
          <a:off x="424562" y="806115"/>
          <a:ext cx="10868025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5494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/>
          <p:cNvSpPr>
            <a:spLocks/>
          </p:cNvSpPr>
          <p:nvPr/>
        </p:nvSpPr>
        <p:spPr bwMode="auto">
          <a:xfrm>
            <a:off x="11682730" y="6423042"/>
            <a:ext cx="508000" cy="236539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424562" y="213565"/>
            <a:ext cx="844659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Produkcja sprzedana przemysłu</a:t>
            </a:r>
            <a:endParaRPr lang="pl-PL" sz="2400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11809743" y="6407182"/>
            <a:ext cx="253983" cy="267101"/>
          </a:xfrm>
        </p:spPr>
        <p:txBody>
          <a:bodyPr vert="horz" lIns="0" tIns="0" rIns="0" bIns="0" rtlCol="0" anchor="ctr"/>
          <a:lstStyle/>
          <a:p>
            <a:pPr algn="l"/>
            <a:fld id="{36F92EC7-4B9D-428C-9087-B61AD018EF74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pPr algn="l"/>
              <a:t>4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8" y="6079388"/>
            <a:ext cx="1743751" cy="540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C6278370-51F7-41BD-A5C2-15FBE1E91AF6}"/>
              </a:ext>
            </a:extLst>
          </p:cNvPr>
          <p:cNvSpPr/>
          <p:nvPr/>
        </p:nvSpPr>
        <p:spPr>
          <a:xfrm>
            <a:off x="3821864" y="3729795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58501EF9-DE23-4F5B-B50F-CBD6C942C067}"/>
              </a:ext>
            </a:extLst>
          </p:cNvPr>
          <p:cNvSpPr/>
          <p:nvPr/>
        </p:nvSpPr>
        <p:spPr>
          <a:xfrm>
            <a:off x="7345848" y="3729795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DD1D2273-A0FA-49A5-A14A-595DF572B33C}"/>
              </a:ext>
            </a:extLst>
          </p:cNvPr>
          <p:cNvSpPr/>
          <p:nvPr/>
        </p:nvSpPr>
        <p:spPr>
          <a:xfrm>
            <a:off x="10869125" y="3729795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4F2999C9-8AB0-48E1-8DE5-892E70BCA4D2}"/>
              </a:ext>
            </a:extLst>
          </p:cNvPr>
          <p:cNvCxnSpPr/>
          <p:nvPr/>
        </p:nvCxnSpPr>
        <p:spPr>
          <a:xfrm>
            <a:off x="1173993" y="3927954"/>
            <a:ext cx="10098930" cy="0"/>
          </a:xfrm>
          <a:prstGeom prst="line">
            <a:avLst/>
          </a:prstGeom>
          <a:ln>
            <a:solidFill>
              <a:srgbClr val="00854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87C79452-F57B-4E37-A365-368B77315AA7}"/>
              </a:ext>
            </a:extLst>
          </p:cNvPr>
          <p:cNvCxnSpPr/>
          <p:nvPr/>
        </p:nvCxnSpPr>
        <p:spPr>
          <a:xfrm>
            <a:off x="1173993" y="4701692"/>
            <a:ext cx="10098930" cy="0"/>
          </a:xfrm>
          <a:prstGeom prst="line">
            <a:avLst/>
          </a:prstGeom>
          <a:ln>
            <a:solidFill>
              <a:srgbClr val="BB0A3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1788C17-9093-410D-884D-9C4FF6A68EEA}"/>
              </a:ext>
            </a:extLst>
          </p:cNvPr>
          <p:cNvSpPr txBox="1"/>
          <p:nvPr/>
        </p:nvSpPr>
        <p:spPr>
          <a:xfrm>
            <a:off x="11318936" y="3851010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00854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max.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C5DD5B2-3EBE-4D5D-943B-8A5B38DBCB4D}"/>
              </a:ext>
            </a:extLst>
          </p:cNvPr>
          <p:cNvSpPr txBox="1"/>
          <p:nvPr/>
        </p:nvSpPr>
        <p:spPr>
          <a:xfrm>
            <a:off x="11318936" y="4624748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BB0A30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min.</a:t>
            </a:r>
          </a:p>
        </p:txBody>
      </p:sp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519F2F47-B878-4554-BCE3-6AC91BDE4F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4536183"/>
              </p:ext>
            </p:extLst>
          </p:nvPr>
        </p:nvGraphicFramePr>
        <p:xfrm>
          <a:off x="424562" y="3359784"/>
          <a:ext cx="10868025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Prostokąt 17">
            <a:extLst>
              <a:ext uri="{FF2B5EF4-FFF2-40B4-BE49-F238E27FC236}">
                <a16:creationId xmlns:a16="http://schemas.microsoft.com/office/drawing/2014/main" id="{91412EF7-A047-40F1-B81D-1A978DC266C9}"/>
              </a:ext>
            </a:extLst>
          </p:cNvPr>
          <p:cNvSpPr/>
          <p:nvPr/>
        </p:nvSpPr>
        <p:spPr>
          <a:xfrm>
            <a:off x="3809832" y="1167049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318DD535-BF27-45AF-BA18-DAADFF9C827B}"/>
              </a:ext>
            </a:extLst>
          </p:cNvPr>
          <p:cNvSpPr/>
          <p:nvPr/>
        </p:nvSpPr>
        <p:spPr>
          <a:xfrm>
            <a:off x="7333816" y="1167049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8AB1FA15-82BD-49A2-9434-86DA14CB4A72}"/>
              </a:ext>
            </a:extLst>
          </p:cNvPr>
          <p:cNvSpPr/>
          <p:nvPr/>
        </p:nvSpPr>
        <p:spPr>
          <a:xfrm>
            <a:off x="10857093" y="1167049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C5C2B183-777E-4D55-A552-2E11C8C8C6C0}"/>
              </a:ext>
            </a:extLst>
          </p:cNvPr>
          <p:cNvCxnSpPr/>
          <p:nvPr/>
        </p:nvCxnSpPr>
        <p:spPr>
          <a:xfrm>
            <a:off x="1173993" y="1248614"/>
            <a:ext cx="10098930" cy="0"/>
          </a:xfrm>
          <a:prstGeom prst="line">
            <a:avLst/>
          </a:prstGeom>
          <a:ln>
            <a:solidFill>
              <a:srgbClr val="00854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93EAB6B6-638F-4566-96EE-C29D32B76CD0}"/>
              </a:ext>
            </a:extLst>
          </p:cNvPr>
          <p:cNvCxnSpPr/>
          <p:nvPr/>
        </p:nvCxnSpPr>
        <p:spPr>
          <a:xfrm>
            <a:off x="1173993" y="1915997"/>
            <a:ext cx="10098930" cy="0"/>
          </a:xfrm>
          <a:prstGeom prst="line">
            <a:avLst/>
          </a:prstGeom>
          <a:ln>
            <a:solidFill>
              <a:srgbClr val="BB0A3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5AC96DE2-707B-4808-AA52-9BE68AA24C17}"/>
              </a:ext>
            </a:extLst>
          </p:cNvPr>
          <p:cNvSpPr txBox="1"/>
          <p:nvPr/>
        </p:nvSpPr>
        <p:spPr>
          <a:xfrm>
            <a:off x="11318936" y="1171670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00854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max.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1006F176-4A7A-48CB-9F21-873B15871C8A}"/>
              </a:ext>
            </a:extLst>
          </p:cNvPr>
          <p:cNvSpPr txBox="1"/>
          <p:nvPr/>
        </p:nvSpPr>
        <p:spPr>
          <a:xfrm>
            <a:off x="11318936" y="1839053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BB0A30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min.</a:t>
            </a:r>
          </a:p>
        </p:txBody>
      </p:sp>
      <p:graphicFrame>
        <p:nvGraphicFramePr>
          <p:cNvPr id="26" name="Wykres 25">
            <a:extLst>
              <a:ext uri="{FF2B5EF4-FFF2-40B4-BE49-F238E27FC236}">
                <a16:creationId xmlns:a16="http://schemas.microsoft.com/office/drawing/2014/main" id="{CD8D07AC-1E21-45FB-A739-1E48D23A42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323397"/>
              </p:ext>
            </p:extLst>
          </p:nvPr>
        </p:nvGraphicFramePr>
        <p:xfrm>
          <a:off x="424562" y="806115"/>
          <a:ext cx="10868025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9044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/>
          <p:cNvSpPr>
            <a:spLocks/>
          </p:cNvSpPr>
          <p:nvPr/>
        </p:nvSpPr>
        <p:spPr bwMode="auto">
          <a:xfrm>
            <a:off x="11682730" y="6423042"/>
            <a:ext cx="508000" cy="236539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424562" y="213565"/>
            <a:ext cx="844659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Produkcja sprzedana budownictwa</a:t>
            </a:r>
            <a:endParaRPr lang="pl-PL" sz="2400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11809743" y="6407182"/>
            <a:ext cx="253983" cy="267101"/>
          </a:xfrm>
        </p:spPr>
        <p:txBody>
          <a:bodyPr vert="horz" lIns="0" tIns="0" rIns="0" bIns="0" rtlCol="0" anchor="ctr"/>
          <a:lstStyle/>
          <a:p>
            <a:pPr algn="l"/>
            <a:fld id="{36F92EC7-4B9D-428C-9087-B61AD018EF74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pPr algn="l"/>
              <a:t>5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8" y="6079388"/>
            <a:ext cx="1743751" cy="540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C6278370-51F7-41BD-A5C2-15FBE1E91AF6}"/>
              </a:ext>
            </a:extLst>
          </p:cNvPr>
          <p:cNvSpPr/>
          <p:nvPr/>
        </p:nvSpPr>
        <p:spPr>
          <a:xfrm>
            <a:off x="3821864" y="3729795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58501EF9-DE23-4F5B-B50F-CBD6C942C067}"/>
              </a:ext>
            </a:extLst>
          </p:cNvPr>
          <p:cNvSpPr/>
          <p:nvPr/>
        </p:nvSpPr>
        <p:spPr>
          <a:xfrm>
            <a:off x="7345848" y="3729795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DD1D2273-A0FA-49A5-A14A-595DF572B33C}"/>
              </a:ext>
            </a:extLst>
          </p:cNvPr>
          <p:cNvSpPr/>
          <p:nvPr/>
        </p:nvSpPr>
        <p:spPr>
          <a:xfrm>
            <a:off x="10869125" y="3718705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4F2999C9-8AB0-48E1-8DE5-892E70BCA4D2}"/>
              </a:ext>
            </a:extLst>
          </p:cNvPr>
          <p:cNvCxnSpPr/>
          <p:nvPr/>
        </p:nvCxnSpPr>
        <p:spPr>
          <a:xfrm>
            <a:off x="1173993" y="3839307"/>
            <a:ext cx="10098930" cy="0"/>
          </a:xfrm>
          <a:prstGeom prst="line">
            <a:avLst/>
          </a:prstGeom>
          <a:ln>
            <a:solidFill>
              <a:srgbClr val="00854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87C79452-F57B-4E37-A365-368B77315AA7}"/>
              </a:ext>
            </a:extLst>
          </p:cNvPr>
          <p:cNvCxnSpPr/>
          <p:nvPr/>
        </p:nvCxnSpPr>
        <p:spPr>
          <a:xfrm>
            <a:off x="1173993" y="4904360"/>
            <a:ext cx="10098930" cy="0"/>
          </a:xfrm>
          <a:prstGeom prst="line">
            <a:avLst/>
          </a:prstGeom>
          <a:ln>
            <a:solidFill>
              <a:srgbClr val="BB0A3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1788C17-9093-410D-884D-9C4FF6A68EEA}"/>
              </a:ext>
            </a:extLst>
          </p:cNvPr>
          <p:cNvSpPr txBox="1"/>
          <p:nvPr/>
        </p:nvSpPr>
        <p:spPr>
          <a:xfrm>
            <a:off x="11318936" y="3762363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00854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max.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C5DD5B2-3EBE-4D5D-943B-8A5B38DBCB4D}"/>
              </a:ext>
            </a:extLst>
          </p:cNvPr>
          <p:cNvSpPr txBox="1"/>
          <p:nvPr/>
        </p:nvSpPr>
        <p:spPr>
          <a:xfrm>
            <a:off x="11318936" y="4827416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BB0A30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min.</a:t>
            </a:r>
          </a:p>
        </p:txBody>
      </p:sp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519F2F47-B878-4554-BCE3-6AC91BDE4F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856322"/>
              </p:ext>
            </p:extLst>
          </p:nvPr>
        </p:nvGraphicFramePr>
        <p:xfrm>
          <a:off x="424562" y="3359784"/>
          <a:ext cx="10868025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Prostokąt 17">
            <a:extLst>
              <a:ext uri="{FF2B5EF4-FFF2-40B4-BE49-F238E27FC236}">
                <a16:creationId xmlns:a16="http://schemas.microsoft.com/office/drawing/2014/main" id="{91412EF7-A047-40F1-B81D-1A978DC266C9}"/>
              </a:ext>
            </a:extLst>
          </p:cNvPr>
          <p:cNvSpPr/>
          <p:nvPr/>
        </p:nvSpPr>
        <p:spPr>
          <a:xfrm>
            <a:off x="3809832" y="1167049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318DD535-BF27-45AF-BA18-DAADFF9C827B}"/>
              </a:ext>
            </a:extLst>
          </p:cNvPr>
          <p:cNvSpPr/>
          <p:nvPr/>
        </p:nvSpPr>
        <p:spPr>
          <a:xfrm>
            <a:off x="7333816" y="1167049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8AB1FA15-82BD-49A2-9434-86DA14CB4A72}"/>
              </a:ext>
            </a:extLst>
          </p:cNvPr>
          <p:cNvSpPr/>
          <p:nvPr/>
        </p:nvSpPr>
        <p:spPr>
          <a:xfrm>
            <a:off x="10857093" y="1167049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C5C2B183-777E-4D55-A552-2E11C8C8C6C0}"/>
              </a:ext>
            </a:extLst>
          </p:cNvPr>
          <p:cNvCxnSpPr/>
          <p:nvPr/>
        </p:nvCxnSpPr>
        <p:spPr>
          <a:xfrm>
            <a:off x="1173993" y="1422270"/>
            <a:ext cx="10098930" cy="0"/>
          </a:xfrm>
          <a:prstGeom prst="line">
            <a:avLst/>
          </a:prstGeom>
          <a:ln>
            <a:solidFill>
              <a:srgbClr val="00854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93EAB6B6-638F-4566-96EE-C29D32B76CD0}"/>
              </a:ext>
            </a:extLst>
          </p:cNvPr>
          <p:cNvCxnSpPr/>
          <p:nvPr/>
        </p:nvCxnSpPr>
        <p:spPr>
          <a:xfrm>
            <a:off x="1173993" y="2288979"/>
            <a:ext cx="10098930" cy="0"/>
          </a:xfrm>
          <a:prstGeom prst="line">
            <a:avLst/>
          </a:prstGeom>
          <a:ln>
            <a:solidFill>
              <a:srgbClr val="BB0A3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5AC96DE2-707B-4808-AA52-9BE68AA24C17}"/>
              </a:ext>
            </a:extLst>
          </p:cNvPr>
          <p:cNvSpPr txBox="1"/>
          <p:nvPr/>
        </p:nvSpPr>
        <p:spPr>
          <a:xfrm>
            <a:off x="11318936" y="1345326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00854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max.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1006F176-4A7A-48CB-9F21-873B15871C8A}"/>
              </a:ext>
            </a:extLst>
          </p:cNvPr>
          <p:cNvSpPr txBox="1"/>
          <p:nvPr/>
        </p:nvSpPr>
        <p:spPr>
          <a:xfrm>
            <a:off x="11318936" y="2212035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BB0A30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min.</a:t>
            </a:r>
          </a:p>
        </p:txBody>
      </p:sp>
      <p:graphicFrame>
        <p:nvGraphicFramePr>
          <p:cNvPr id="26" name="Wykres 25">
            <a:extLst>
              <a:ext uri="{FF2B5EF4-FFF2-40B4-BE49-F238E27FC236}">
                <a16:creationId xmlns:a16="http://schemas.microsoft.com/office/drawing/2014/main" id="{CD8D07AC-1E21-45FB-A739-1E48D23A42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736113"/>
              </p:ext>
            </p:extLst>
          </p:nvPr>
        </p:nvGraphicFramePr>
        <p:xfrm>
          <a:off x="424562" y="806115"/>
          <a:ext cx="10868025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7773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/>
          <p:cNvSpPr>
            <a:spLocks/>
          </p:cNvSpPr>
          <p:nvPr/>
        </p:nvSpPr>
        <p:spPr bwMode="auto">
          <a:xfrm>
            <a:off x="11682730" y="6423042"/>
            <a:ext cx="508000" cy="236539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424562" y="213565"/>
            <a:ext cx="844659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Sprzedaż detaliczna</a:t>
            </a:r>
            <a:endParaRPr lang="pl-PL" sz="2400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11809743" y="6407182"/>
            <a:ext cx="253983" cy="267101"/>
          </a:xfrm>
        </p:spPr>
        <p:txBody>
          <a:bodyPr vert="horz" lIns="0" tIns="0" rIns="0" bIns="0" rtlCol="0" anchor="ctr"/>
          <a:lstStyle/>
          <a:p>
            <a:pPr algn="l"/>
            <a:fld id="{36F92EC7-4B9D-428C-9087-B61AD018EF74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pPr algn="l"/>
              <a:t>6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8" y="6079388"/>
            <a:ext cx="1743751" cy="540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C6278370-51F7-41BD-A5C2-15FBE1E91AF6}"/>
              </a:ext>
            </a:extLst>
          </p:cNvPr>
          <p:cNvSpPr/>
          <p:nvPr/>
        </p:nvSpPr>
        <p:spPr>
          <a:xfrm>
            <a:off x="3821864" y="3729795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58501EF9-DE23-4F5B-B50F-CBD6C942C067}"/>
              </a:ext>
            </a:extLst>
          </p:cNvPr>
          <p:cNvSpPr/>
          <p:nvPr/>
        </p:nvSpPr>
        <p:spPr>
          <a:xfrm>
            <a:off x="7345848" y="3729795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DD1D2273-A0FA-49A5-A14A-595DF572B33C}"/>
              </a:ext>
            </a:extLst>
          </p:cNvPr>
          <p:cNvSpPr/>
          <p:nvPr/>
        </p:nvSpPr>
        <p:spPr>
          <a:xfrm>
            <a:off x="10869125" y="3718705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4F2999C9-8AB0-48E1-8DE5-892E70BCA4D2}"/>
              </a:ext>
            </a:extLst>
          </p:cNvPr>
          <p:cNvCxnSpPr/>
          <p:nvPr/>
        </p:nvCxnSpPr>
        <p:spPr>
          <a:xfrm>
            <a:off x="1173993" y="3847456"/>
            <a:ext cx="10098930" cy="0"/>
          </a:xfrm>
          <a:prstGeom prst="line">
            <a:avLst/>
          </a:prstGeom>
          <a:ln>
            <a:solidFill>
              <a:srgbClr val="00854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87C79452-F57B-4E37-A365-368B77315AA7}"/>
              </a:ext>
            </a:extLst>
          </p:cNvPr>
          <p:cNvCxnSpPr/>
          <p:nvPr/>
        </p:nvCxnSpPr>
        <p:spPr>
          <a:xfrm>
            <a:off x="1173993" y="5044198"/>
            <a:ext cx="10098930" cy="0"/>
          </a:xfrm>
          <a:prstGeom prst="line">
            <a:avLst/>
          </a:prstGeom>
          <a:ln>
            <a:solidFill>
              <a:srgbClr val="BB0A3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1788C17-9093-410D-884D-9C4FF6A68EEA}"/>
              </a:ext>
            </a:extLst>
          </p:cNvPr>
          <p:cNvSpPr txBox="1"/>
          <p:nvPr/>
        </p:nvSpPr>
        <p:spPr>
          <a:xfrm>
            <a:off x="11318936" y="3770512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00854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max.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C5DD5B2-3EBE-4D5D-943B-8A5B38DBCB4D}"/>
              </a:ext>
            </a:extLst>
          </p:cNvPr>
          <p:cNvSpPr txBox="1"/>
          <p:nvPr/>
        </p:nvSpPr>
        <p:spPr>
          <a:xfrm>
            <a:off x="11318936" y="4967254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BB0A30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min.</a:t>
            </a:r>
          </a:p>
        </p:txBody>
      </p:sp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519F2F47-B878-4554-BCE3-6AC91BDE4F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986211"/>
              </p:ext>
            </p:extLst>
          </p:nvPr>
        </p:nvGraphicFramePr>
        <p:xfrm>
          <a:off x="424562" y="3359784"/>
          <a:ext cx="10868025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Prostokąt 17">
            <a:extLst>
              <a:ext uri="{FF2B5EF4-FFF2-40B4-BE49-F238E27FC236}">
                <a16:creationId xmlns:a16="http://schemas.microsoft.com/office/drawing/2014/main" id="{91412EF7-A047-40F1-B81D-1A978DC266C9}"/>
              </a:ext>
            </a:extLst>
          </p:cNvPr>
          <p:cNvSpPr/>
          <p:nvPr/>
        </p:nvSpPr>
        <p:spPr>
          <a:xfrm>
            <a:off x="3809832" y="1167049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318DD535-BF27-45AF-BA18-DAADFF9C827B}"/>
              </a:ext>
            </a:extLst>
          </p:cNvPr>
          <p:cNvSpPr/>
          <p:nvPr/>
        </p:nvSpPr>
        <p:spPr>
          <a:xfrm>
            <a:off x="7333816" y="1167049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8AB1FA15-82BD-49A2-9434-86DA14CB4A72}"/>
              </a:ext>
            </a:extLst>
          </p:cNvPr>
          <p:cNvSpPr/>
          <p:nvPr/>
        </p:nvSpPr>
        <p:spPr>
          <a:xfrm>
            <a:off x="10857093" y="1167049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C5C2B183-777E-4D55-A552-2E11C8C8C6C0}"/>
              </a:ext>
            </a:extLst>
          </p:cNvPr>
          <p:cNvCxnSpPr/>
          <p:nvPr/>
        </p:nvCxnSpPr>
        <p:spPr>
          <a:xfrm>
            <a:off x="1173993" y="1246820"/>
            <a:ext cx="10098930" cy="0"/>
          </a:xfrm>
          <a:prstGeom prst="line">
            <a:avLst/>
          </a:prstGeom>
          <a:ln>
            <a:solidFill>
              <a:srgbClr val="00854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93EAB6B6-638F-4566-96EE-C29D32B76CD0}"/>
              </a:ext>
            </a:extLst>
          </p:cNvPr>
          <p:cNvCxnSpPr/>
          <p:nvPr/>
        </p:nvCxnSpPr>
        <p:spPr>
          <a:xfrm>
            <a:off x="1173993" y="2481491"/>
            <a:ext cx="10098930" cy="0"/>
          </a:xfrm>
          <a:prstGeom prst="line">
            <a:avLst/>
          </a:prstGeom>
          <a:ln>
            <a:solidFill>
              <a:srgbClr val="BB0A3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5AC96DE2-707B-4808-AA52-9BE68AA24C17}"/>
              </a:ext>
            </a:extLst>
          </p:cNvPr>
          <p:cNvSpPr txBox="1"/>
          <p:nvPr/>
        </p:nvSpPr>
        <p:spPr>
          <a:xfrm>
            <a:off x="11318936" y="1169876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00854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max.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1006F176-4A7A-48CB-9F21-873B15871C8A}"/>
              </a:ext>
            </a:extLst>
          </p:cNvPr>
          <p:cNvSpPr txBox="1"/>
          <p:nvPr/>
        </p:nvSpPr>
        <p:spPr>
          <a:xfrm>
            <a:off x="11318936" y="2404547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BB0A30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min.</a:t>
            </a:r>
          </a:p>
        </p:txBody>
      </p:sp>
      <p:graphicFrame>
        <p:nvGraphicFramePr>
          <p:cNvPr id="26" name="Wykres 25">
            <a:extLst>
              <a:ext uri="{FF2B5EF4-FFF2-40B4-BE49-F238E27FC236}">
                <a16:creationId xmlns:a16="http://schemas.microsoft.com/office/drawing/2014/main" id="{CD8D07AC-1E21-45FB-A739-1E48D23A42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256863"/>
              </p:ext>
            </p:extLst>
          </p:nvPr>
        </p:nvGraphicFramePr>
        <p:xfrm>
          <a:off x="424562" y="806115"/>
          <a:ext cx="10868025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9971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/>
          <p:cNvSpPr>
            <a:spLocks/>
          </p:cNvSpPr>
          <p:nvPr/>
        </p:nvSpPr>
        <p:spPr bwMode="auto">
          <a:xfrm>
            <a:off x="11682730" y="6423042"/>
            <a:ext cx="508000" cy="236539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424562" y="213565"/>
            <a:ext cx="844659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Koniunktura gospodarcza w przetwórstwie przemysłowym</a:t>
            </a:r>
            <a:endParaRPr lang="pl-PL" sz="2400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11809743" y="6407182"/>
            <a:ext cx="253983" cy="267101"/>
          </a:xfrm>
        </p:spPr>
        <p:txBody>
          <a:bodyPr vert="horz" lIns="0" tIns="0" rIns="0" bIns="0" rtlCol="0" anchor="ctr"/>
          <a:lstStyle/>
          <a:p>
            <a:pPr algn="l"/>
            <a:fld id="{36F92EC7-4B9D-428C-9087-B61AD018EF74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pPr algn="l"/>
              <a:t>7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8" y="6079388"/>
            <a:ext cx="1743751" cy="540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C6278370-51F7-41BD-A5C2-15FBE1E91AF6}"/>
              </a:ext>
            </a:extLst>
          </p:cNvPr>
          <p:cNvSpPr/>
          <p:nvPr/>
        </p:nvSpPr>
        <p:spPr>
          <a:xfrm>
            <a:off x="4011864" y="3729795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58501EF9-DE23-4F5B-B50F-CBD6C942C067}"/>
              </a:ext>
            </a:extLst>
          </p:cNvPr>
          <p:cNvSpPr/>
          <p:nvPr/>
        </p:nvSpPr>
        <p:spPr>
          <a:xfrm>
            <a:off x="7440848" y="3729795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DD1D2273-A0FA-49A5-A14A-595DF572B33C}"/>
              </a:ext>
            </a:extLst>
          </p:cNvPr>
          <p:cNvSpPr/>
          <p:nvPr/>
        </p:nvSpPr>
        <p:spPr>
          <a:xfrm>
            <a:off x="10869125" y="3730580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4F2999C9-8AB0-48E1-8DE5-892E70BCA4D2}"/>
              </a:ext>
            </a:extLst>
          </p:cNvPr>
          <p:cNvCxnSpPr/>
          <p:nvPr/>
        </p:nvCxnSpPr>
        <p:spPr>
          <a:xfrm>
            <a:off x="1173993" y="3891544"/>
            <a:ext cx="10098930" cy="0"/>
          </a:xfrm>
          <a:prstGeom prst="line">
            <a:avLst/>
          </a:prstGeom>
          <a:ln>
            <a:solidFill>
              <a:srgbClr val="00854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87C79452-F57B-4E37-A365-368B77315AA7}"/>
              </a:ext>
            </a:extLst>
          </p:cNvPr>
          <p:cNvCxnSpPr/>
          <p:nvPr/>
        </p:nvCxnSpPr>
        <p:spPr>
          <a:xfrm>
            <a:off x="1173993" y="5151073"/>
            <a:ext cx="10098930" cy="0"/>
          </a:xfrm>
          <a:prstGeom prst="line">
            <a:avLst/>
          </a:prstGeom>
          <a:ln>
            <a:solidFill>
              <a:srgbClr val="BB0A3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1788C17-9093-410D-884D-9C4FF6A68EEA}"/>
              </a:ext>
            </a:extLst>
          </p:cNvPr>
          <p:cNvSpPr txBox="1"/>
          <p:nvPr/>
        </p:nvSpPr>
        <p:spPr>
          <a:xfrm>
            <a:off x="11318936" y="3814600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00854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max.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C5DD5B2-3EBE-4D5D-943B-8A5B38DBCB4D}"/>
              </a:ext>
            </a:extLst>
          </p:cNvPr>
          <p:cNvSpPr txBox="1"/>
          <p:nvPr/>
        </p:nvSpPr>
        <p:spPr>
          <a:xfrm>
            <a:off x="11318936" y="5074129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BB0A30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min.</a:t>
            </a:r>
          </a:p>
        </p:txBody>
      </p:sp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519F2F47-B878-4554-BCE3-6AC91BDE4F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779117"/>
              </p:ext>
            </p:extLst>
          </p:nvPr>
        </p:nvGraphicFramePr>
        <p:xfrm>
          <a:off x="424562" y="3359784"/>
          <a:ext cx="10868025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Prostokąt 17">
            <a:extLst>
              <a:ext uri="{FF2B5EF4-FFF2-40B4-BE49-F238E27FC236}">
                <a16:creationId xmlns:a16="http://schemas.microsoft.com/office/drawing/2014/main" id="{91412EF7-A047-40F1-B81D-1A978DC266C9}"/>
              </a:ext>
            </a:extLst>
          </p:cNvPr>
          <p:cNvSpPr/>
          <p:nvPr/>
        </p:nvSpPr>
        <p:spPr>
          <a:xfrm>
            <a:off x="4023585" y="1167049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318DD535-BF27-45AF-BA18-DAADFF9C827B}"/>
              </a:ext>
            </a:extLst>
          </p:cNvPr>
          <p:cNvSpPr/>
          <p:nvPr/>
        </p:nvSpPr>
        <p:spPr>
          <a:xfrm>
            <a:off x="7428819" y="1167049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8AB1FA15-82BD-49A2-9434-86DA14CB4A72}"/>
              </a:ext>
            </a:extLst>
          </p:cNvPr>
          <p:cNvSpPr/>
          <p:nvPr/>
        </p:nvSpPr>
        <p:spPr>
          <a:xfrm>
            <a:off x="10857093" y="1167049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C5C2B183-777E-4D55-A552-2E11C8C8C6C0}"/>
              </a:ext>
            </a:extLst>
          </p:cNvPr>
          <p:cNvCxnSpPr/>
          <p:nvPr/>
        </p:nvCxnSpPr>
        <p:spPr>
          <a:xfrm>
            <a:off x="1173993" y="1407885"/>
            <a:ext cx="10098930" cy="0"/>
          </a:xfrm>
          <a:prstGeom prst="line">
            <a:avLst/>
          </a:prstGeom>
          <a:ln>
            <a:solidFill>
              <a:srgbClr val="00854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93EAB6B6-638F-4566-96EE-C29D32B76CD0}"/>
              </a:ext>
            </a:extLst>
          </p:cNvPr>
          <p:cNvCxnSpPr/>
          <p:nvPr/>
        </p:nvCxnSpPr>
        <p:spPr>
          <a:xfrm>
            <a:off x="1173993" y="2564616"/>
            <a:ext cx="10098930" cy="0"/>
          </a:xfrm>
          <a:prstGeom prst="line">
            <a:avLst/>
          </a:prstGeom>
          <a:ln>
            <a:solidFill>
              <a:srgbClr val="BB0A3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5AC96DE2-707B-4808-AA52-9BE68AA24C17}"/>
              </a:ext>
            </a:extLst>
          </p:cNvPr>
          <p:cNvSpPr txBox="1"/>
          <p:nvPr/>
        </p:nvSpPr>
        <p:spPr>
          <a:xfrm>
            <a:off x="11318936" y="1330941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00854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max.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1006F176-4A7A-48CB-9F21-873B15871C8A}"/>
              </a:ext>
            </a:extLst>
          </p:cNvPr>
          <p:cNvSpPr txBox="1"/>
          <p:nvPr/>
        </p:nvSpPr>
        <p:spPr>
          <a:xfrm>
            <a:off x="11318936" y="2487672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BB0A30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min.</a:t>
            </a:r>
          </a:p>
        </p:txBody>
      </p:sp>
      <p:graphicFrame>
        <p:nvGraphicFramePr>
          <p:cNvPr id="26" name="Wykres 25">
            <a:extLst>
              <a:ext uri="{FF2B5EF4-FFF2-40B4-BE49-F238E27FC236}">
                <a16:creationId xmlns:a16="http://schemas.microsoft.com/office/drawing/2014/main" id="{CD8D07AC-1E21-45FB-A739-1E48D23A42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7876253"/>
              </p:ext>
            </p:extLst>
          </p:nvPr>
        </p:nvGraphicFramePr>
        <p:xfrm>
          <a:off x="424562" y="806115"/>
          <a:ext cx="10868025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788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/>
          <p:cNvSpPr>
            <a:spLocks/>
          </p:cNvSpPr>
          <p:nvPr/>
        </p:nvSpPr>
        <p:spPr bwMode="auto">
          <a:xfrm>
            <a:off x="11682730" y="6423042"/>
            <a:ext cx="508000" cy="236539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424562" y="213565"/>
            <a:ext cx="844659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Koniunktura gospodarcza w przetwórstwie przemysłowym</a:t>
            </a:r>
            <a:endParaRPr lang="pl-PL" sz="2400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11809743" y="6407182"/>
            <a:ext cx="253983" cy="267101"/>
          </a:xfrm>
        </p:spPr>
        <p:txBody>
          <a:bodyPr vert="horz" lIns="0" tIns="0" rIns="0" bIns="0" rtlCol="0" anchor="ctr"/>
          <a:lstStyle/>
          <a:p>
            <a:pPr algn="l"/>
            <a:fld id="{36F92EC7-4B9D-428C-9087-B61AD018EF74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pPr algn="l"/>
              <a:t>8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8" y="6079388"/>
            <a:ext cx="1743751" cy="540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C6278370-51F7-41BD-A5C2-15FBE1E91AF6}"/>
              </a:ext>
            </a:extLst>
          </p:cNvPr>
          <p:cNvSpPr/>
          <p:nvPr/>
        </p:nvSpPr>
        <p:spPr>
          <a:xfrm>
            <a:off x="4011864" y="3967302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58501EF9-DE23-4F5B-B50F-CBD6C942C067}"/>
              </a:ext>
            </a:extLst>
          </p:cNvPr>
          <p:cNvSpPr/>
          <p:nvPr/>
        </p:nvSpPr>
        <p:spPr>
          <a:xfrm>
            <a:off x="7440848" y="3967302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DD1D2273-A0FA-49A5-A14A-595DF572B33C}"/>
              </a:ext>
            </a:extLst>
          </p:cNvPr>
          <p:cNvSpPr/>
          <p:nvPr/>
        </p:nvSpPr>
        <p:spPr>
          <a:xfrm>
            <a:off x="10869125" y="3968087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4F2999C9-8AB0-48E1-8DE5-892E70BCA4D2}"/>
              </a:ext>
            </a:extLst>
          </p:cNvPr>
          <p:cNvCxnSpPr/>
          <p:nvPr/>
        </p:nvCxnSpPr>
        <p:spPr>
          <a:xfrm>
            <a:off x="1173993" y="4746572"/>
            <a:ext cx="10098930" cy="0"/>
          </a:xfrm>
          <a:prstGeom prst="line">
            <a:avLst/>
          </a:prstGeom>
          <a:ln>
            <a:solidFill>
              <a:srgbClr val="00854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87C79452-F57B-4E37-A365-368B77315AA7}"/>
              </a:ext>
            </a:extLst>
          </p:cNvPr>
          <p:cNvCxnSpPr/>
          <p:nvPr/>
        </p:nvCxnSpPr>
        <p:spPr>
          <a:xfrm>
            <a:off x="1173993" y="4046669"/>
            <a:ext cx="10098930" cy="0"/>
          </a:xfrm>
          <a:prstGeom prst="line">
            <a:avLst/>
          </a:prstGeom>
          <a:ln>
            <a:solidFill>
              <a:srgbClr val="BB0A3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1788C17-9093-410D-884D-9C4FF6A68EEA}"/>
              </a:ext>
            </a:extLst>
          </p:cNvPr>
          <p:cNvSpPr txBox="1"/>
          <p:nvPr/>
        </p:nvSpPr>
        <p:spPr>
          <a:xfrm>
            <a:off x="11318936" y="4669628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00854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min.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C5DD5B2-3EBE-4D5D-943B-8A5B38DBCB4D}"/>
              </a:ext>
            </a:extLst>
          </p:cNvPr>
          <p:cNvSpPr txBox="1"/>
          <p:nvPr/>
        </p:nvSpPr>
        <p:spPr>
          <a:xfrm>
            <a:off x="11318936" y="3969725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BB0A30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max.</a:t>
            </a:r>
          </a:p>
        </p:txBody>
      </p:sp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519F2F47-B878-4554-BCE3-6AC91BDE4F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424279"/>
              </p:ext>
            </p:extLst>
          </p:nvPr>
        </p:nvGraphicFramePr>
        <p:xfrm>
          <a:off x="424562" y="3597291"/>
          <a:ext cx="10868025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Prostokąt 17">
            <a:extLst>
              <a:ext uri="{FF2B5EF4-FFF2-40B4-BE49-F238E27FC236}">
                <a16:creationId xmlns:a16="http://schemas.microsoft.com/office/drawing/2014/main" id="{91412EF7-A047-40F1-B81D-1A978DC266C9}"/>
              </a:ext>
            </a:extLst>
          </p:cNvPr>
          <p:cNvSpPr/>
          <p:nvPr/>
        </p:nvSpPr>
        <p:spPr>
          <a:xfrm>
            <a:off x="4023585" y="1404556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318DD535-BF27-45AF-BA18-DAADFF9C827B}"/>
              </a:ext>
            </a:extLst>
          </p:cNvPr>
          <p:cNvSpPr/>
          <p:nvPr/>
        </p:nvSpPr>
        <p:spPr>
          <a:xfrm>
            <a:off x="7428819" y="1404556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8AB1FA15-82BD-49A2-9434-86DA14CB4A72}"/>
              </a:ext>
            </a:extLst>
          </p:cNvPr>
          <p:cNvSpPr/>
          <p:nvPr/>
        </p:nvSpPr>
        <p:spPr>
          <a:xfrm>
            <a:off x="10857093" y="1404556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C5C2B183-777E-4D55-A552-2E11C8C8C6C0}"/>
              </a:ext>
            </a:extLst>
          </p:cNvPr>
          <p:cNvCxnSpPr/>
          <p:nvPr/>
        </p:nvCxnSpPr>
        <p:spPr>
          <a:xfrm>
            <a:off x="1173993" y="2517343"/>
            <a:ext cx="10098930" cy="0"/>
          </a:xfrm>
          <a:prstGeom prst="line">
            <a:avLst/>
          </a:prstGeom>
          <a:ln>
            <a:solidFill>
              <a:srgbClr val="00854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93EAB6B6-638F-4566-96EE-C29D32B76CD0}"/>
              </a:ext>
            </a:extLst>
          </p:cNvPr>
          <p:cNvCxnSpPr/>
          <p:nvPr/>
        </p:nvCxnSpPr>
        <p:spPr>
          <a:xfrm>
            <a:off x="1173993" y="1626596"/>
            <a:ext cx="10098930" cy="0"/>
          </a:xfrm>
          <a:prstGeom prst="line">
            <a:avLst/>
          </a:prstGeom>
          <a:ln>
            <a:solidFill>
              <a:srgbClr val="BB0A3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5AC96DE2-707B-4808-AA52-9BE68AA24C17}"/>
              </a:ext>
            </a:extLst>
          </p:cNvPr>
          <p:cNvSpPr txBox="1"/>
          <p:nvPr/>
        </p:nvSpPr>
        <p:spPr>
          <a:xfrm>
            <a:off x="11318936" y="2440399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00854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min.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1006F176-4A7A-48CB-9F21-873B15871C8A}"/>
              </a:ext>
            </a:extLst>
          </p:cNvPr>
          <p:cNvSpPr txBox="1"/>
          <p:nvPr/>
        </p:nvSpPr>
        <p:spPr>
          <a:xfrm>
            <a:off x="11318936" y="1549652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BB0A30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max.</a:t>
            </a:r>
          </a:p>
        </p:txBody>
      </p:sp>
      <p:graphicFrame>
        <p:nvGraphicFramePr>
          <p:cNvPr id="26" name="Wykres 25">
            <a:extLst>
              <a:ext uri="{FF2B5EF4-FFF2-40B4-BE49-F238E27FC236}">
                <a16:creationId xmlns:a16="http://schemas.microsoft.com/office/drawing/2014/main" id="{CD8D07AC-1E21-45FB-A739-1E48D23A42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6042369"/>
              </p:ext>
            </p:extLst>
          </p:nvPr>
        </p:nvGraphicFramePr>
        <p:xfrm>
          <a:off x="424562" y="1043622"/>
          <a:ext cx="10868025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pole tekstowe 26">
            <a:extLst>
              <a:ext uri="{FF2B5EF4-FFF2-40B4-BE49-F238E27FC236}">
                <a16:creationId xmlns:a16="http://schemas.microsoft.com/office/drawing/2014/main" id="{37BBF074-5BEF-4268-B964-BD43C6CD2979}"/>
              </a:ext>
            </a:extLst>
          </p:cNvPr>
          <p:cNvSpPr txBox="1"/>
          <p:nvPr/>
        </p:nvSpPr>
        <p:spPr>
          <a:xfrm>
            <a:off x="4507695" y="764877"/>
            <a:ext cx="273625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0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Bariery działalności</a:t>
            </a:r>
          </a:p>
        </p:txBody>
      </p:sp>
    </p:spTree>
    <p:extLst>
      <p:ext uri="{BB962C8B-B14F-4D97-AF65-F5344CB8AC3E}">
        <p14:creationId xmlns:p14="http://schemas.microsoft.com/office/powerpoint/2010/main" val="162096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/>
          <p:cNvSpPr>
            <a:spLocks/>
          </p:cNvSpPr>
          <p:nvPr/>
        </p:nvSpPr>
        <p:spPr bwMode="auto">
          <a:xfrm>
            <a:off x="11682730" y="6423042"/>
            <a:ext cx="508000" cy="236539"/>
          </a:xfrm>
          <a:custGeom>
            <a:avLst/>
            <a:gdLst>
              <a:gd name="T0" fmla="*/ 2799 w 2850"/>
              <a:gd name="T1" fmla="*/ 2 h 1326"/>
              <a:gd name="T2" fmla="*/ 2850 w 2850"/>
              <a:gd name="T3" fmla="*/ 0 h 1326"/>
              <a:gd name="T4" fmla="*/ 2850 w 2850"/>
              <a:gd name="T5" fmla="*/ 1326 h 1326"/>
              <a:gd name="T6" fmla="*/ 2799 w 2850"/>
              <a:gd name="T7" fmla="*/ 1324 h 1326"/>
              <a:gd name="T8" fmla="*/ 2799 w 2850"/>
              <a:gd name="T9" fmla="*/ 1326 h 1326"/>
              <a:gd name="T10" fmla="*/ 663 w 2850"/>
              <a:gd name="T11" fmla="*/ 1326 h 1326"/>
              <a:gd name="T12" fmla="*/ 0 w 2850"/>
              <a:gd name="T13" fmla="*/ 663 h 1326"/>
              <a:gd name="T14" fmla="*/ 663 w 2850"/>
              <a:gd name="T15" fmla="*/ 0 h 1326"/>
              <a:gd name="T16" fmla="*/ 713 w 2850"/>
              <a:gd name="T17" fmla="*/ 2 h 1326"/>
              <a:gd name="T18" fmla="*/ 2799 w 2850"/>
              <a:gd name="T19" fmla="*/ 2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0" h="1326">
                <a:moveTo>
                  <a:pt x="2799" y="2"/>
                </a:moveTo>
                <a:lnTo>
                  <a:pt x="2850" y="0"/>
                </a:lnTo>
                <a:lnTo>
                  <a:pt x="2850" y="1326"/>
                </a:lnTo>
                <a:lnTo>
                  <a:pt x="2799" y="1324"/>
                </a:lnTo>
                <a:lnTo>
                  <a:pt x="2799" y="1326"/>
                </a:lnTo>
                <a:lnTo>
                  <a:pt x="663" y="1326"/>
                </a:lnTo>
                <a:cubicBezTo>
                  <a:pt x="297" y="1326"/>
                  <a:pt x="0" y="1029"/>
                  <a:pt x="0" y="663"/>
                </a:cubicBezTo>
                <a:cubicBezTo>
                  <a:pt x="0" y="297"/>
                  <a:pt x="297" y="0"/>
                  <a:pt x="663" y="0"/>
                </a:cubicBezTo>
                <a:cubicBezTo>
                  <a:pt x="680" y="0"/>
                  <a:pt x="697" y="1"/>
                  <a:pt x="713" y="2"/>
                </a:cubicBezTo>
                <a:lnTo>
                  <a:pt x="2799" y="2"/>
                </a:lnTo>
                <a:close/>
              </a:path>
            </a:pathLst>
          </a:custGeom>
          <a:solidFill>
            <a:srgbClr val="001D7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424562" y="213565"/>
            <a:ext cx="844659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4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Koniunktura gospodarcza w przetwórstwie przemysłowym</a:t>
            </a:r>
            <a:endParaRPr lang="pl-PL" sz="2400" dirty="0">
              <a:solidFill>
                <a:srgbClr val="001D77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11809743" y="6407182"/>
            <a:ext cx="253983" cy="267101"/>
          </a:xfrm>
        </p:spPr>
        <p:txBody>
          <a:bodyPr vert="horz" lIns="0" tIns="0" rIns="0" bIns="0" rtlCol="0" anchor="ctr"/>
          <a:lstStyle/>
          <a:p>
            <a:pPr algn="l"/>
            <a:fld id="{36F92EC7-4B9D-428C-9087-B61AD018EF74}" type="slidenum">
              <a:rPr lang="pl-PL" b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pPr algn="l"/>
              <a:t>9</a:t>
            </a:fld>
            <a:endParaRPr lang="pl-PL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8" y="6079388"/>
            <a:ext cx="1743751" cy="5400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C6278370-51F7-41BD-A5C2-15FBE1E91AF6}"/>
              </a:ext>
            </a:extLst>
          </p:cNvPr>
          <p:cNvSpPr/>
          <p:nvPr/>
        </p:nvSpPr>
        <p:spPr>
          <a:xfrm>
            <a:off x="4011864" y="3967302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58501EF9-DE23-4F5B-B50F-CBD6C942C067}"/>
              </a:ext>
            </a:extLst>
          </p:cNvPr>
          <p:cNvSpPr/>
          <p:nvPr/>
        </p:nvSpPr>
        <p:spPr>
          <a:xfrm>
            <a:off x="7440848" y="3967302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DD1D2273-A0FA-49A5-A14A-595DF572B33C}"/>
              </a:ext>
            </a:extLst>
          </p:cNvPr>
          <p:cNvSpPr/>
          <p:nvPr/>
        </p:nvSpPr>
        <p:spPr>
          <a:xfrm>
            <a:off x="10869125" y="3968087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4F2999C9-8AB0-48E1-8DE5-892E70BCA4D2}"/>
              </a:ext>
            </a:extLst>
          </p:cNvPr>
          <p:cNvCxnSpPr/>
          <p:nvPr/>
        </p:nvCxnSpPr>
        <p:spPr>
          <a:xfrm>
            <a:off x="1173993" y="4760086"/>
            <a:ext cx="10098930" cy="0"/>
          </a:xfrm>
          <a:prstGeom prst="line">
            <a:avLst/>
          </a:prstGeom>
          <a:ln>
            <a:solidFill>
              <a:srgbClr val="00854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87C79452-F57B-4E37-A365-368B77315AA7}"/>
              </a:ext>
            </a:extLst>
          </p:cNvPr>
          <p:cNvCxnSpPr/>
          <p:nvPr/>
        </p:nvCxnSpPr>
        <p:spPr>
          <a:xfrm>
            <a:off x="1173993" y="4190942"/>
            <a:ext cx="10098930" cy="0"/>
          </a:xfrm>
          <a:prstGeom prst="line">
            <a:avLst/>
          </a:prstGeom>
          <a:ln>
            <a:solidFill>
              <a:srgbClr val="BB0A3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1788C17-9093-410D-884D-9C4FF6A68EEA}"/>
              </a:ext>
            </a:extLst>
          </p:cNvPr>
          <p:cNvSpPr txBox="1"/>
          <p:nvPr/>
        </p:nvSpPr>
        <p:spPr>
          <a:xfrm>
            <a:off x="11318936" y="4683142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00854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min.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C5DD5B2-3EBE-4D5D-943B-8A5B38DBCB4D}"/>
              </a:ext>
            </a:extLst>
          </p:cNvPr>
          <p:cNvSpPr txBox="1"/>
          <p:nvPr/>
        </p:nvSpPr>
        <p:spPr>
          <a:xfrm>
            <a:off x="11318936" y="4113998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BB0A30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max.</a:t>
            </a:r>
          </a:p>
        </p:txBody>
      </p:sp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519F2F47-B878-4554-BCE3-6AC91BDE4F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958637"/>
              </p:ext>
            </p:extLst>
          </p:nvPr>
        </p:nvGraphicFramePr>
        <p:xfrm>
          <a:off x="424562" y="3597291"/>
          <a:ext cx="10868025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Prostokąt 17">
            <a:extLst>
              <a:ext uri="{FF2B5EF4-FFF2-40B4-BE49-F238E27FC236}">
                <a16:creationId xmlns:a16="http://schemas.microsoft.com/office/drawing/2014/main" id="{91412EF7-A047-40F1-B81D-1A978DC266C9}"/>
              </a:ext>
            </a:extLst>
          </p:cNvPr>
          <p:cNvSpPr/>
          <p:nvPr/>
        </p:nvSpPr>
        <p:spPr>
          <a:xfrm>
            <a:off x="4023585" y="1404556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318DD535-BF27-45AF-BA18-DAADFF9C827B}"/>
              </a:ext>
            </a:extLst>
          </p:cNvPr>
          <p:cNvSpPr/>
          <p:nvPr/>
        </p:nvSpPr>
        <p:spPr>
          <a:xfrm>
            <a:off x="7428819" y="1404556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8AB1FA15-82BD-49A2-9434-86DA14CB4A72}"/>
              </a:ext>
            </a:extLst>
          </p:cNvPr>
          <p:cNvSpPr/>
          <p:nvPr/>
        </p:nvSpPr>
        <p:spPr>
          <a:xfrm>
            <a:off x="10857093" y="1404556"/>
            <a:ext cx="296884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C5C2B183-777E-4D55-A552-2E11C8C8C6C0}"/>
              </a:ext>
            </a:extLst>
          </p:cNvPr>
          <p:cNvCxnSpPr/>
          <p:nvPr/>
        </p:nvCxnSpPr>
        <p:spPr>
          <a:xfrm>
            <a:off x="1173993" y="2955086"/>
            <a:ext cx="10098930" cy="0"/>
          </a:xfrm>
          <a:prstGeom prst="line">
            <a:avLst/>
          </a:prstGeom>
          <a:ln>
            <a:solidFill>
              <a:srgbClr val="00854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93EAB6B6-638F-4566-96EE-C29D32B76CD0}"/>
              </a:ext>
            </a:extLst>
          </p:cNvPr>
          <p:cNvCxnSpPr/>
          <p:nvPr/>
        </p:nvCxnSpPr>
        <p:spPr>
          <a:xfrm>
            <a:off x="1173993" y="1630008"/>
            <a:ext cx="10098930" cy="0"/>
          </a:xfrm>
          <a:prstGeom prst="line">
            <a:avLst/>
          </a:prstGeom>
          <a:ln>
            <a:solidFill>
              <a:srgbClr val="BB0A3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5AC96DE2-707B-4808-AA52-9BE68AA24C17}"/>
              </a:ext>
            </a:extLst>
          </p:cNvPr>
          <p:cNvSpPr txBox="1"/>
          <p:nvPr/>
        </p:nvSpPr>
        <p:spPr>
          <a:xfrm>
            <a:off x="11318936" y="2878142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00854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min.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1006F176-4A7A-48CB-9F21-873B15871C8A}"/>
              </a:ext>
            </a:extLst>
          </p:cNvPr>
          <p:cNvSpPr txBox="1"/>
          <p:nvPr/>
        </p:nvSpPr>
        <p:spPr>
          <a:xfrm>
            <a:off x="11318936" y="1553064"/>
            <a:ext cx="3637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000" dirty="0">
                <a:solidFill>
                  <a:srgbClr val="BB0A30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max.</a:t>
            </a:r>
          </a:p>
        </p:txBody>
      </p:sp>
      <p:graphicFrame>
        <p:nvGraphicFramePr>
          <p:cNvPr id="26" name="Wykres 25">
            <a:extLst>
              <a:ext uri="{FF2B5EF4-FFF2-40B4-BE49-F238E27FC236}">
                <a16:creationId xmlns:a16="http://schemas.microsoft.com/office/drawing/2014/main" id="{CD8D07AC-1E21-45FB-A739-1E48D23A42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856974"/>
              </p:ext>
            </p:extLst>
          </p:nvPr>
        </p:nvGraphicFramePr>
        <p:xfrm>
          <a:off x="424562" y="1043622"/>
          <a:ext cx="10868025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pole tekstowe 26">
            <a:extLst>
              <a:ext uri="{FF2B5EF4-FFF2-40B4-BE49-F238E27FC236}">
                <a16:creationId xmlns:a16="http://schemas.microsoft.com/office/drawing/2014/main" id="{37BBF074-5BEF-4268-B964-BD43C6CD2979}"/>
              </a:ext>
            </a:extLst>
          </p:cNvPr>
          <p:cNvSpPr txBox="1"/>
          <p:nvPr/>
        </p:nvSpPr>
        <p:spPr>
          <a:xfrm>
            <a:off x="4507695" y="764877"/>
            <a:ext cx="273625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2000" b="1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Bariery działalności</a:t>
            </a:r>
          </a:p>
        </p:txBody>
      </p:sp>
    </p:spTree>
    <p:extLst>
      <p:ext uri="{BB962C8B-B14F-4D97-AF65-F5344CB8AC3E}">
        <p14:creationId xmlns:p14="http://schemas.microsoft.com/office/powerpoint/2010/main" val="333707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8455B58493AD4AB9488368096AA87D" ma:contentTypeVersion="0" ma:contentTypeDescription="Utwórz nowy dokument." ma:contentTypeScope="" ma:versionID="8fe98fa0eec64d880f91665cd3c5c30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fdb080088ddf1bdd98b8e55b33ddc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243A7A-E5A1-48C2-BC46-171CF3EE41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818F63E-7D83-4922-B707-CB67BA909552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425C29A-B8C6-4199-A4CF-8BAD7AF51F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654</TotalTime>
  <Words>435</Words>
  <Application>Microsoft Office PowerPoint</Application>
  <PresentationFormat>Panoramiczny</PresentationFormat>
  <Paragraphs>230</Paragraphs>
  <Slides>14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Calibri</vt:lpstr>
      <vt:lpstr>Calibri Light</vt:lpstr>
      <vt:lpstr>Arial</vt:lpstr>
      <vt:lpstr>Fira Sans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Bartoszewicz Marek</dc:creator>
  <cp:lastModifiedBy>Aleksandra Wojtkowiak</cp:lastModifiedBy>
  <cp:revision>70</cp:revision>
  <cp:lastPrinted>2021-12-16T12:58:12Z</cp:lastPrinted>
  <dcterms:created xsi:type="dcterms:W3CDTF">2018-01-16T11:44:09Z</dcterms:created>
  <dcterms:modified xsi:type="dcterms:W3CDTF">2021-12-16T12:58:50Z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0x010100A38455B58493AD4AB9488368096AA87D</vt:lpwstr>
  </property>
</Properties>
</file>