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51"/>
  </p:notesMasterIdLst>
  <p:sldIdLst>
    <p:sldId id="256" r:id="rId2"/>
    <p:sldId id="298" r:id="rId3"/>
    <p:sldId id="326" r:id="rId4"/>
    <p:sldId id="327" r:id="rId5"/>
    <p:sldId id="306" r:id="rId6"/>
    <p:sldId id="307" r:id="rId7"/>
    <p:sldId id="337" r:id="rId8"/>
    <p:sldId id="329" r:id="rId9"/>
    <p:sldId id="332" r:id="rId10"/>
    <p:sldId id="328" r:id="rId11"/>
    <p:sldId id="308" r:id="rId12"/>
    <p:sldId id="340" r:id="rId13"/>
    <p:sldId id="342" r:id="rId14"/>
    <p:sldId id="343" r:id="rId15"/>
    <p:sldId id="330" r:id="rId16"/>
    <p:sldId id="331" r:id="rId17"/>
    <p:sldId id="299" r:id="rId18"/>
    <p:sldId id="334" r:id="rId19"/>
    <p:sldId id="333" r:id="rId20"/>
    <p:sldId id="304" r:id="rId21"/>
    <p:sldId id="300" r:id="rId22"/>
    <p:sldId id="313" r:id="rId23"/>
    <p:sldId id="335" r:id="rId24"/>
    <p:sldId id="336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68" r:id="rId41"/>
    <p:sldId id="369" r:id="rId42"/>
    <p:sldId id="370" r:id="rId43"/>
    <p:sldId id="371" r:id="rId44"/>
    <p:sldId id="373" r:id="rId45"/>
    <p:sldId id="375" r:id="rId46"/>
    <p:sldId id="374" r:id="rId47"/>
    <p:sldId id="377" r:id="rId48"/>
    <p:sldId id="379" r:id="rId49"/>
    <p:sldId id="378" r:id="rId5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786DC-36E4-4433-92B2-8923C34D0037}" type="datetimeFigureOut">
              <a:rPr lang="pl-PL" smtClean="0"/>
              <a:pPr/>
              <a:t>2017-06-06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5779A-09EB-4BC4-9B10-A950DE149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FF6B2-684A-4B65-90C4-30CBC984E734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1D35-407C-44EE-9F05-3EB748DAF1B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2293470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3CCA-D453-4036-8ABE-5E3E0D569CA0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3427-0881-407E-BF4F-EE1F4AC9FA6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149412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52C3-77E4-47E7-946C-9C20303DFC35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DE23B-D2EF-493F-890F-1A87A0E2CAB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2343234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5951-B566-4711-90A0-80D8A8794AD7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83A4-D91A-46C4-9CA7-63F4978D781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270688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4224-EB5C-4B98-AD99-1B062B2A5278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29B2E-51B9-473A-8DC1-2CC97AD40C1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384476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EE6E4-97A8-46CB-B4CC-B39BD559FCBC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52D3-748C-4121-B972-92A97E5D8EE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267671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0022F-A56E-4755-B287-EEA344FA0BDC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0BE5-1077-4CD0-B2F7-7C575EA3EE4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1623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9CEA0-D60F-4F34-AF39-7003AFF07F6F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75651-F17C-417A-8713-656571A66C3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94168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DFADA-2D76-43C4-9441-AB645C042BA4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CDF1-3DA0-4E8D-B3D6-6D21A1FE8C8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192338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8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2788-B310-48EE-9F13-7201D4217C96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9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0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8B216-6EDB-4094-B872-FD40A2CFD69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1550242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00702-F2B3-4CB4-9467-8FEA21CE0D96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52EC-4DE1-4FE6-B362-52874932CF2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46426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102292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B719-A94B-410B-AAC5-55E83B939058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712E-B07A-4959-AA33-91BFF1BEA79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267375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466725"/>
            <a:ext cx="16049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8F1-A052-401D-8245-E123E2EDE1DB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FE1C-9EC3-44C1-B75B-993830955BD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xmlns="" val="3433688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F412AF-E1ED-416A-B08B-80313FEFFAF9}" type="datetimeFigureOut">
              <a:rPr lang="pl-PL"/>
              <a:pPr>
                <a:defRPr/>
              </a:pPr>
              <a:t>2017-06-06</a:t>
            </a:fld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964DAB-BC54-4D89-BA09-4B74F232C44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087" y="0"/>
            <a:ext cx="91455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4" r:id="rId2"/>
    <p:sldLayoutId id="2147483865" r:id="rId3"/>
    <p:sldLayoutId id="2147483863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oradztwo.ore.edu.pl/wp-content/uploads/schemat_systemu_kszta%C5%82cenia2.png" TargetMode="Externa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8784976" cy="2304256"/>
          </a:xfrm>
        </p:spPr>
        <p:txBody>
          <a:bodyPr>
            <a:noAutofit/>
          </a:bodyPr>
          <a:lstStyle/>
          <a:p>
            <a:pPr eaLnBrk="1" hangingPunct="1"/>
            <a:r>
              <a:rPr lang="pl-PL" b="1" dirty="0" smtClean="0"/>
              <a:t> Reforma edukacji</a:t>
            </a:r>
            <a:br>
              <a:rPr lang="pl-PL" b="1" dirty="0" smtClean="0"/>
            </a:br>
            <a:r>
              <a:rPr lang="pl-PL" b="1" dirty="0" smtClean="0"/>
              <a:t>- najważniejsze zmiany</a:t>
            </a:r>
          </a:p>
        </p:txBody>
      </p:sp>
      <p:sp>
        <p:nvSpPr>
          <p:cNvPr id="13316" name="Prostokąt 1"/>
          <p:cNvSpPr>
            <a:spLocks noChangeArrowheads="1"/>
          </p:cNvSpPr>
          <p:nvPr/>
        </p:nvSpPr>
        <p:spPr bwMode="auto">
          <a:xfrm>
            <a:off x="2286000" y="550863"/>
            <a:ext cx="4572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pl-PL" sz="4000" b="1">
              <a:cs typeface="DejaVu Sans" pitchFamily="34" charset="0"/>
            </a:endParaRPr>
          </a:p>
          <a:p>
            <a:pPr algn="ctr"/>
            <a:endParaRPr lang="pl-PL" sz="4000" b="1">
              <a:cs typeface="DejaVu Sans" pitchFamily="34" charset="0"/>
            </a:endParaRPr>
          </a:p>
          <a:p>
            <a:pPr algn="ctr"/>
            <a:endParaRPr lang="pl-PL" sz="4000" b="1">
              <a:cs typeface="DejaVu Sans" pitchFamily="34" charset="0"/>
            </a:endParaRPr>
          </a:p>
          <a:p>
            <a:pPr algn="ctr"/>
            <a:endParaRPr lang="pl-PL" sz="4000" b="1">
              <a:cs typeface="DejaVu Sans" pitchFamily="34" charset="0"/>
            </a:endParaRPr>
          </a:p>
        </p:txBody>
      </p:sp>
      <p:pic>
        <p:nvPicPr>
          <p:cNvPr id="13317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4243232" cy="131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555776" y="602128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Interwizja, czerwiec 2017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Branżowa szkoła I stopnia – c.d.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Pierwsze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postępowanie rekrutacyjne do klasy I branżowej szkoły I stopnia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dla absolwentów ośmioletniej szkoły podstawowej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przeprowadza się na rok szkolny 2019/2020.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W latach szkolnych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2019/2020–2021/2022 w branżowej szkole I stopnia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organizuje się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odrębne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oddziały dla absolwentów gimnazjum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oraz dla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absolwentów ośmioletniej szkoły podstawowej.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449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Branżowa szkoła I stopnia – c.d.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b="1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a typeface="Calibri"/>
                <a:cs typeface="Calibri"/>
              </a:rPr>
              <a:t> Uczniowie branżowej szkoły I stopnia będą przystępować do jednego egzaminu potwierdzającego kwalifikacje w zawodzie.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a typeface="Calibri"/>
                <a:cs typeface="Calibri"/>
              </a:rPr>
              <a:t>Ukończenie branżowej szkoły I stopnia umożliwi uzyskanie dyplomu potwierdzającego kwalifikacje zawodowe po zdaniu egzaminu potwierdzającego kwalifikację w danym zawodzie oraz uzyskanie wykształcenia zasadniczego branżowego.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a typeface="Calibri"/>
                <a:cs typeface="Calibri"/>
              </a:rPr>
              <a:t>Pierwsi absolwenci ukończą branżową szkołę I stopnia  w 2020 roku, dlatego zakłada się utworzenie od roku szkolnego 2020/2021 </a:t>
            </a:r>
            <a:r>
              <a:rPr lang="pl-PL" sz="2000" b="1" dirty="0" smtClean="0">
                <a:ea typeface="Calibri"/>
                <a:cs typeface="Calibri"/>
              </a:rPr>
              <a:t>dwuletniej branżowej  szkoły II stopnia.</a:t>
            </a:r>
            <a:endParaRPr lang="pl-PL" sz="1800" b="1" dirty="0">
              <a:ea typeface="Calibri"/>
              <a:cs typeface="Times New Roman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466639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Organizacja kształcenia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lvl="0" indent="-265176" eaLnBrk="1" fontAlgn="auto" hangingPunct="1">
              <a:spcBef>
                <a:spcPts val="250"/>
              </a:spcBef>
              <a:spcAft>
                <a:spcPts val="0"/>
              </a:spcAft>
              <a:buSzPct val="80000"/>
              <a:buFont typeface="Wingdings 2"/>
              <a:buChar char=""/>
            </a:pPr>
            <a:endParaRPr lang="pl-PL" sz="20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65176" lvl="0" indent="-265176" eaLnBrk="1" fontAlgn="auto" hangingPunct="1">
              <a:spcBef>
                <a:spcPts val="250"/>
              </a:spcBef>
              <a:spcAft>
                <a:spcPts val="0"/>
              </a:spcAft>
              <a:buSzPct val="80000"/>
              <a:buFont typeface="Wingdings 2"/>
              <a:buChar char=""/>
            </a:pPr>
            <a:r>
              <a:rPr lang="pl-PL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Kształcenie  odbywa 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się w zawodach ujętych w klasyfikacji zawodów szkolnictwa zawodowego.</a:t>
            </a:r>
          </a:p>
          <a:p>
            <a:pPr marL="265176" lvl="0" indent="-265176" eaLnBrk="1" fontAlgn="auto" hangingPunct="1">
              <a:spcBef>
                <a:spcPts val="250"/>
              </a:spcBef>
              <a:spcAft>
                <a:spcPts val="0"/>
              </a:spcAft>
              <a:buSzPct val="80000"/>
              <a:buFont typeface="Wingdings 2"/>
              <a:buChar char=""/>
            </a:pPr>
            <a:endParaRPr lang="pl-PL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65176" lvl="0" indent="-265176" eaLnBrk="1" fontAlgn="auto" hangingPunct="1">
              <a:spcBef>
                <a:spcPts val="250"/>
              </a:spcBef>
              <a:spcAft>
                <a:spcPts val="0"/>
              </a:spcAft>
              <a:buSzPct val="80000"/>
              <a:buFont typeface="Wingdings 2"/>
              <a:buChar char="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Cykl kształcenia </a:t>
            </a:r>
            <a:r>
              <a:rPr lang="pl-PL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trwa 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 lata.</a:t>
            </a:r>
          </a:p>
          <a:p>
            <a:pPr marL="265176" lvl="0" indent="-265176" eaLnBrk="1" fontAlgn="auto" hangingPunct="1">
              <a:spcBef>
                <a:spcPts val="250"/>
              </a:spcBef>
              <a:spcAft>
                <a:spcPts val="0"/>
              </a:spcAft>
              <a:buSzPct val="80000"/>
              <a:buFont typeface="Wingdings 2"/>
              <a:buChar char=""/>
            </a:pPr>
            <a:endParaRPr lang="pl-PL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65176" lvl="0" indent="-265176" eaLnBrk="1" fontAlgn="auto" hangingPunct="1">
              <a:spcBef>
                <a:spcPts val="250"/>
              </a:spcBef>
              <a:spcAft>
                <a:spcPts val="0"/>
              </a:spcAft>
              <a:buSzPct val="80000"/>
              <a:buFont typeface="Wingdings 2"/>
              <a:buChar char="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Nauka zawodu </a:t>
            </a:r>
            <a:r>
              <a:rPr lang="pl-PL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może 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się odbywać w szkole lub u </a:t>
            </a:r>
            <a:r>
              <a:rPr lang="pl-PL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pracodawcy.</a:t>
            </a:r>
          </a:p>
          <a:p>
            <a:pPr marL="265176" lvl="0" indent="-265176" eaLnBrk="1" fontAlgn="auto" hangingPunct="1">
              <a:spcBef>
                <a:spcPts val="250"/>
              </a:spcBef>
              <a:spcAft>
                <a:spcPts val="0"/>
              </a:spcAft>
              <a:buSzPct val="80000"/>
              <a:buFont typeface="Wingdings 2"/>
              <a:buChar char=""/>
            </a:pPr>
            <a:endParaRPr lang="pl-PL" sz="20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65176" lvl="0" indent="-265176" eaLnBrk="1" fontAlgn="auto" hangingPunct="1">
              <a:spcBef>
                <a:spcPts val="250"/>
              </a:spcBef>
              <a:spcAft>
                <a:spcPts val="0"/>
              </a:spcAft>
              <a:buSzPct val="80000"/>
              <a:buFont typeface="Wingdings 2"/>
              <a:buChar char=""/>
            </a:pPr>
            <a:r>
              <a:rPr lang="pl-PL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Tworzone 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są klasy jedno- lub dwuzawodowe oraz klasy wielozawodowe</a:t>
            </a:r>
            <a:r>
              <a:rPr lang="pl-PL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189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Uczeń szkoły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Kształcenie 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 zakresie przedmiotów ogólnokształcących odbywa się w szkole.</a:t>
            </a: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Kształcenie w zakresie teoretycznych przedmiotów zawodowych odbywa się w szkole.</a:t>
            </a: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Kształcenie praktyczne odbywa się:</a:t>
            </a:r>
          </a:p>
          <a:p>
            <a:pPr lvl="0" indent="369888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w szkole – na warsztatach, pracowniach lub </a:t>
            </a:r>
          </a:p>
          <a:p>
            <a:pPr lvl="0" indent="369888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 Centrum Kształcenia Praktycznego</a:t>
            </a:r>
            <a:r>
              <a:rPr lang="pl-PL" sz="2000" dirty="0">
                <a:solidFill>
                  <a:srgbClr val="564B3C"/>
                </a:solidFill>
                <a:latin typeface="Century Gothic"/>
              </a:rPr>
              <a:t> 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lub </a:t>
            </a:r>
          </a:p>
          <a:p>
            <a:pPr lvl="0" indent="369888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 pracodawcy w wyniku umowy zawartej między szkołą i pracodawcą.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9929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Pracownik młodociany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Najczęściej 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pracownicy młodociani uczęszczają do </a:t>
            </a:r>
            <a:r>
              <a:rPr lang="pl-PL" sz="20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klas wielozawodowych.</a:t>
            </a: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Kształcenie w zakresie przedmiotów ogólnokształcących odbywa się w szkole.</a:t>
            </a: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Kształcenie w zakresie teoretycznych przedmiotów zawodowych odbywa się w szkole lub w </a:t>
            </a:r>
            <a:r>
              <a:rPr lang="pl-PL" sz="2000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ODiDZ</a:t>
            </a: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indent="-22860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Kształcenie praktyczne odbywa się u pracodawcy w wyniku umowy zawartej między młodocianym i pracodawcą.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54850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ea typeface="Calibri"/>
                <a:cs typeface="Times New Roman"/>
              </a:rPr>
              <a:t/>
            </a:r>
            <a:br>
              <a:rPr lang="pl-PL" sz="2000" b="1" dirty="0" smtClean="0">
                <a:ea typeface="Calibri"/>
                <a:cs typeface="Times New Roman"/>
              </a:rPr>
            </a:br>
            <a:r>
              <a:rPr lang="pl-PL" sz="2000" b="1" dirty="0">
                <a:ea typeface="Calibri"/>
                <a:cs typeface="Times New Roman"/>
              </a:rPr>
              <a:t/>
            </a:r>
            <a:br>
              <a:rPr lang="pl-PL" sz="2000" b="1" dirty="0">
                <a:ea typeface="Calibri"/>
                <a:cs typeface="Times New Roman"/>
              </a:rPr>
            </a:br>
            <a:r>
              <a:rPr lang="pl-PL" sz="2000" b="1" dirty="0" smtClean="0">
                <a:ea typeface="Calibri"/>
                <a:cs typeface="Times New Roman"/>
              </a:rPr>
              <a:t/>
            </a:r>
            <a:br>
              <a:rPr lang="pl-PL" sz="2000" b="1" dirty="0" smtClean="0">
                <a:ea typeface="Calibri"/>
                <a:cs typeface="Times New Roman"/>
              </a:rPr>
            </a:br>
            <a:r>
              <a:rPr lang="pl-PL" sz="2000" b="1" dirty="0">
                <a:ea typeface="Calibri"/>
                <a:cs typeface="Times New Roman"/>
              </a:rPr>
              <a:t/>
            </a:r>
            <a:br>
              <a:rPr lang="pl-PL" sz="2000" b="1" dirty="0">
                <a:ea typeface="Calibri"/>
                <a:cs typeface="Times New Roman"/>
              </a:rPr>
            </a:br>
            <a:r>
              <a:rPr lang="pl-PL" sz="2000" b="1" dirty="0" smtClean="0">
                <a:ea typeface="Calibri"/>
                <a:cs typeface="Times New Roman"/>
              </a:rPr>
              <a:t>Poniższy </a:t>
            </a:r>
            <a:r>
              <a:rPr lang="pl-PL" sz="2000" b="1" dirty="0">
                <a:ea typeface="Calibri"/>
                <a:cs typeface="Times New Roman"/>
              </a:rPr>
              <a:t>schemat obowiązuje absolwentów  od  1 września 2019 r.</a:t>
            </a:r>
            <a:r>
              <a:rPr lang="pl-PL" sz="2000" dirty="0">
                <a:ea typeface="Calibri"/>
                <a:cs typeface="Times New Roman"/>
              </a:rPr>
              <a:t/>
            </a:r>
            <a:br>
              <a:rPr lang="pl-PL" sz="2000" dirty="0">
                <a:ea typeface="Calibri"/>
                <a:cs typeface="Times New Roman"/>
              </a:rPr>
            </a:br>
            <a:endParaRPr lang="pl-PL" sz="2000" dirty="0"/>
          </a:p>
        </p:txBody>
      </p:sp>
      <p:pic>
        <p:nvPicPr>
          <p:cNvPr id="3" name="Obraz 2" descr="Schemat systemu kszta&amp;lstrok;cen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640959" cy="446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7207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dirty="0" smtClean="0"/>
          </a:p>
          <a:p>
            <a:pPr marL="0" indent="0">
              <a:buNone/>
            </a:pPr>
            <a:r>
              <a:rPr lang="pl-PL" sz="2000" b="1" dirty="0" smtClean="0"/>
              <a:t>Absolwenci 8 klasy szkoły podstawowej jako uczniowie: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/>
              <a:t>b</a:t>
            </a:r>
            <a:r>
              <a:rPr lang="pl-PL" sz="2000" dirty="0" smtClean="0"/>
              <a:t>ranżowej szkoły I stopnia,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5-letniego technikum</a:t>
            </a:r>
          </a:p>
          <a:p>
            <a:pPr marL="0" indent="0">
              <a:buNone/>
            </a:pPr>
            <a:r>
              <a:rPr lang="pl-PL" sz="2000" dirty="0"/>
              <a:t>b</a:t>
            </a:r>
            <a:r>
              <a:rPr lang="pl-PL" sz="2000" dirty="0" smtClean="0"/>
              <a:t>ędą od roku szkolnego 2019/2020 realizowali nową podstawę programową kształcenia ogólnego i podstawę programową kształcenia w zawodach (zmodyfikowaną).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4214703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Technikum</a:t>
            </a:r>
            <a:br>
              <a:rPr lang="pl-PL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</a:br>
            <a:r>
              <a:rPr lang="pl-PL" sz="32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4-letnie tech</a:t>
            </a:r>
            <a:r>
              <a:rPr lang="pl-PL" sz="32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nikum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pl-PL" sz="2000" dirty="0" smtClean="0">
              <a:ea typeface="Calibri"/>
              <a:cs typeface="Calibri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Na rok szkolny odpowiednio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2017/2018 i 2018/2019 przeprowadza się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postępowanie rekrutacyjne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do klasy I dotychczasowego czteroletniego technikum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dla absolwentów dotychczasowego gimnazjum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Do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dnia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31 sierpnia 2019 r.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dotychczasowe czteroletnie technikum, może być tworzone i prowadzone na podstawie dotychczasowych przepisów. 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pl-PL" sz="2000" dirty="0" smtClean="0"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Do postępowania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rekrutacyjnego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do publicznego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technikum na lata szkolne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2017/2018–2019/2020,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stosuje się odpowiednio przepisy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b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</a:b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w brzmieniu dotychczasowym.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sz="2000" dirty="0" smtClean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sz="2000" dirty="0">
              <a:ea typeface="Calibri"/>
              <a:cs typeface="Times New Roman"/>
            </a:endParaRPr>
          </a:p>
          <a:p>
            <a:pPr>
              <a:buFont typeface="Arial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404298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  <a:latin typeface="+mn-lt"/>
                <a:ea typeface="Calibri"/>
                <a:cs typeface="Times New Roman"/>
              </a:rPr>
              <a:t>4-letnie technikum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W dotychczasowym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czteroletnim technikum, stosuje się podstawę programową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kształcenia ogólnego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dla czteroletniego technikum określoną w dotychczasowych przepisach.  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pl-PL" sz="2000" dirty="0" smtClean="0"/>
          </a:p>
          <a:p>
            <a:r>
              <a:rPr lang="pl-PL" sz="2000" dirty="0" smtClean="0"/>
              <a:t>W klasach </a:t>
            </a:r>
            <a:r>
              <a:rPr lang="pl-PL" sz="2000" b="1" dirty="0" smtClean="0"/>
              <a:t>pierwszych dotychczasowego czteroletniego technikum  należy stosować klasyfikację zawodów szkolnictwa zawodowego , </a:t>
            </a:r>
            <a:r>
              <a:rPr lang="pl-PL" sz="2000" dirty="0" smtClean="0"/>
              <a:t>określoną w   przepisach wydanych na podstawie art.46 ust.1 ustawy </a:t>
            </a:r>
            <a:r>
              <a:rPr lang="pl-PL" sz="2000" i="1" dirty="0" smtClean="0"/>
              <a:t>Prawo oświatowe.</a:t>
            </a:r>
          </a:p>
          <a:p>
            <a:endParaRPr lang="pl-PL" sz="2000" dirty="0"/>
          </a:p>
          <a:p>
            <a:r>
              <a:rPr lang="pl-PL" sz="2000" dirty="0" smtClean="0"/>
              <a:t>Zawody w technikum podzielone są na maksymalnie 2 kwalifikacje.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4216379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5-letnie technikum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Z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dniem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1 września 2019 r. tworzy się pięcioletnie technikum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.</a:t>
            </a: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pl-PL" sz="20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Z dniem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1 września 2019 r. dotychczasowe czteroletnie technikum staje się pięcioletnim </a:t>
            </a:r>
            <a:r>
              <a:rPr lang="pl-PL" sz="2000" b="1" dirty="0" smtClean="0">
                <a:solidFill>
                  <a:prstClr val="black"/>
                </a:solidFill>
                <a:ea typeface="Calibri"/>
                <a:cs typeface="Calibri"/>
              </a:rPr>
              <a:t>technikum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.</a:t>
            </a:r>
            <a:endParaRPr lang="pl-PL" sz="20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pl-PL" sz="20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Organ stanowiący jednostki samorządu terytorialnego prowadzącej dotychczasowe czteroletnie technikum,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w terminie do dnia 30 listopada 2019 r., w drodze uchwały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,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stwierdza jego przekształcenie w pięcioletnie technikum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.</a:t>
            </a:r>
            <a:endParaRPr lang="pl-PL" sz="2000" dirty="0">
              <a:solidFill>
                <a:prstClr val="black"/>
              </a:solidFill>
              <a:ea typeface="Calibri"/>
              <a:cs typeface="Calibri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2447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800" b="1" dirty="0">
                <a:latin typeface="+mj-lt"/>
                <a:ea typeface="Calibri"/>
                <a:cs typeface="Times New Roman"/>
              </a:rPr>
              <a:t>Zmiany w kształceniu zawodowym</a:t>
            </a:r>
            <a:endParaRPr lang="pl-PL" sz="2800" dirty="0">
              <a:latin typeface="+mj-lt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075180" algn="l"/>
              </a:tabLst>
            </a:pPr>
            <a:r>
              <a:rPr lang="pl-PL" b="1" dirty="0">
                <a:latin typeface="+mj-lt"/>
                <a:ea typeface="Calibri"/>
                <a:cs typeface="Times New Roman"/>
              </a:rPr>
              <a:t>	</a:t>
            </a:r>
            <a:endParaRPr lang="pl-PL" sz="2400" dirty="0">
              <a:latin typeface="+mj-lt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>
                <a:latin typeface="+mj-lt"/>
                <a:ea typeface="Calibri"/>
                <a:cs typeface="Times New Roman"/>
              </a:rPr>
              <a:t>Podstawa prawna:</a:t>
            </a:r>
            <a:endParaRPr lang="pl-PL" sz="2000" dirty="0">
              <a:latin typeface="+mj-lt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>
                <a:latin typeface="+mj-lt"/>
                <a:ea typeface="Calibri"/>
                <a:cs typeface="Times New Roman"/>
              </a:rPr>
              <a:t>USTAWA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z dnia 14 grudnia 2016 r.</a:t>
            </a:r>
            <a:r>
              <a:rPr lang="pl-PL" sz="2000" b="1" dirty="0">
                <a:latin typeface="+mj-lt"/>
                <a:ea typeface="Calibri"/>
                <a:cs typeface="Times New Roman"/>
              </a:rPr>
              <a:t> Przepisy wprowadzaj</a:t>
            </a:r>
            <a:r>
              <a:rPr lang="pl-PL" sz="2000" b="1" dirty="0">
                <a:latin typeface="+mj-lt"/>
                <a:ea typeface="Calibri"/>
                <a:cs typeface="TimesNewRoman,Bold"/>
              </a:rPr>
              <a:t>ą</a:t>
            </a:r>
            <a:r>
              <a:rPr lang="pl-PL" sz="2000" b="1" dirty="0">
                <a:latin typeface="+mj-lt"/>
                <a:ea typeface="Calibri"/>
                <a:cs typeface="Times New Roman"/>
              </a:rPr>
              <a:t>ce ustaw</a:t>
            </a:r>
            <a:r>
              <a:rPr lang="pl-PL" sz="2000" b="1" dirty="0">
                <a:latin typeface="+mj-lt"/>
                <a:ea typeface="Calibri"/>
                <a:cs typeface="TimesNewRoman,Bold"/>
              </a:rPr>
              <a:t>ę </a:t>
            </a:r>
            <a:r>
              <a:rPr lang="pl-PL" sz="2000" b="1" dirty="0">
                <a:latin typeface="+mj-lt"/>
                <a:ea typeface="Calibri"/>
                <a:cs typeface="Times New Roman"/>
              </a:rPr>
              <a:t>– Prawo o</a:t>
            </a:r>
            <a:r>
              <a:rPr lang="pl-PL" sz="2000" b="1" dirty="0">
                <a:latin typeface="+mj-lt"/>
                <a:ea typeface="Calibri"/>
                <a:cs typeface="TimesNewRoman,Bold"/>
              </a:rPr>
              <a:t>ś</a:t>
            </a:r>
            <a:r>
              <a:rPr lang="pl-PL" sz="2000" b="1" dirty="0">
                <a:latin typeface="+mj-lt"/>
                <a:ea typeface="Calibri"/>
                <a:cs typeface="Times New Roman"/>
              </a:rPr>
              <a:t>wiatowe </a:t>
            </a:r>
            <a:r>
              <a:rPr lang="pl-PL" sz="2000" dirty="0">
                <a:latin typeface="+mj-lt"/>
                <a:ea typeface="Calibri"/>
                <a:cs typeface="Times New Roman"/>
              </a:rPr>
              <a:t>(D. U. z 11 stycznia 2017, poz.60)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5996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5-letnie technikum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Uchwała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, stanowi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akt założycielski pięcioletniego </a:t>
            </a:r>
            <a:r>
              <a:rPr lang="pl-PL" sz="2000" b="1" dirty="0" smtClean="0">
                <a:solidFill>
                  <a:prstClr val="black"/>
                </a:solidFill>
                <a:ea typeface="Calibri"/>
                <a:cs typeface="Calibri"/>
              </a:rPr>
              <a:t>technikum.</a:t>
            </a: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endParaRPr lang="pl-PL" sz="20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l-PL" sz="20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Na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rok szkolny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2019/2020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przeprowadza się postępowanie rekrutacyjne do klasy I: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6195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1) dotychczasowego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czteroletniego technikum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, dla absolwentów dotychczasowego gimnazjum;</a:t>
            </a:r>
          </a:p>
          <a:p>
            <a:pPr marL="36195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2)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pięcioletniego technikum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dla absolwentów ośmioletniej szkoły podstawowej</a:t>
            </a: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.</a:t>
            </a:r>
            <a:endParaRPr lang="pl-PL" sz="1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61950" lv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sz="20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424808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5-letnie technikum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sz="2000" dirty="0" smtClean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a typeface="Calibri"/>
                <a:cs typeface="Calibri"/>
              </a:rPr>
              <a:t>W </a:t>
            </a:r>
            <a:r>
              <a:rPr lang="pl-PL" sz="2000" dirty="0">
                <a:ea typeface="Calibri"/>
                <a:cs typeface="Calibri"/>
              </a:rPr>
              <a:t>latach szkolnych </a:t>
            </a:r>
            <a:r>
              <a:rPr lang="pl-PL" sz="2000" b="1" dirty="0">
                <a:ea typeface="Calibri"/>
                <a:cs typeface="Calibri"/>
              </a:rPr>
              <a:t>2019/2020–2022/2023 w pięcioletnim technikum</a:t>
            </a:r>
            <a:r>
              <a:rPr lang="pl-PL" sz="2000" dirty="0">
                <a:ea typeface="Calibri"/>
                <a:cs typeface="Calibri"/>
              </a:rPr>
              <a:t>, </a:t>
            </a:r>
            <a:r>
              <a:rPr lang="pl-PL" sz="2000" b="1" dirty="0" smtClean="0">
                <a:ea typeface="Calibri"/>
                <a:cs typeface="Calibri"/>
              </a:rPr>
              <a:t>prowadzi </a:t>
            </a:r>
            <a:r>
              <a:rPr lang="pl-PL" sz="2000" b="1" dirty="0">
                <a:ea typeface="Calibri"/>
                <a:cs typeface="Calibri"/>
              </a:rPr>
              <a:t>się klasy dotychczasowego czteroletniego technikum</a:t>
            </a:r>
            <a:r>
              <a:rPr lang="pl-PL" sz="2000" dirty="0">
                <a:ea typeface="Calibri"/>
                <a:cs typeface="Calibri"/>
              </a:rPr>
              <a:t> dla absolwentów dotychczasowego gimnazjum, aż do czasu likwidacji tych </a:t>
            </a:r>
            <a:r>
              <a:rPr lang="pl-PL" sz="2000" dirty="0" smtClean="0">
                <a:ea typeface="Calibri"/>
                <a:cs typeface="Calibri"/>
              </a:rPr>
              <a:t>klas. Do tych klas</a:t>
            </a:r>
            <a:r>
              <a:rPr lang="pl-PL" sz="2000" dirty="0">
                <a:ea typeface="Calibri"/>
                <a:cs typeface="Calibri"/>
              </a:rPr>
              <a:t>, </a:t>
            </a:r>
            <a:r>
              <a:rPr lang="pl-PL" sz="2000" dirty="0" smtClean="0">
                <a:ea typeface="Calibri"/>
                <a:cs typeface="Calibri"/>
              </a:rPr>
              <a:t>stosuje </a:t>
            </a:r>
            <a:r>
              <a:rPr lang="pl-PL" sz="2000" dirty="0">
                <a:ea typeface="Calibri"/>
                <a:cs typeface="Calibri"/>
              </a:rPr>
              <a:t>się przepisy dotyczące dotychczasowego czteroletniego technikum</a:t>
            </a:r>
            <a:r>
              <a:rPr lang="pl-PL" sz="2000" dirty="0" smtClean="0">
                <a:ea typeface="Calibri"/>
                <a:cs typeface="Calibri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Z dniem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1 września 2020 r.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likwiduje się klasę I, a w latach następnych kolejne klasy dotychczasowego czteroletniego technikum.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2075895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5-letnie technikum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b="1" dirty="0" smtClean="0"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Podstawę programową kształcenia ogólnego i kształcenia w zawodach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b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</a:b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dla pięcioletniego technikum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stosuje się,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począwszy od roku szkolnego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 2019/2020</a:t>
            </a:r>
            <a:r>
              <a:rPr lang="pl-PL" sz="2000" b="1" dirty="0" smtClean="0">
                <a:solidFill>
                  <a:prstClr val="black"/>
                </a:solidFill>
                <a:ea typeface="Calibri"/>
                <a:cs typeface="Calibri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b="1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Ukończenie technikum umożliwi uzyskanie dyplomu potwierdzającego kwalifikacje zawodowe po zdaniu egzaminu potwierdzającego kwalifikacje w danym zawodzie oraz uzyskanie wykształcenia średniego.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Absolwenci technikum będą mieli możliwość przystąpienia do egzaminu maturalnego na poziomie podstawowym i rozszerzonym.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 smtClean="0">
                <a:ea typeface="Calibri"/>
                <a:cs typeface="Calibri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pl-PL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b="1" dirty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 smtClean="0">
                <a:ea typeface="Calibri"/>
                <a:cs typeface="Calibri"/>
              </a:rPr>
              <a:t>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154760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Branżowa szkoła II stopnia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dirty="0" smtClean="0"/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Do branżowej szkoły II stopnia będą przyjmowani absolwenci branżowej szkoły I stopnia, którzy kształcili się w zawodach, w których wyodrębniono wspólną kwalifikację dla zawodu nauczanego w branżowej szkole II stopnia.</a:t>
            </a:r>
          </a:p>
          <a:p>
            <a:pPr>
              <a:buFont typeface="Arial" pitchFamily="34" charset="0"/>
              <a:buChar char="•"/>
            </a:pPr>
            <a:endParaRPr lang="pl-PL" sz="2000" dirty="0"/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Ukończenie branżowej szkoły II stopnia umożliwi uzyskanie dyplomu potwierdzającego kwalifikacje w zawodzie po zdaniu egzaminu potwierdzającego  kwalifikacje w danym zawodzie oraz uzyskanie wykształcenia średniego branżowego.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74303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Branżowa szkoła II </a:t>
            </a:r>
            <a:r>
              <a:rPr lang="pl-PL" sz="3600" dirty="0" smtClean="0">
                <a:solidFill>
                  <a:prstClr val="black"/>
                </a:solidFill>
              </a:rPr>
              <a:t>stopnia – c.d.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dirty="0" smtClean="0"/>
          </a:p>
          <a:p>
            <a:r>
              <a:rPr lang="pl-PL" sz="2000" dirty="0" smtClean="0"/>
              <a:t>Absolwent  branżowej szkoły II stopnia będzie mógł przystąpić do </a:t>
            </a:r>
            <a:r>
              <a:rPr lang="pl-PL" sz="2000" b="1" dirty="0" smtClean="0"/>
              <a:t>matury na poziomie podstawowym </a:t>
            </a:r>
            <a:r>
              <a:rPr lang="pl-PL" sz="2000" dirty="0" smtClean="0"/>
              <a:t>z języka polskiego, matematyki i języka obcego.</a:t>
            </a:r>
          </a:p>
          <a:p>
            <a:endParaRPr lang="pl-PL" sz="2000" b="1" dirty="0"/>
          </a:p>
          <a:p>
            <a:r>
              <a:rPr lang="pl-PL" sz="2000" dirty="0" smtClean="0"/>
              <a:t>Absolwent</a:t>
            </a:r>
            <a:r>
              <a:rPr lang="pl-PL" sz="2000" b="1" dirty="0" smtClean="0"/>
              <a:t> </a:t>
            </a:r>
            <a:r>
              <a:rPr lang="pl-PL" sz="2000" dirty="0">
                <a:solidFill>
                  <a:prstClr val="black"/>
                </a:solidFill>
              </a:rPr>
              <a:t>branżowej szkoły II stopnia </a:t>
            </a:r>
            <a:r>
              <a:rPr lang="pl-PL" sz="2000" b="1" dirty="0" smtClean="0">
                <a:solidFill>
                  <a:prstClr val="black"/>
                </a:solidFill>
              </a:rPr>
              <a:t>może </a:t>
            </a:r>
            <a:r>
              <a:rPr lang="pl-PL" sz="2000" dirty="0" smtClean="0">
                <a:solidFill>
                  <a:prstClr val="black"/>
                </a:solidFill>
              </a:rPr>
              <a:t>uzyskać świadectwo dojrzałości oraz dyplom potwierdzający kwalifikacje w danym zawodzie.</a:t>
            </a:r>
          </a:p>
          <a:p>
            <a:endParaRPr lang="pl-PL" sz="2000" b="1" dirty="0">
              <a:solidFill>
                <a:prstClr val="black"/>
              </a:solidFill>
            </a:endParaRPr>
          </a:p>
          <a:p>
            <a:r>
              <a:rPr lang="pl-PL" sz="2000" dirty="0">
                <a:solidFill>
                  <a:prstClr val="black"/>
                </a:solidFill>
              </a:rPr>
              <a:t>Absolwent</a:t>
            </a:r>
            <a:r>
              <a:rPr lang="pl-PL" sz="2000" b="1" dirty="0">
                <a:solidFill>
                  <a:prstClr val="black"/>
                </a:solidFill>
              </a:rPr>
              <a:t> </a:t>
            </a:r>
            <a:r>
              <a:rPr lang="pl-PL" sz="2000" dirty="0">
                <a:solidFill>
                  <a:prstClr val="black"/>
                </a:solidFill>
              </a:rPr>
              <a:t>branżowej szkoły II stopnia </a:t>
            </a:r>
            <a:r>
              <a:rPr lang="pl-PL" sz="2000" dirty="0" smtClean="0">
                <a:solidFill>
                  <a:prstClr val="black"/>
                </a:solidFill>
              </a:rPr>
              <a:t>może ubiegać się o przyjęcie </a:t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na studiach.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xmlns="" val="191963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 smtClean="0"/>
              <a:t>Klasyfikacja zawodów i specjalności </a:t>
            </a:r>
            <a:br>
              <a:rPr lang="pl-PL" b="1" dirty="0" smtClean="0"/>
            </a:br>
            <a:r>
              <a:rPr lang="pl-PL" b="1" dirty="0" smtClean="0"/>
              <a:t>na  potrzeby rynku pracy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08156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0" indent="0" algn="ctr">
              <a:buNone/>
            </a:pPr>
            <a:r>
              <a:rPr lang="pl-PL" sz="2800" b="1" dirty="0" smtClean="0"/>
              <a:t>Klasyfikacja zawodów szkolnictwa zawodowego</a:t>
            </a:r>
          </a:p>
          <a:p>
            <a:pPr marL="0" lvl="0" indent="0" algn="ctr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4F81BD"/>
              </a:buClr>
              <a:buSzPct val="100000"/>
              <a:buNone/>
              <a:defRPr/>
            </a:pPr>
            <a:r>
              <a:rPr lang="pl-PL" sz="1800" i="1" dirty="0">
                <a:solidFill>
                  <a:srgbClr val="000000"/>
                </a:solidFill>
                <a:latin typeface="Arial Narrow"/>
              </a:rPr>
              <a:t>Rozporządzenie  MEN z dnia 23 grudnia 2011 r. </a:t>
            </a:r>
            <a:r>
              <a:rPr lang="pl-PL" sz="1800" b="1" i="1" dirty="0">
                <a:solidFill>
                  <a:srgbClr val="000000"/>
                </a:solidFill>
                <a:latin typeface="Arial Narrow"/>
              </a:rPr>
              <a:t>w sprawie klasyfikacji zawodów szkolnictwa zawodowego</a:t>
            </a:r>
            <a:r>
              <a:rPr lang="pl-PL" sz="1800" i="1" dirty="0">
                <a:solidFill>
                  <a:srgbClr val="000000"/>
                </a:solidFill>
                <a:latin typeface="Arial Narrow"/>
              </a:rPr>
              <a:t> </a:t>
            </a:r>
            <a:r>
              <a:rPr lang="pl-PL" sz="1800" dirty="0">
                <a:solidFill>
                  <a:srgbClr val="000000"/>
                </a:solidFill>
                <a:latin typeface="Arial Narrow"/>
              </a:rPr>
              <a:t>(Dz. U.  2012, poz. 7</a:t>
            </a:r>
            <a:r>
              <a:rPr lang="pl-PL" sz="1800" dirty="0" smtClean="0">
                <a:solidFill>
                  <a:srgbClr val="000000"/>
                </a:solidFill>
                <a:latin typeface="Arial Narrow"/>
              </a:rPr>
              <a:t>)</a:t>
            </a:r>
          </a:p>
          <a:p>
            <a:pPr marL="0" lvl="0" indent="0" algn="ctr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4F81BD"/>
              </a:buClr>
              <a:buSzPct val="100000"/>
              <a:buNone/>
              <a:defRPr/>
            </a:pPr>
            <a:endParaRPr lang="pl-PL" sz="2000" dirty="0" smtClean="0">
              <a:solidFill>
                <a:srgbClr val="000000"/>
              </a:solidFill>
              <a:latin typeface="Arial Narrow"/>
            </a:endParaRPr>
          </a:p>
          <a:p>
            <a:pPr marL="0" lvl="0" indent="0" algn="ctr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4F81BD"/>
              </a:buClr>
              <a:buSzPct val="100000"/>
              <a:buNone/>
              <a:defRPr/>
            </a:pPr>
            <a:r>
              <a:rPr lang="pl-PL" sz="2000" i="1" dirty="0" smtClean="0">
                <a:solidFill>
                  <a:srgbClr val="000000"/>
                </a:solidFill>
                <a:latin typeface="Arial Narrow"/>
              </a:rPr>
              <a:t>Rozporządzenie MEN z dnia 13 marca 2017r. w sprawie klasyfikacji zawodów szkolnictwa zawodowego (Dz. U. 2017, poz.622) – obowiązujące od 1.09.2017r.</a:t>
            </a:r>
            <a:endParaRPr lang="pl-PL" sz="2000" i="1" dirty="0">
              <a:solidFill>
                <a:srgbClr val="000000"/>
              </a:solidFill>
              <a:latin typeface="Arial Narrow"/>
            </a:endParaRPr>
          </a:p>
          <a:p>
            <a:pPr marL="0" indent="0" algn="ctr">
              <a:buNone/>
            </a:pP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xmlns="" val="3926190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prstClr val="black"/>
                </a:solidFill>
                <a:ea typeface="Calibri"/>
                <a:cs typeface="Calibri"/>
              </a:rPr>
              <a:t>KZSZ z 2012r.</a:t>
            </a:r>
            <a:r>
              <a:rPr lang="pl-PL" dirty="0" smtClean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dirty="0" smtClean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a typeface="Calibri"/>
                <a:cs typeface="Calibri"/>
              </a:rPr>
              <a:t>Klasyfikację </a:t>
            </a:r>
            <a:r>
              <a:rPr lang="pl-PL" sz="2000" dirty="0">
                <a:ea typeface="Calibri"/>
                <a:cs typeface="Calibri"/>
              </a:rPr>
              <a:t>zawodów szkolnictwa zawodowego określoną </a:t>
            </a:r>
            <a:r>
              <a:rPr lang="pl-PL" sz="2000" dirty="0" smtClean="0">
                <a:ea typeface="Calibri"/>
                <a:cs typeface="Calibri"/>
              </a:rPr>
              <a:t/>
            </a:r>
            <a:br>
              <a:rPr lang="pl-PL" sz="2000" dirty="0" smtClean="0">
                <a:ea typeface="Calibri"/>
                <a:cs typeface="Calibri"/>
              </a:rPr>
            </a:br>
            <a:r>
              <a:rPr lang="pl-PL" sz="2000" dirty="0" smtClean="0">
                <a:ea typeface="Calibri"/>
                <a:cs typeface="Calibri"/>
              </a:rPr>
              <a:t>w dotychczasowych przepisach  stosuje </a:t>
            </a:r>
            <a:r>
              <a:rPr lang="pl-PL" sz="2000" dirty="0">
                <a:ea typeface="Calibri"/>
                <a:cs typeface="Calibri"/>
              </a:rPr>
              <a:t>się:</a:t>
            </a:r>
            <a:endParaRPr lang="pl-PL" sz="1800" dirty="0">
              <a:ea typeface="Calibri"/>
              <a:cs typeface="Times New Roman"/>
            </a:endParaRPr>
          </a:p>
          <a:p>
            <a:pPr marL="3619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ea typeface="Calibri"/>
                <a:cs typeface="Calibri"/>
              </a:rPr>
              <a:t>1) w roku szkolnym 2017/2018 w klasach II–IV dotychczasowego czteroletniego technikum i w semestrach II–V szkoły policealnej</a:t>
            </a:r>
            <a:r>
              <a:rPr lang="pl-PL" sz="2000" dirty="0" smtClean="0">
                <a:ea typeface="Calibri"/>
                <a:cs typeface="Calibri"/>
              </a:rPr>
              <a:t>;</a:t>
            </a:r>
          </a:p>
          <a:p>
            <a:pPr marL="3619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 smtClean="0">
                <a:ea typeface="Calibri"/>
                <a:cs typeface="Calibri"/>
              </a:rPr>
              <a:t>2</a:t>
            </a:r>
            <a:r>
              <a:rPr lang="pl-PL" sz="2000" dirty="0">
                <a:ea typeface="Calibri"/>
                <a:cs typeface="Calibri"/>
              </a:rPr>
              <a:t>) w roku szkolnym 2018/2019 w klasach III i IV dotychczasowego czteroletniego technikum i w semestrach IV i V szkoły policealnej</a:t>
            </a:r>
            <a:r>
              <a:rPr lang="pl-PL" sz="2000" dirty="0" smtClean="0">
                <a:ea typeface="Calibri"/>
                <a:cs typeface="Calibri"/>
              </a:rPr>
              <a:t>;</a:t>
            </a:r>
          </a:p>
          <a:p>
            <a:pPr marL="3619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 smtClean="0">
                <a:ea typeface="Calibri"/>
                <a:cs typeface="Calibri"/>
              </a:rPr>
              <a:t>3</a:t>
            </a:r>
            <a:r>
              <a:rPr lang="pl-PL" sz="2000" dirty="0">
                <a:ea typeface="Calibri"/>
                <a:cs typeface="Calibri"/>
              </a:rPr>
              <a:t>) w roku szkolnym 2019/2020 w klasach IV dotychczasowego czteroletniego technikum.</a:t>
            </a:r>
            <a:endParaRPr lang="pl-PL" sz="1800" dirty="0">
              <a:ea typeface="Calibri"/>
              <a:cs typeface="Times New Roman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209298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ea typeface="Calibri"/>
                <a:cs typeface="Calibri"/>
              </a:rPr>
              <a:t/>
            </a:r>
            <a:br>
              <a:rPr lang="pl-PL" dirty="0" smtClean="0">
                <a:ea typeface="Calibri"/>
                <a:cs typeface="Calibri"/>
              </a:rPr>
            </a:br>
            <a:r>
              <a:rPr lang="pl-PL" sz="3600" dirty="0" smtClean="0">
                <a:solidFill>
                  <a:schemeClr val="tx1"/>
                </a:solidFill>
                <a:ea typeface="Calibri"/>
                <a:cs typeface="Calibri"/>
              </a:rPr>
              <a:t> KZSZ</a:t>
            </a:r>
            <a:r>
              <a:rPr lang="pl-PL" sz="3600" dirty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pl-PL" sz="3600" dirty="0" smtClean="0">
                <a:solidFill>
                  <a:schemeClr val="tx1"/>
                </a:solidFill>
                <a:ea typeface="Calibri"/>
                <a:cs typeface="Calibri"/>
              </a:rPr>
              <a:t>z 2017r. </a:t>
            </a:r>
            <a:r>
              <a:rPr lang="pl-PL" sz="3600" dirty="0">
                <a:ea typeface="Calibri"/>
                <a:cs typeface="Times New Roman"/>
              </a:rPr>
              <a:t/>
            </a:r>
            <a:br>
              <a:rPr lang="pl-PL" sz="3600" dirty="0"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dirty="0" smtClean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sz="2000" dirty="0" smtClean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 smtClean="0">
                <a:ea typeface="Calibri"/>
                <a:cs typeface="Calibri"/>
              </a:rPr>
              <a:t>Klasyfikację </a:t>
            </a:r>
            <a:r>
              <a:rPr lang="pl-PL" sz="2000" dirty="0">
                <a:ea typeface="Calibri"/>
                <a:cs typeface="Calibri"/>
              </a:rPr>
              <a:t>zawodów szkolnictwa </a:t>
            </a:r>
            <a:r>
              <a:rPr lang="pl-PL" sz="2000" dirty="0" smtClean="0">
                <a:ea typeface="Calibri"/>
                <a:cs typeface="Calibri"/>
              </a:rPr>
              <a:t>zawodowego, określoną w przepisach wydanych na podstawie art.46 ust.1 ustawy </a:t>
            </a:r>
            <a:r>
              <a:rPr lang="pl-PL" sz="2000" i="1" dirty="0" smtClean="0">
                <a:ea typeface="Calibri"/>
                <a:cs typeface="Calibri"/>
              </a:rPr>
              <a:t>Prawo oświatowe</a:t>
            </a:r>
            <a:r>
              <a:rPr lang="pl-PL" sz="2000" dirty="0" smtClean="0">
                <a:ea typeface="Calibri"/>
                <a:cs typeface="Calibri"/>
              </a:rPr>
              <a:t>, stosuje </a:t>
            </a:r>
            <a:r>
              <a:rPr lang="pl-PL" sz="2000" dirty="0">
                <a:ea typeface="Calibri"/>
                <a:cs typeface="Calibri"/>
              </a:rPr>
              <a:t>się, począwszy od roku szkolnego </a:t>
            </a:r>
            <a:r>
              <a:rPr lang="pl-PL" sz="2000" b="1" dirty="0">
                <a:ea typeface="Calibri"/>
                <a:cs typeface="Calibri"/>
              </a:rPr>
              <a:t>2017/2018 </a:t>
            </a:r>
            <a:r>
              <a:rPr lang="pl-PL" sz="2000" dirty="0">
                <a:ea typeface="Calibri"/>
                <a:cs typeface="Calibri"/>
              </a:rPr>
              <a:t>w:</a:t>
            </a:r>
            <a:endParaRPr lang="pl-PL" sz="1800" dirty="0">
              <a:ea typeface="Calibri"/>
              <a:cs typeface="Times New Roman"/>
            </a:endParaRPr>
          </a:p>
          <a:p>
            <a:pPr marL="0" indent="3619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ea typeface="Calibri"/>
                <a:cs typeface="Calibri"/>
              </a:rPr>
              <a:t>1) klasach I branżowej szkoły I stopnia,</a:t>
            </a:r>
            <a:endParaRPr lang="pl-PL" sz="1800" dirty="0">
              <a:ea typeface="Calibri"/>
              <a:cs typeface="Times New Roman"/>
            </a:endParaRPr>
          </a:p>
          <a:p>
            <a:pPr marL="0" indent="3619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ea typeface="Calibri"/>
                <a:cs typeface="Calibri"/>
              </a:rPr>
              <a:t>2) klasach I dotychczasowego czteroletniego technikum,</a:t>
            </a:r>
            <a:endParaRPr lang="pl-PL" sz="1800" dirty="0">
              <a:ea typeface="Calibri"/>
              <a:cs typeface="Times New Roman"/>
            </a:endParaRPr>
          </a:p>
          <a:p>
            <a:pPr marL="0" indent="3619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ea typeface="Calibri"/>
                <a:cs typeface="Calibri"/>
              </a:rPr>
              <a:t>3) semestrach I szkoły policealnej,</a:t>
            </a:r>
            <a:endParaRPr lang="pl-PL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ea typeface="Calibri"/>
                <a:cs typeface="Calibri"/>
              </a:rPr>
              <a:t>a w latach następnych również w kolejnych klasach lub semestrach tych szkół.</a:t>
            </a:r>
            <a:endParaRPr lang="pl-PL" sz="1800" dirty="0">
              <a:ea typeface="Calibri"/>
              <a:cs typeface="Times New Roman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73415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>
              <a:buNone/>
            </a:pPr>
            <a:r>
              <a:rPr lang="pl-PL" sz="2000" b="1" dirty="0"/>
              <a:t>Klasyfikacja zawodów szkolnictwa zawodowego </a:t>
            </a:r>
            <a:r>
              <a:rPr lang="pl-PL" sz="2000" dirty="0"/>
              <a:t>to usystematyzowany układ </a:t>
            </a:r>
            <a:r>
              <a:rPr lang="pl-PL" sz="2000" dirty="0" smtClean="0"/>
              <a:t>tabelaryczny obejmujący</a:t>
            </a:r>
            <a:r>
              <a:rPr lang="pl-PL" sz="2000" dirty="0"/>
              <a:t>:</a:t>
            </a:r>
          </a:p>
          <a:p>
            <a:pPr marL="265113" indent="-265113">
              <a:buNone/>
            </a:pPr>
            <a:r>
              <a:rPr lang="pl-PL" sz="2000" dirty="0"/>
              <a:t>1) nazwy zawodów nauczanych w systemie oświaty, uporządkowanych według </a:t>
            </a:r>
            <a:r>
              <a:rPr lang="pl-PL" sz="2000" dirty="0" smtClean="0"/>
              <a:t>grup wielkich</a:t>
            </a:r>
            <a:r>
              <a:rPr lang="pl-PL" sz="2000" dirty="0"/>
              <a:t>, dużych i średnich zgodnych z nazwami grup ustalonymi w </a:t>
            </a:r>
            <a:r>
              <a:rPr lang="pl-PL" sz="2000" dirty="0" smtClean="0"/>
              <a:t>klasyfikacji zawodów </a:t>
            </a:r>
            <a:r>
              <a:rPr lang="pl-PL" sz="2000" dirty="0"/>
              <a:t>i specjalności na potrzeby rynku </a:t>
            </a:r>
            <a:r>
              <a:rPr lang="pl-PL" sz="2000" dirty="0" smtClean="0"/>
              <a:t>pracy;  </a:t>
            </a:r>
            <a:endParaRPr lang="pl-PL" sz="2000" dirty="0"/>
          </a:p>
          <a:p>
            <a:pPr marL="265113" indent="-265113">
              <a:buNone/>
            </a:pPr>
            <a:r>
              <a:rPr lang="pl-PL" sz="2000" dirty="0"/>
              <a:t>2) poziomy Polskiej Ramy Kwalifikacji dla kwalifikacji pełnych;</a:t>
            </a:r>
          </a:p>
          <a:p>
            <a:pPr marL="265113" indent="-265113">
              <a:buNone/>
            </a:pPr>
            <a:r>
              <a:rPr lang="pl-PL" sz="2000" dirty="0"/>
              <a:t>3) wnioskodawców - ministrów, na wniosek których wprowadzono zawody do </a:t>
            </a:r>
            <a:r>
              <a:rPr lang="pl-PL" sz="2000" dirty="0" smtClean="0"/>
              <a:t>klasyfikacji;</a:t>
            </a:r>
            <a:endParaRPr lang="pl-PL" sz="2000" dirty="0"/>
          </a:p>
          <a:p>
            <a:pPr marL="265113" indent="-265113">
              <a:buNone/>
            </a:pPr>
            <a:r>
              <a:rPr lang="pl-PL" sz="2000" dirty="0"/>
              <a:t>4) obszary kształcenia, do których są przypisane poszczególne </a:t>
            </a:r>
            <a:r>
              <a:rPr lang="pl-PL" sz="2000" dirty="0" smtClean="0"/>
              <a:t>zawody;  </a:t>
            </a:r>
            <a:endParaRPr lang="pl-PL" sz="2000" dirty="0"/>
          </a:p>
          <a:p>
            <a:pPr marL="265113" indent="-265113">
              <a:buNone/>
            </a:pPr>
            <a:r>
              <a:rPr lang="pl-PL" sz="2000" dirty="0"/>
              <a:t>5) typy szkół ponadpodstawowych, w których może odbywać się kształcenie w </a:t>
            </a:r>
            <a:r>
              <a:rPr lang="pl-PL" sz="2000" dirty="0" smtClean="0"/>
              <a:t>danym zawodzie;  </a:t>
            </a:r>
            <a:endParaRPr lang="pl-PL" sz="2000" dirty="0"/>
          </a:p>
          <a:p>
            <a:pPr marL="265113" indent="-265113">
              <a:buNone/>
            </a:pPr>
            <a:r>
              <a:rPr lang="pl-PL" sz="2000" dirty="0"/>
              <a:t>6) nazwy kwalifikacji wyodrębnionych w zawodzie lub brak wyodrębnienia </a:t>
            </a:r>
            <a:r>
              <a:rPr lang="pl-PL" sz="2000" dirty="0" smtClean="0"/>
              <a:t>kwalifikacji w </a:t>
            </a:r>
            <a:r>
              <a:rPr lang="pl-PL" sz="2000" dirty="0"/>
              <a:t>zawodzie (zawody szkolnictwa artystycznego);</a:t>
            </a:r>
          </a:p>
          <a:p>
            <a:pPr marL="265113" indent="-265113">
              <a:buNone/>
            </a:pPr>
            <a:r>
              <a:rPr lang="pl-PL" sz="2000" dirty="0" smtClean="0">
                <a:latin typeface="Times New Roman"/>
              </a:rPr>
              <a:t>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419773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 smtClean="0">
                <a:latin typeface="Times New Roman"/>
                <a:ea typeface="Times New Roman"/>
              </a:rPr>
              <a:t/>
            </a:r>
            <a:br>
              <a:rPr lang="pl-PL" sz="2000" b="1" dirty="0" smtClean="0">
                <a:latin typeface="Times New Roman"/>
                <a:ea typeface="Times New Roman"/>
              </a:rPr>
            </a:br>
            <a:r>
              <a:rPr lang="pl-PL" sz="2000" b="1" dirty="0">
                <a:latin typeface="Times New Roman"/>
                <a:ea typeface="Times New Roman"/>
              </a:rPr>
              <a:t/>
            </a:r>
            <a:br>
              <a:rPr lang="pl-PL" sz="2000" b="1" dirty="0">
                <a:latin typeface="Times New Roman"/>
                <a:ea typeface="Times New Roman"/>
              </a:rPr>
            </a:br>
            <a:r>
              <a:rPr lang="pl-PL" sz="2000" b="1" dirty="0" smtClean="0">
                <a:latin typeface="Times New Roman"/>
                <a:ea typeface="Times New Roman"/>
              </a:rPr>
              <a:t/>
            </a:r>
            <a:br>
              <a:rPr lang="pl-PL" sz="2000" b="1" dirty="0" smtClean="0">
                <a:latin typeface="Times New Roman"/>
                <a:ea typeface="Times New Roman"/>
              </a:rPr>
            </a:br>
            <a:r>
              <a:rPr lang="pl-PL" sz="2000" b="1" dirty="0">
                <a:latin typeface="Times New Roman"/>
                <a:ea typeface="Times New Roman"/>
              </a:rPr>
              <a:t/>
            </a:r>
            <a:br>
              <a:rPr lang="pl-PL" sz="2000" b="1" dirty="0">
                <a:latin typeface="Times New Roman"/>
                <a:ea typeface="Times New Roman"/>
              </a:rPr>
            </a:br>
            <a:r>
              <a:rPr lang="pl-PL" sz="2000" b="1" dirty="0" smtClean="0">
                <a:latin typeface="Times New Roman"/>
                <a:ea typeface="Times New Roman"/>
              </a:rPr>
              <a:t>Poniższy </a:t>
            </a:r>
            <a:r>
              <a:rPr lang="pl-PL" sz="2000" b="1" dirty="0">
                <a:latin typeface="Times New Roman"/>
                <a:ea typeface="Times New Roman"/>
              </a:rPr>
              <a:t>schemat obowiązuje absolwentów gimnazjum od 1 września 2017 r., 1 września 2018 r., 1 września 2019 r.</a:t>
            </a:r>
            <a:r>
              <a:rPr lang="pl-PL" sz="1800" dirty="0">
                <a:latin typeface="Times New Roman"/>
                <a:ea typeface="Times New Roman"/>
              </a:rPr>
              <a:t/>
            </a:r>
            <a:br>
              <a:rPr lang="pl-PL" sz="1800" dirty="0">
                <a:latin typeface="Times New Roman"/>
                <a:ea typeface="Times New Roman"/>
              </a:rPr>
            </a:br>
            <a:endParaRPr lang="pl-PL" sz="2000" dirty="0"/>
          </a:p>
        </p:txBody>
      </p:sp>
      <p:pic>
        <p:nvPicPr>
          <p:cNvPr id="3" name="Obraz 2" descr="Schemat systemu kształcenia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914456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4665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lvl="0" indent="-265113">
              <a:buNone/>
            </a:pPr>
            <a:endParaRPr lang="pl-PL" sz="2000" dirty="0" smtClean="0">
              <a:solidFill>
                <a:prstClr val="black"/>
              </a:solidFill>
            </a:endParaRPr>
          </a:p>
          <a:p>
            <a:pPr marL="265113" lvl="0" indent="-265113">
              <a:buNone/>
            </a:pPr>
            <a:r>
              <a:rPr lang="pl-PL" sz="2000" dirty="0" smtClean="0">
                <a:solidFill>
                  <a:prstClr val="black"/>
                </a:solidFill>
              </a:rPr>
              <a:t>7</a:t>
            </a:r>
            <a:r>
              <a:rPr lang="pl-PL" sz="2000" dirty="0">
                <a:solidFill>
                  <a:prstClr val="black"/>
                </a:solidFill>
              </a:rPr>
              <a:t>) poziomy Polskiej Ramy Kwalifikacji dla kwalifikacji cząstkowych;</a:t>
            </a:r>
          </a:p>
          <a:p>
            <a:pPr marL="265113" lvl="0" indent="-265113">
              <a:buNone/>
            </a:pPr>
            <a:r>
              <a:rPr lang="pl-PL" sz="2000" dirty="0">
                <a:solidFill>
                  <a:prstClr val="black"/>
                </a:solidFill>
              </a:rPr>
              <a:t>8) możliwość prowadzenia kształcenia na kwalifikacyjnych kursach zawodowych w zakresie kwalifikacji wyodrębnionych w zawodzie;</a:t>
            </a:r>
          </a:p>
          <a:p>
            <a:pPr marL="265113" lvl="0" indent="-265113">
              <a:buNone/>
            </a:pPr>
            <a:r>
              <a:rPr lang="pl-PL" sz="2000" dirty="0">
                <a:solidFill>
                  <a:prstClr val="black"/>
                </a:solidFill>
              </a:rPr>
              <a:t>9) szczególne uwarunkowania lub ograniczenia związane z kształceniem w danym zawodzie, zawarte we wnioskach ministrów właściwych w zakresie zawodów</a:t>
            </a:r>
            <a:r>
              <a:rPr lang="pl-PL" sz="2000" dirty="0">
                <a:solidFill>
                  <a:prstClr val="black"/>
                </a:solidFill>
                <a:latin typeface="Times New Roman"/>
              </a:rPr>
              <a:t>.</a:t>
            </a:r>
            <a:endParaRPr lang="pl-PL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5374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Klasyfikacja </a:t>
            </a:r>
            <a:r>
              <a:rPr lang="pl-PL" sz="2400" dirty="0"/>
              <a:t>zawodów szkolnictwa zawodowego określa </a:t>
            </a:r>
            <a:r>
              <a:rPr lang="pl-PL" sz="2400" b="1" dirty="0"/>
              <a:t>nazwy zawodów dla </a:t>
            </a:r>
            <a:r>
              <a:rPr lang="pl-PL" sz="2400" b="1" dirty="0" smtClean="0"/>
              <a:t>zawodów </a:t>
            </a:r>
            <a:r>
              <a:rPr lang="pl-PL" sz="2400" dirty="0" smtClean="0"/>
              <a:t>nauczanych </a:t>
            </a:r>
            <a:r>
              <a:rPr lang="pl-PL" sz="2400" dirty="0"/>
              <a:t>w systemie oświaty na poziomie branżowej szkoły I stopnia, branżowej szkoły II</a:t>
            </a:r>
          </a:p>
          <a:p>
            <a:pPr marL="0" indent="0" algn="just">
              <a:buNone/>
            </a:pPr>
            <a:r>
              <a:rPr lang="pl-PL" sz="2400" dirty="0"/>
              <a:t>stopnia, technikum i szkoły </a:t>
            </a:r>
            <a:r>
              <a:rPr lang="pl-PL" sz="2400" dirty="0" smtClean="0"/>
              <a:t>policealnej.  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Do zawodu przypisany  jest poziom </a:t>
            </a:r>
            <a:r>
              <a:rPr lang="pl-PL" sz="2400" dirty="0"/>
              <a:t>Polskiej </a:t>
            </a:r>
            <a:r>
              <a:rPr lang="pl-PL" sz="2400" dirty="0" smtClean="0"/>
              <a:t>Ramy Kwalifikacji </a:t>
            </a:r>
            <a:r>
              <a:rPr lang="pl-PL" sz="2400" dirty="0"/>
              <a:t>dla kwalifikacji pełnych nadawanych w systemie </a:t>
            </a:r>
            <a:r>
              <a:rPr lang="pl-PL" sz="2400" dirty="0" smtClean="0"/>
              <a:t>oświaty.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Kwalifikację pełną  potwierdza </a:t>
            </a:r>
            <a:r>
              <a:rPr lang="pl-PL" sz="2400" dirty="0"/>
              <a:t>dyplom wydany przez okręgową komisję </a:t>
            </a:r>
            <a:r>
              <a:rPr lang="pl-PL" sz="2400" dirty="0" smtClean="0"/>
              <a:t>egzaminacyjną po zdaniu egzaminu zawodowego.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493212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Klasyfikacja </a:t>
            </a:r>
            <a:r>
              <a:rPr lang="pl-PL" sz="2400" dirty="0"/>
              <a:t>określa </a:t>
            </a:r>
            <a:r>
              <a:rPr lang="pl-PL" sz="2400" dirty="0" smtClean="0"/>
              <a:t>także kwalifikacje </a:t>
            </a:r>
            <a:r>
              <a:rPr lang="pl-PL" sz="2400" dirty="0"/>
              <a:t>cząstkowe wyodrębnione w zawodzie (K1, K2</a:t>
            </a:r>
            <a:r>
              <a:rPr lang="pl-PL" sz="2400" dirty="0" smtClean="0"/>
              <a:t>).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Kwalifikacje cząstkowe  potwierdza świadectwo </a:t>
            </a:r>
            <a:r>
              <a:rPr lang="pl-PL" sz="2400" dirty="0"/>
              <a:t>wydane przez okręgową komisję egzaminacyjną, po zdaniu egzaminu</a:t>
            </a:r>
          </a:p>
          <a:p>
            <a:pPr marL="0" indent="0">
              <a:buNone/>
            </a:pPr>
            <a:r>
              <a:rPr lang="pl-PL" sz="2400" dirty="0"/>
              <a:t>potwierdzającego kwalifikacje w zawodzie w zakresie jednej </a:t>
            </a:r>
            <a:r>
              <a:rPr lang="pl-PL" sz="2400" dirty="0" smtClean="0"/>
              <a:t>kwalifikacji.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Kwalifikacja cząstkowa ma  przypisany poziom </a:t>
            </a:r>
            <a:r>
              <a:rPr lang="pl-PL" sz="2400" dirty="0"/>
              <a:t>Polskiej Ramy Kwalifikacji. </a:t>
            </a:r>
            <a:r>
              <a:rPr lang="pl-PL" sz="2400" dirty="0" smtClean="0"/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234815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Kształcenie </a:t>
            </a:r>
            <a:r>
              <a:rPr lang="pl-PL" sz="2400" dirty="0"/>
              <a:t>w zakresie kwalifikacji </a:t>
            </a:r>
            <a:r>
              <a:rPr lang="pl-PL" sz="2400" dirty="0" smtClean="0"/>
              <a:t>cząstkowych prowadzone </a:t>
            </a:r>
            <a:r>
              <a:rPr lang="pl-PL" sz="2400" dirty="0"/>
              <a:t>jest </a:t>
            </a:r>
            <a:r>
              <a:rPr lang="pl-PL" sz="2400" dirty="0" smtClean="0"/>
              <a:t>również na  </a:t>
            </a:r>
            <a:r>
              <a:rPr lang="pl-PL" sz="2400" b="1" dirty="0" smtClean="0"/>
              <a:t>kwalifikacyjnych </a:t>
            </a:r>
            <a:r>
              <a:rPr lang="pl-PL" sz="2400" b="1" dirty="0"/>
              <a:t>kursach </a:t>
            </a:r>
            <a:r>
              <a:rPr lang="pl-PL" sz="2400" b="1" dirty="0" smtClean="0"/>
              <a:t>zawodowych</a:t>
            </a:r>
            <a:r>
              <a:rPr lang="pl-PL" sz="2400" dirty="0" smtClean="0"/>
              <a:t>.</a:t>
            </a: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Po ukończeniu </a:t>
            </a:r>
            <a:r>
              <a:rPr lang="pl-PL" sz="2400" dirty="0" err="1" smtClean="0"/>
              <a:t>kkz</a:t>
            </a:r>
            <a:r>
              <a:rPr lang="pl-PL" sz="2400" dirty="0" smtClean="0"/>
              <a:t> </a:t>
            </a:r>
            <a:r>
              <a:rPr lang="pl-PL" sz="2400" dirty="0"/>
              <a:t> </a:t>
            </a:r>
            <a:r>
              <a:rPr lang="pl-PL" sz="2400" dirty="0" smtClean="0"/>
              <a:t>możliwe jest </a:t>
            </a:r>
            <a:r>
              <a:rPr lang="pl-PL" sz="2400" dirty="0"/>
              <a:t>przystąpienie do egzaminu potwierdzającego </a:t>
            </a:r>
            <a:r>
              <a:rPr lang="pl-PL" sz="2400" dirty="0" smtClean="0"/>
              <a:t>kwalifikację w </a:t>
            </a:r>
            <a:r>
              <a:rPr lang="pl-PL" sz="2400" dirty="0"/>
              <a:t>zawodzie w zakresie danej kwalifikacji</a:t>
            </a:r>
            <a:r>
              <a:rPr lang="pl-PL" sz="2400" dirty="0">
                <a:latin typeface="Times New Roman"/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12217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86003"/>
          </a:xfrm>
        </p:spPr>
        <p:txBody>
          <a:bodyPr/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Zawody </a:t>
            </a:r>
            <a:r>
              <a:rPr lang="pl-PL" sz="2400" dirty="0"/>
              <a:t>wpisane do klasyfikacji zawodów szkolnictwa zawodowego to </a:t>
            </a:r>
            <a:r>
              <a:rPr lang="pl-PL" sz="2400" dirty="0" smtClean="0"/>
              <a:t>zawody </a:t>
            </a:r>
            <a:r>
              <a:rPr lang="pl-PL" sz="2400" dirty="0" err="1" smtClean="0"/>
              <a:t>jednokwalifikacyjne</a:t>
            </a:r>
            <a:r>
              <a:rPr lang="pl-PL" sz="2400" dirty="0" smtClean="0"/>
              <a:t> </a:t>
            </a:r>
            <a:r>
              <a:rPr lang="pl-PL" sz="2400" dirty="0"/>
              <a:t>i </a:t>
            </a:r>
            <a:r>
              <a:rPr lang="pl-PL" sz="2400" dirty="0" err="1"/>
              <a:t>dwukwalifikacyjne</a:t>
            </a:r>
            <a:r>
              <a:rPr lang="pl-PL" sz="2400" dirty="0"/>
              <a:t>, gdzie kwalifikacje oznaczono </a:t>
            </a:r>
            <a:r>
              <a:rPr lang="pl-PL" sz="2400" dirty="0" smtClean="0"/>
              <a:t>odpowiednio porządkowymi </a:t>
            </a:r>
            <a:r>
              <a:rPr lang="pl-PL" sz="2400" dirty="0"/>
              <a:t>symbolami K1 i K2.</a:t>
            </a:r>
          </a:p>
          <a:p>
            <a:pPr marL="0" indent="0">
              <a:buNone/>
            </a:pPr>
            <a:r>
              <a:rPr lang="pl-PL" sz="2400" dirty="0"/>
              <a:t>Zawody </a:t>
            </a:r>
            <a:r>
              <a:rPr lang="pl-PL" sz="2400" dirty="0" err="1"/>
              <a:t>jednokwalifikacyjne</a:t>
            </a:r>
            <a:r>
              <a:rPr lang="pl-PL" sz="2400" dirty="0"/>
              <a:t>  </a:t>
            </a:r>
            <a:r>
              <a:rPr lang="pl-PL" sz="2400" dirty="0" smtClean="0"/>
              <a:t>-  nauczane </a:t>
            </a:r>
            <a:r>
              <a:rPr lang="pl-PL" sz="2400" dirty="0"/>
              <a:t>w </a:t>
            </a:r>
            <a:r>
              <a:rPr lang="pl-PL" sz="2400" b="1" dirty="0"/>
              <a:t>branżowej szkole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I </a:t>
            </a:r>
            <a:r>
              <a:rPr lang="pl-PL" sz="2400" b="1" dirty="0"/>
              <a:t>stopnia</a:t>
            </a:r>
            <a:r>
              <a:rPr lang="pl-PL" sz="2400" b="1" dirty="0" smtClean="0"/>
              <a:t>.</a:t>
            </a:r>
          </a:p>
          <a:p>
            <a:pPr marL="0" indent="0">
              <a:buNone/>
            </a:pPr>
            <a:r>
              <a:rPr lang="pl-PL" sz="2400" dirty="0"/>
              <a:t>Kształcenie w </a:t>
            </a:r>
            <a:r>
              <a:rPr lang="pl-PL" sz="2400" b="1" dirty="0"/>
              <a:t>branżowej szkole II stopnia </a:t>
            </a:r>
            <a:r>
              <a:rPr lang="pl-PL" sz="2400" dirty="0"/>
              <a:t>będzie odbywało się w zawodach, </a:t>
            </a:r>
            <a:r>
              <a:rPr lang="pl-PL" sz="2400" dirty="0" smtClean="0"/>
              <a:t> które </a:t>
            </a:r>
            <a:r>
              <a:rPr lang="pl-PL" sz="2400" dirty="0"/>
              <a:t>posiadają kwalifikację wspólną z zawodem nauczanym w branżowej szkole I stopnia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/>
              <a:t>Wśród zawodów, w których </a:t>
            </a:r>
            <a:r>
              <a:rPr lang="pl-PL" sz="2400" dirty="0" smtClean="0"/>
              <a:t>kształcenie jest </a:t>
            </a:r>
            <a:r>
              <a:rPr lang="pl-PL" sz="2400" dirty="0"/>
              <a:t>prowadzone w </a:t>
            </a:r>
            <a:r>
              <a:rPr lang="pl-PL" sz="2400" b="1" dirty="0"/>
              <a:t>technikum</a:t>
            </a:r>
            <a:r>
              <a:rPr lang="pl-PL" sz="2400" dirty="0"/>
              <a:t>, dominują zawody </a:t>
            </a:r>
            <a:r>
              <a:rPr lang="pl-PL" sz="2400" dirty="0" err="1" smtClean="0"/>
              <a:t>dwukwalifikacyjne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48031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W </a:t>
            </a:r>
            <a:r>
              <a:rPr lang="pl-PL" sz="2400" dirty="0"/>
              <a:t>klasyfikacji zawodów szkolnictwa zawodowego wskazano</a:t>
            </a:r>
          </a:p>
          <a:p>
            <a:pPr marL="0" indent="0">
              <a:buNone/>
            </a:pPr>
            <a:r>
              <a:rPr lang="pl-PL" sz="2400" dirty="0"/>
              <a:t>obszary kształcenia, do których są przypisane poszczególne zawody.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Obszary kształcenia obejmują zawody pogrupowane </a:t>
            </a:r>
            <a:r>
              <a:rPr lang="pl-PL" sz="2400" dirty="0"/>
              <a:t>pod względem wspólnych lub </a:t>
            </a:r>
            <a:r>
              <a:rPr lang="pl-PL" sz="2400" dirty="0" smtClean="0"/>
              <a:t>zbliżonych kwalifikacji </a:t>
            </a:r>
            <a:r>
              <a:rPr lang="pl-PL" sz="2400" dirty="0"/>
              <a:t>wymaganych do realizacji zadań zawodowych w obrębie danego </a:t>
            </a:r>
            <a:r>
              <a:rPr lang="pl-PL" sz="2400" dirty="0" smtClean="0"/>
              <a:t>zawodu.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960330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400" dirty="0" smtClean="0"/>
              <a:t>Wyodrębniono </a:t>
            </a:r>
            <a:r>
              <a:rPr lang="pl-PL" sz="2400" dirty="0"/>
              <a:t>następujące </a:t>
            </a:r>
            <a:r>
              <a:rPr lang="pl-PL" sz="2400" b="1" dirty="0"/>
              <a:t>obszary kształcenia</a:t>
            </a:r>
            <a:r>
              <a:rPr lang="pl-PL" sz="2400" dirty="0"/>
              <a:t>:</a:t>
            </a:r>
          </a:p>
          <a:p>
            <a:pPr marL="0" indent="0">
              <a:buNone/>
            </a:pPr>
            <a:r>
              <a:rPr lang="pl-PL" sz="2400" dirty="0"/>
              <a:t>1) administracyjno-usługowy (AU);</a:t>
            </a:r>
          </a:p>
          <a:p>
            <a:pPr marL="0" indent="0">
              <a:buNone/>
            </a:pPr>
            <a:r>
              <a:rPr lang="pl-PL" sz="2400" dirty="0"/>
              <a:t>2) budowlany (BD);</a:t>
            </a:r>
          </a:p>
          <a:p>
            <a:pPr marL="0" indent="0">
              <a:buNone/>
            </a:pPr>
            <a:r>
              <a:rPr lang="pl-PL" sz="2400" dirty="0"/>
              <a:t>3) elektryczno-elektroniczny (EE);</a:t>
            </a:r>
          </a:p>
          <a:p>
            <a:pPr marL="0" indent="0">
              <a:buNone/>
            </a:pPr>
            <a:r>
              <a:rPr lang="pl-PL" sz="2400" dirty="0"/>
              <a:t>4) mechaniczny i górniczo-hutniczy (MG);</a:t>
            </a:r>
          </a:p>
          <a:p>
            <a:pPr marL="0" indent="0">
              <a:buNone/>
            </a:pPr>
            <a:r>
              <a:rPr lang="pl-PL" sz="2400" dirty="0"/>
              <a:t>5) rolniczo-leśny z ochroną środowiska (RL);</a:t>
            </a:r>
          </a:p>
          <a:p>
            <a:pPr marL="0" indent="0">
              <a:buNone/>
            </a:pPr>
            <a:r>
              <a:rPr lang="pl-PL" sz="2400" dirty="0"/>
              <a:t>6) turystyczno-gastronomiczny (TG);</a:t>
            </a:r>
          </a:p>
          <a:p>
            <a:pPr marL="0" indent="0">
              <a:buNone/>
            </a:pPr>
            <a:r>
              <a:rPr lang="pl-PL" sz="2400" dirty="0"/>
              <a:t>7) medyczno-społeczny (MS);</a:t>
            </a:r>
          </a:p>
          <a:p>
            <a:pPr marL="0" indent="0">
              <a:buNone/>
            </a:pPr>
            <a:r>
              <a:rPr lang="pl-PL" sz="2400" dirty="0"/>
              <a:t>8) artystyczny (ST).</a:t>
            </a:r>
          </a:p>
        </p:txBody>
      </p:sp>
    </p:spTree>
    <p:extLst>
      <p:ext uri="{BB962C8B-B14F-4D97-AF65-F5344CB8AC3E}">
        <p14:creationId xmlns:p14="http://schemas.microsoft.com/office/powerpoint/2010/main" xmlns="" val="400524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/>
                </a:solidFill>
                <a:ea typeface="Calibri"/>
                <a:cs typeface="Calibri"/>
              </a:rPr>
              <a:t>KZSZ - </a:t>
            </a:r>
            <a:r>
              <a:rPr lang="pl-PL" sz="3200" dirty="0" smtClean="0">
                <a:solidFill>
                  <a:prstClr val="black"/>
                </a:solidFill>
                <a:ea typeface="Calibri"/>
                <a:cs typeface="Calibri"/>
              </a:rPr>
              <a:t>nowa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dirty="0" smtClean="0"/>
          </a:p>
          <a:p>
            <a:pPr marL="0" indent="0">
              <a:buNone/>
            </a:pPr>
            <a:r>
              <a:rPr lang="pl-PL" sz="2000" b="1" dirty="0"/>
              <a:t>N</a:t>
            </a:r>
            <a:r>
              <a:rPr lang="pl-PL" sz="2000" b="1" dirty="0" smtClean="0"/>
              <a:t>owa klasyfikacja zawodów szkolnictwa zawodo</a:t>
            </a:r>
            <a:r>
              <a:rPr lang="pl-PL" sz="2000" dirty="0" smtClean="0"/>
              <a:t>wego (KZSZ) obejmuje </a:t>
            </a:r>
            <a:r>
              <a:rPr lang="pl-PL" sz="2000" b="1" dirty="0" smtClean="0"/>
              <a:t>213 zawodów</a:t>
            </a:r>
            <a:r>
              <a:rPr lang="pl-PL" sz="2000" dirty="0" smtClean="0"/>
              <a:t>, w których wyodrębniono </a:t>
            </a:r>
            <a:r>
              <a:rPr lang="pl-PL" sz="2000" b="1" dirty="0" smtClean="0"/>
              <a:t>248 kwalifikacji</a:t>
            </a:r>
            <a:r>
              <a:rPr lang="pl-PL" sz="2000" dirty="0" smtClean="0"/>
              <a:t>:</a:t>
            </a:r>
          </a:p>
          <a:p>
            <a:r>
              <a:rPr lang="pl-PL" sz="2000" dirty="0"/>
              <a:t>z</a:t>
            </a:r>
            <a:r>
              <a:rPr lang="pl-PL" sz="2000" dirty="0" smtClean="0"/>
              <a:t>awody są jedno- lub dwu- kwalifikacyjne, a w przypadku 5 zawodów z obszaru artystycznego nie ma podziału na kwalifikacje;</a:t>
            </a:r>
          </a:p>
          <a:p>
            <a:r>
              <a:rPr lang="pl-PL" sz="2000" dirty="0"/>
              <a:t>w</a:t>
            </a:r>
            <a:r>
              <a:rPr lang="pl-PL" sz="2000" dirty="0" smtClean="0"/>
              <a:t>szystkie zawody są kwalifikacjami pełnymi w rozumieniu Zintegrowanego Systemu Kwalifikacji (ZSK);</a:t>
            </a:r>
          </a:p>
          <a:p>
            <a:r>
              <a:rPr lang="pl-PL" sz="2000" dirty="0"/>
              <a:t>k</a:t>
            </a:r>
            <a:r>
              <a:rPr lang="pl-PL" sz="2000" dirty="0" smtClean="0"/>
              <a:t>walifikacje w ramach zawodów są kwalifikacjami cząstkowymi w rozumieniu ZSK</a:t>
            </a:r>
          </a:p>
          <a:p>
            <a:r>
              <a:rPr lang="pl-PL" sz="2000" dirty="0"/>
              <a:t>w</a:t>
            </a:r>
            <a:r>
              <a:rPr lang="pl-PL" sz="2000" dirty="0" smtClean="0"/>
              <a:t>szystkie zawody w KZSZ posiadają przypisany poziom Polskiej Ramy Kwalifikacji oznaczony cyfrą rzymską;</a:t>
            </a:r>
          </a:p>
          <a:p>
            <a:r>
              <a:rPr lang="pl-PL" sz="2000" dirty="0"/>
              <a:t>w</a:t>
            </a:r>
            <a:r>
              <a:rPr lang="pl-PL" sz="2000" dirty="0" smtClean="0"/>
              <a:t>szystkie kwalifikacje w KZSZ posiadają </a:t>
            </a:r>
            <a:r>
              <a:rPr lang="pl-PL" sz="2000" dirty="0">
                <a:solidFill>
                  <a:prstClr val="black"/>
                </a:solidFill>
              </a:rPr>
              <a:t>przypisany poziom Polskiej Ramy Kwalifikacji oznaczony cyfrą </a:t>
            </a:r>
            <a:r>
              <a:rPr lang="pl-PL" sz="2000" dirty="0" smtClean="0">
                <a:solidFill>
                  <a:prstClr val="black"/>
                </a:solidFill>
              </a:rPr>
              <a:t>arabską.</a:t>
            </a:r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280796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7092280" cy="864096"/>
          </a:xfrm>
        </p:spPr>
        <p:txBody>
          <a:bodyPr/>
          <a:lstStyle/>
          <a:p>
            <a:r>
              <a:rPr lang="pl-PL" sz="2800" dirty="0" smtClean="0">
                <a:solidFill>
                  <a:schemeClr val="tx1"/>
                </a:solidFill>
              </a:rPr>
              <a:t>Nowe zawody wprowadzone do klasyfikacji: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technik robót wykończeniowych w budownictwie</a:t>
            </a:r>
            <a:r>
              <a:rPr lang="pl-PL" sz="2000" dirty="0" smtClean="0"/>
              <a:t>, stanowiącym kontynuację kształcenie w zawodzie monter zabudowy i robót wykończeniowych w budownictwie;</a:t>
            </a:r>
          </a:p>
          <a:p>
            <a:r>
              <a:rPr lang="pl-PL" sz="2000" b="1" dirty="0" smtClean="0"/>
              <a:t>magazynier-logistyk</a:t>
            </a:r>
            <a:r>
              <a:rPr lang="pl-PL" sz="2000" dirty="0" smtClean="0"/>
              <a:t>, stanowiącym podbudowę do kształcenia w zawodzie technik logistyk oraz w pięciu tzw. zawodach pomocniczych, dedykowanych osobom niepełnosprawnym intelektualnie w stopniu lekkim:</a:t>
            </a:r>
            <a:br>
              <a:rPr lang="pl-PL" sz="2000" dirty="0" smtClean="0"/>
            </a:br>
            <a:r>
              <a:rPr lang="pl-PL" sz="2000" dirty="0" smtClean="0"/>
              <a:t>– pracownik pomocniczy krawca,</a:t>
            </a:r>
            <a:br>
              <a:rPr lang="pl-PL" sz="2000" dirty="0" smtClean="0"/>
            </a:br>
            <a:r>
              <a:rPr lang="pl-PL" sz="2000" dirty="0" smtClean="0"/>
              <a:t>– pracownik pomocniczy mechanika,</a:t>
            </a:r>
            <a:br>
              <a:rPr lang="pl-PL" sz="2000" dirty="0" smtClean="0"/>
            </a:br>
            <a:r>
              <a:rPr lang="pl-PL" sz="2000" dirty="0" smtClean="0"/>
              <a:t>– pracownik pomocniczy ślusarza,</a:t>
            </a:r>
            <a:br>
              <a:rPr lang="pl-PL" sz="2000" dirty="0" smtClean="0"/>
            </a:br>
            <a:r>
              <a:rPr lang="pl-PL" sz="2000" dirty="0" smtClean="0"/>
              <a:t>– pracownik pomocniczy stolarza,</a:t>
            </a:r>
            <a:br>
              <a:rPr lang="pl-PL" sz="2000" dirty="0" smtClean="0"/>
            </a:br>
            <a:r>
              <a:rPr lang="pl-PL" sz="2000" dirty="0" smtClean="0"/>
              <a:t>– asystent fryzjera.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836962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36504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Technik drogownictwa	-	technik budowy dróg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Technik dróg i mostów kolejowych	-	technik dróg kolejowych i obiektów inżynieryjnych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Technik urządzeń sanitarnych	-	technik inżynierii sanitarnej	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Technik budownictwa okrętowego	-	technik budowy jednostek pływających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Technik cyfrowych procesów graficznych-	technik grafiki i poligrafii cyfrowej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Technik technologii ceramicznej	-	technik ceramik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Fototechnik		-	technik fotografii i multimediów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Monter sieci i urządzeń </a:t>
            </a:r>
            <a:r>
              <a:rPr lang="pl-PL" sz="1400" dirty="0" err="1" smtClean="0"/>
              <a:t>telekomunika</a:t>
            </a:r>
            <a:r>
              <a:rPr lang="pl-PL" sz="1400" dirty="0" smtClean="0"/>
              <a:t>-</a:t>
            </a: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 err="1" smtClean="0"/>
              <a:t>cyjnych</a:t>
            </a:r>
            <a:r>
              <a:rPr lang="pl-PL" sz="1400" dirty="0" smtClean="0"/>
              <a:t>			-	monter sieci telekomunikacyjnych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Technik telekomunikacji	-	technik sieci telekomunikacyjnych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/>
              <a:t>Monter sieci, instalacji i urządzeń</a:t>
            </a:r>
            <a:br>
              <a:rPr lang="pl-PL" sz="1400" dirty="0" smtClean="0"/>
            </a:br>
            <a:r>
              <a:rPr lang="pl-PL" sz="1400" dirty="0" smtClean="0"/>
              <a:t>sanitarnych		-	</a:t>
            </a:r>
            <a:r>
              <a:rPr lang="pl-PL" sz="1400" dirty="0" smtClean="0">
                <a:solidFill>
                  <a:prstClr val="black"/>
                </a:solidFill>
              </a:rPr>
              <a:t>monter </a:t>
            </a:r>
            <a:r>
              <a:rPr lang="pl-PL" sz="1400" dirty="0">
                <a:solidFill>
                  <a:prstClr val="black"/>
                </a:solidFill>
              </a:rPr>
              <a:t>sieci, instalacji </a:t>
            </a:r>
            <a:r>
              <a:rPr lang="pl-PL" sz="1400" dirty="0" smtClean="0">
                <a:solidFill>
                  <a:prstClr val="black"/>
                </a:solidFill>
              </a:rPr>
              <a:t> sanitarnych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Monter kadłubów okrętowych	-	monter kadłubów jednostek pływających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Mechanik motocyklowy	-	mechanik pojazdów motocyklowych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Monter-elektronik		-	elektronik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Monter-mechatronik		-	mechatronik</a:t>
            </a:r>
          </a:p>
          <a:p>
            <a:pPr marL="228600" indent="-228600">
              <a:buFont typeface="+mj-lt"/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Mechanik maszyn i urządzeń drogowych-	operator maszyn i urządzeń do robót ziemnych i drogowych</a:t>
            </a:r>
            <a:r>
              <a:rPr lang="pl-PL" sz="1400" dirty="0">
                <a:solidFill>
                  <a:prstClr val="black"/>
                </a:solidFill>
              </a:rPr>
              <a:t/>
            </a:r>
            <a:br>
              <a:rPr lang="pl-PL" sz="1400" dirty="0">
                <a:solidFill>
                  <a:prstClr val="black"/>
                </a:solidFill>
              </a:rPr>
            </a:br>
            <a:r>
              <a:rPr lang="pl-PL" sz="1400" dirty="0" smtClean="0">
                <a:solidFill>
                  <a:prstClr val="black"/>
                </a:solidFill>
              </a:rPr>
              <a:t> </a:t>
            </a:r>
            <a:endParaRPr lang="pl-PL" sz="1400" dirty="0" smtClean="0"/>
          </a:p>
          <a:p>
            <a:pPr marL="228600" indent="-228600">
              <a:buFont typeface="+mj-lt"/>
              <a:buAutoNum type="arabicPeriod"/>
            </a:pPr>
            <a:endParaRPr lang="pl-PL" sz="1400" dirty="0"/>
          </a:p>
        </p:txBody>
      </p:sp>
      <p:sp>
        <p:nvSpPr>
          <p:cNvPr id="4" name="Prostokąt 3"/>
          <p:cNvSpPr/>
          <p:nvPr/>
        </p:nvSpPr>
        <p:spPr>
          <a:xfrm>
            <a:off x="2411760" y="40466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Zmiana nazewnictwa  dotychczasowych zawodów:</a:t>
            </a:r>
          </a:p>
        </p:txBody>
      </p:sp>
    </p:spTree>
    <p:extLst>
      <p:ext uri="{BB962C8B-B14F-4D97-AF65-F5344CB8AC3E}">
        <p14:creationId xmlns:p14="http://schemas.microsoft.com/office/powerpoint/2010/main" xmlns="" val="1097115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dirty="0" smtClean="0"/>
          </a:p>
          <a:p>
            <a:pPr marL="0" indent="0">
              <a:buNone/>
            </a:pPr>
            <a:r>
              <a:rPr lang="pl-PL" sz="2000" b="1" dirty="0" smtClean="0"/>
              <a:t>Od 1 września 2017 roku w systemie oświaty kształcenie w zawodach prowadzić będą następujące szkoły</a:t>
            </a:r>
            <a:r>
              <a:rPr lang="pl-PL" sz="2000" dirty="0" smtClean="0"/>
              <a:t>:</a:t>
            </a:r>
          </a:p>
          <a:p>
            <a:r>
              <a:rPr lang="pl-PL" sz="2000" dirty="0" smtClean="0"/>
              <a:t>3-letnia branżowa szkoła I stopnia dla młodzieży ( w miejsce </a:t>
            </a:r>
            <a:r>
              <a:rPr lang="pl-PL" sz="2000" dirty="0" err="1" smtClean="0"/>
              <a:t>zsz</a:t>
            </a:r>
            <a:r>
              <a:rPr lang="pl-PL" sz="2000" dirty="0" smtClean="0"/>
              <a:t>);</a:t>
            </a:r>
          </a:p>
          <a:p>
            <a:r>
              <a:rPr lang="pl-PL" sz="2000" dirty="0" smtClean="0"/>
              <a:t>4-letnie technikum dla młodzieży;</a:t>
            </a:r>
          </a:p>
          <a:p>
            <a:r>
              <a:rPr lang="pl-PL" sz="2000" dirty="0"/>
              <a:t>s</a:t>
            </a:r>
            <a:r>
              <a:rPr lang="pl-PL" sz="2000" dirty="0" smtClean="0"/>
              <a:t>zkoła policealna.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b="1" dirty="0" smtClean="0"/>
              <a:t>Od 1 września 2019 r. </a:t>
            </a:r>
            <a:r>
              <a:rPr lang="pl-PL" sz="2000" dirty="0" smtClean="0"/>
              <a:t>rozpocznie kształcenie </a:t>
            </a:r>
            <a:r>
              <a:rPr lang="pl-PL" sz="2000" b="1" dirty="0" smtClean="0"/>
              <a:t>5-letnie technikum dla młodzieży.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b="1" dirty="0" smtClean="0"/>
              <a:t>Od 1 września 2020 r. </a:t>
            </a:r>
            <a:r>
              <a:rPr lang="pl-PL" sz="2000" dirty="0" smtClean="0"/>
              <a:t>rozpocznie działalność </a:t>
            </a:r>
            <a:r>
              <a:rPr lang="pl-PL" sz="2000" b="1" dirty="0" smtClean="0"/>
              <a:t>branżowa szkoła II stopnia</a:t>
            </a:r>
            <a:r>
              <a:rPr lang="pl-PL" sz="2000" dirty="0" smtClean="0"/>
              <a:t>, przeznaczona dla absolwentów branżowej szkoły I stopnia.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2196247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ytuł 3"/>
          <p:cNvSpPr txBox="1">
            <a:spLocks/>
          </p:cNvSpPr>
          <p:nvPr/>
        </p:nvSpPr>
        <p:spPr bwMode="auto">
          <a:xfrm>
            <a:off x="755576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Arial" charset="0"/>
              </a:rPr>
              <a:t>Doradztwo edukacyjno-zawodowe</a:t>
            </a:r>
            <a:br>
              <a:rPr kumimoji="0" lang="pl-PL" altLang="pl-PL" sz="3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Arial" charset="0"/>
              </a:rPr>
            </a:br>
            <a:endParaRPr kumimoji="0" lang="pl-PL" altLang="pl-PL" sz="32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Regulacje prawne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odtytuł 4"/>
          <p:cNvSpPr txBox="1">
            <a:spLocks/>
          </p:cNvSpPr>
          <p:nvPr/>
        </p:nvSpPr>
        <p:spPr bwMode="auto">
          <a:xfrm>
            <a:off x="0" y="2204864"/>
            <a:ext cx="882047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	</a:t>
            </a: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ROZPORZĄDZENIE MINISTRA EDUKACJI NARODOWEJ</a:t>
            </a:r>
            <a:r>
              <a:rPr kumimoji="0" lang="pl-PL" altLang="pl-P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/>
            </a:r>
            <a:br>
              <a:rPr kumimoji="0" lang="pl-PL" altLang="pl-P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z dnia 30 kwietnia 2013 r. w sprawie zasad udzielania i organizacji pomocy psychologiczno-pedagogicznej w publicznych przedszkolach, szkołach i placówkach</a:t>
            </a:r>
            <a:endParaRPr kumimoji="0" lang="pl-PL" altLang="pl-PL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5576" y="3501008"/>
            <a:ext cx="7777163" cy="9679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000" b="1" dirty="0">
                <a:latin typeface="+mj-lt"/>
                <a:cs typeface="Arial" charset="0"/>
              </a:rPr>
              <a:t>PRAWO OŚWIATOWE</a:t>
            </a:r>
          </a:p>
          <a:p>
            <a:pPr algn="ctr">
              <a:lnSpc>
                <a:spcPct val="150000"/>
              </a:lnSpc>
            </a:pPr>
            <a:r>
              <a:rPr lang="pl-PL" altLang="pl-PL" sz="2000" b="1" dirty="0">
                <a:latin typeface="+mj-lt"/>
                <a:cs typeface="Arial" charset="0"/>
              </a:rPr>
              <a:t> Ustawa z dnia 14.12.2016 r.</a:t>
            </a:r>
          </a:p>
        </p:txBody>
      </p:sp>
      <p:sp>
        <p:nvSpPr>
          <p:cNvPr id="7" name="Podtytuł 4"/>
          <p:cNvSpPr txBox="1">
            <a:spLocks/>
          </p:cNvSpPr>
          <p:nvPr/>
        </p:nvSpPr>
        <p:spPr bwMode="auto">
          <a:xfrm>
            <a:off x="1476598" y="5085234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pl-PL" altLang="pl-PL" b="1" dirty="0">
                <a:latin typeface="+mj-lt"/>
                <a:cs typeface="Arial" charset="0"/>
              </a:rPr>
              <a:t>ROZPORZĄDZENIE MINISTRA EDUKACJI NARODOWEJ</a:t>
            </a:r>
            <a:r>
              <a:rPr lang="pl-PL" altLang="pl-PL" dirty="0">
                <a:latin typeface="+mj-lt"/>
                <a:cs typeface="Arial" charset="0"/>
              </a:rPr>
              <a:t/>
            </a:r>
            <a:br>
              <a:rPr lang="pl-PL" altLang="pl-PL" dirty="0">
                <a:latin typeface="+mj-lt"/>
                <a:cs typeface="Arial" charset="0"/>
              </a:rPr>
            </a:br>
            <a:r>
              <a:rPr lang="pl-PL" altLang="pl-PL" b="1" dirty="0">
                <a:latin typeface="+mj-lt"/>
                <a:cs typeface="Arial" charset="0"/>
              </a:rPr>
              <a:t>z dnia 28 marca 2017 r.</a:t>
            </a:r>
            <a:br>
              <a:rPr lang="pl-PL" altLang="pl-PL" b="1" dirty="0">
                <a:latin typeface="+mj-lt"/>
                <a:cs typeface="Arial" charset="0"/>
              </a:rPr>
            </a:br>
            <a:r>
              <a:rPr lang="pl-PL" altLang="pl-PL" b="1" dirty="0">
                <a:latin typeface="+mj-lt"/>
                <a:cs typeface="Arial" charset="0"/>
              </a:rPr>
              <a:t>w sprawie ramowych planów nauczania dla publicznych szkół</a:t>
            </a:r>
            <a:endParaRPr lang="pl-PL" altLang="pl-PL" dirty="0">
              <a:latin typeface="+mj-lt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4"/>
          <p:cNvSpPr txBox="1">
            <a:spLocks/>
          </p:cNvSpPr>
          <p:nvPr/>
        </p:nvSpPr>
        <p:spPr bwMode="auto">
          <a:xfrm>
            <a:off x="1043608" y="1844824"/>
            <a:ext cx="7200800" cy="128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ROZPORZĄDZENIE MINISTRA EDUKACJI NARODOWEJ</a:t>
            </a:r>
            <a:r>
              <a:rPr kumimoji="0" lang="pl-PL" altLang="pl-P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/>
            </a:r>
            <a:br>
              <a:rPr kumimoji="0" lang="pl-PL" altLang="pl-P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pl-PL" altLang="pl-PL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z dnia 30 kwietnia 2013 r.</a:t>
            </a: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/>
            </a:r>
            <a:b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</a:b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w sprawie zasad udzielania i organizacji pomocy psychologiczno-pedagogicznej w publicznych przedszkolach, szkołach i placówkach</a:t>
            </a:r>
            <a:endParaRPr kumimoji="0" lang="pl-PL" altLang="pl-PL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576" y="3284984"/>
            <a:ext cx="7993062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altLang="pl-PL" dirty="0">
                <a:latin typeface="+mj-lt"/>
                <a:cs typeface="Arial" charset="0"/>
              </a:rPr>
              <a:t>zawiera definicję pomocy pedagogiczno-psychologicznej w odniesieniu do </a:t>
            </a:r>
            <a:r>
              <a:rPr lang="pl-PL" altLang="pl-PL" u="sng" dirty="0">
                <a:latin typeface="+mj-lt"/>
                <a:cs typeface="Arial" charset="0"/>
              </a:rPr>
              <a:t>doradztwa zawodowego</a:t>
            </a:r>
            <a:r>
              <a:rPr lang="pl-PL" altLang="pl-PL" dirty="0">
                <a:latin typeface="+mj-lt"/>
                <a:cs typeface="Arial" charset="0"/>
              </a:rPr>
              <a:t>:</a:t>
            </a:r>
          </a:p>
          <a:p>
            <a:pPr>
              <a:buFontTx/>
              <a:buChar char="•"/>
            </a:pPr>
            <a:r>
              <a:rPr lang="pl-PL" altLang="pl-PL" dirty="0">
                <a:latin typeface="+mj-lt"/>
                <a:cs typeface="Arial" charset="0"/>
              </a:rPr>
              <a:t>rozpoznawanie potencjalnych możliwości oraz indywidualnych potrzeb ucznia </a:t>
            </a:r>
            <a:endParaRPr lang="pl-PL" altLang="pl-PL" dirty="0" smtClean="0">
              <a:latin typeface="+mj-lt"/>
              <a:cs typeface="Arial" charset="0"/>
            </a:endParaRPr>
          </a:p>
          <a:p>
            <a:r>
              <a:rPr lang="pl-PL" altLang="pl-PL" dirty="0" smtClean="0">
                <a:latin typeface="+mj-lt"/>
                <a:cs typeface="Arial" charset="0"/>
              </a:rPr>
              <a:t>i </a:t>
            </a:r>
            <a:r>
              <a:rPr lang="pl-PL" altLang="pl-PL" dirty="0">
                <a:latin typeface="+mj-lt"/>
                <a:cs typeface="Arial" charset="0"/>
              </a:rPr>
              <a:t>umożliwianie ich zaspokojenia,</a:t>
            </a:r>
          </a:p>
          <a:p>
            <a:pPr>
              <a:buFontTx/>
              <a:buChar char="•"/>
            </a:pPr>
            <a:r>
              <a:rPr lang="pl-PL" altLang="pl-PL" dirty="0">
                <a:latin typeface="+mj-lt"/>
                <a:cs typeface="Arial" charset="0"/>
              </a:rPr>
              <a:t>wspieranie uczniów, aktywnymi metodami, w dokonywaniu wyboru kierunku dalszego kształcenia, zawodu i planowaniu kariery zawodowej oraz udzielanie informacji w tym zakresie,</a:t>
            </a:r>
          </a:p>
          <a:p>
            <a:pPr>
              <a:buFontTx/>
              <a:buChar char="•"/>
            </a:pPr>
            <a:r>
              <a:rPr lang="pl-PL" altLang="pl-PL" dirty="0">
                <a:latin typeface="+mj-lt"/>
                <a:cs typeface="Arial" charset="0"/>
              </a:rPr>
              <a:t>wspieranie nauczycieli w organizowaniu wewnątrzszkolnego systemu doradztwa oraz zajęć związanych z wyborem kierunku kształcenia i zawodu.</a:t>
            </a:r>
          </a:p>
          <a:p>
            <a:pPr algn="ctr"/>
            <a:r>
              <a:rPr lang="pl-PL" altLang="pl-PL" dirty="0">
                <a:latin typeface="+mj-lt"/>
                <a:cs typeface="Arial" charset="0"/>
              </a:rPr>
              <a:t>[ ... 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7544" y="2101726"/>
            <a:ext cx="82090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altLang="pl-PL" dirty="0">
                <a:latin typeface="+mj-lt"/>
                <a:cs typeface="Arial" charset="0"/>
              </a:rPr>
              <a:t>§ 12.1. Zajęcia związane z wyborem kierunku kształcenia i zawodu organizuje się </a:t>
            </a:r>
            <a:endParaRPr lang="pl-PL" altLang="pl-PL" dirty="0" smtClean="0">
              <a:latin typeface="+mj-lt"/>
              <a:cs typeface="Arial" charset="0"/>
            </a:endParaRPr>
          </a:p>
          <a:p>
            <a:r>
              <a:rPr lang="pl-PL" altLang="pl-PL" dirty="0" smtClean="0">
                <a:latin typeface="+mj-lt"/>
                <a:cs typeface="Arial" charset="0"/>
              </a:rPr>
              <a:t>w </a:t>
            </a:r>
            <a:r>
              <a:rPr lang="pl-PL" altLang="pl-PL" dirty="0">
                <a:latin typeface="+mj-lt"/>
                <a:cs typeface="Arial" charset="0"/>
              </a:rPr>
              <a:t>celu wspomagania uczniów w podejmowaniu decyzji edukacyjnych i zawodowych, przy wykorzystaniu aktywnych metod pracy.</a:t>
            </a:r>
            <a:br>
              <a:rPr lang="pl-PL" altLang="pl-PL" dirty="0">
                <a:latin typeface="+mj-lt"/>
                <a:cs typeface="Arial" charset="0"/>
              </a:rPr>
            </a:br>
            <a:r>
              <a:rPr lang="pl-PL" altLang="pl-PL" dirty="0">
                <a:latin typeface="+mj-lt"/>
                <a:cs typeface="Arial" charset="0"/>
              </a:rPr>
              <a:t>  2. Zajęcia związane z wyborem kierunku kształcenia i zawodu prowadzone są </a:t>
            </a:r>
          </a:p>
          <a:p>
            <a:r>
              <a:rPr lang="pl-PL" altLang="pl-PL" dirty="0">
                <a:latin typeface="+mj-lt"/>
                <a:cs typeface="Arial" charset="0"/>
              </a:rPr>
              <a:t>w grupach odpowiadających liczbie uczniów w oddziale</a:t>
            </a:r>
            <a:br>
              <a:rPr lang="pl-PL" altLang="pl-PL" dirty="0">
                <a:latin typeface="+mj-lt"/>
                <a:cs typeface="Arial" charset="0"/>
              </a:rPr>
            </a:br>
            <a:r>
              <a:rPr lang="pl-PL" altLang="pl-PL" dirty="0">
                <a:latin typeface="+mj-lt"/>
                <a:cs typeface="Arial" charset="0"/>
              </a:rPr>
              <a:t>  3. </a:t>
            </a:r>
            <a:r>
              <a:rPr lang="pl-PL" altLang="pl-PL" u="sng" dirty="0">
                <a:latin typeface="+mj-lt"/>
                <a:cs typeface="Arial" charset="0"/>
              </a:rPr>
              <a:t>Zajęcia, o których mowa w ust. 1, prowadzą: </a:t>
            </a:r>
            <a:r>
              <a:rPr lang="pl-PL" altLang="pl-PL" u="sng" dirty="0" err="1">
                <a:latin typeface="+mj-lt"/>
                <a:cs typeface="Arial" charset="0"/>
              </a:rPr>
              <a:t>doradca</a:t>
            </a:r>
            <a:r>
              <a:rPr lang="pl-PL" altLang="pl-PL" u="sng" dirty="0">
                <a:latin typeface="+mj-lt"/>
                <a:cs typeface="Arial" charset="0"/>
              </a:rPr>
              <a:t> zawodowy lub nauczyciel, wychowawca,  psycholog albo pedagog, posiadający przygotowanie do prowadzenia zajęć związanych wyborem kierunku kształcenia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4882282"/>
            <a:ext cx="8245029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pl-PL" altLang="pl-PL" dirty="0">
                <a:latin typeface="+mj-lt"/>
                <a:cs typeface="Arial" charset="0"/>
              </a:rPr>
              <a:t>§ 15.1. Pomoc psychologiczno-pedagogiczną organizuje </a:t>
            </a:r>
            <a:r>
              <a:rPr lang="pl-PL" altLang="pl-PL" dirty="0" err="1">
                <a:latin typeface="+mj-lt"/>
                <a:cs typeface="Arial" charset="0"/>
              </a:rPr>
              <a:t>dyrektor</a:t>
            </a:r>
            <a:r>
              <a:rPr lang="pl-PL" altLang="pl-PL" dirty="0">
                <a:latin typeface="+mj-lt"/>
                <a:cs typeface="Arial" charset="0"/>
              </a:rPr>
              <a:t> przedszkola, </a:t>
            </a:r>
            <a:r>
              <a:rPr lang="pl-PL" altLang="pl-PL" dirty="0" smtClean="0">
                <a:latin typeface="+mj-lt"/>
                <a:cs typeface="Arial" charset="0"/>
              </a:rPr>
              <a:t>szkoły    lub </a:t>
            </a:r>
            <a:r>
              <a:rPr lang="pl-PL" altLang="pl-PL" dirty="0">
                <a:latin typeface="+mj-lt"/>
                <a:cs typeface="Arial" charset="0"/>
              </a:rPr>
              <a:t>placówki.</a:t>
            </a:r>
          </a:p>
        </p:txBody>
      </p:sp>
      <p:sp>
        <p:nvSpPr>
          <p:cNvPr id="6" name="Prostokąt 4"/>
          <p:cNvSpPr>
            <a:spLocks noChangeArrowheads="1"/>
          </p:cNvSpPr>
          <p:nvPr/>
        </p:nvSpPr>
        <p:spPr bwMode="auto">
          <a:xfrm>
            <a:off x="4363393" y="4480645"/>
            <a:ext cx="63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altLang="pl-PL" dirty="0">
                <a:cs typeface="Arial" charset="0"/>
              </a:rPr>
              <a:t>[ ... ]</a:t>
            </a:r>
          </a:p>
        </p:txBody>
      </p:sp>
      <p:sp>
        <p:nvSpPr>
          <p:cNvPr id="7" name="Prostokąt 5"/>
          <p:cNvSpPr>
            <a:spLocks noChangeArrowheads="1"/>
          </p:cNvSpPr>
          <p:nvPr/>
        </p:nvSpPr>
        <p:spPr bwMode="auto">
          <a:xfrm>
            <a:off x="4434831" y="5591895"/>
            <a:ext cx="633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altLang="pl-PL">
                <a:cs typeface="Arial" charset="0"/>
              </a:rPr>
              <a:t>[ ... 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7544" y="2609364"/>
            <a:ext cx="83185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l-PL" dirty="0">
                <a:latin typeface="+mj-lt"/>
                <a:cs typeface="Arial" pitchFamily="34" charset="0"/>
              </a:rPr>
              <a:t>Rozporządzenie Ministra Edukacji Narodowej </a:t>
            </a:r>
          </a:p>
          <a:p>
            <a:pPr algn="ctr">
              <a:defRPr/>
            </a:pPr>
            <a:r>
              <a:rPr lang="pl-PL" dirty="0">
                <a:latin typeface="+mj-lt"/>
                <a:cs typeface="Arial" pitchFamily="34" charset="0"/>
              </a:rPr>
              <a:t>z dnia 21 maja 2001 r. w sprawie ramowych statutów publicznego przedszkola </a:t>
            </a:r>
            <a:r>
              <a:rPr lang="pl-PL" dirty="0" smtClean="0">
                <a:latin typeface="+mj-lt"/>
                <a:cs typeface="Arial" pitchFamily="34" charset="0"/>
              </a:rPr>
              <a:t>oraz </a:t>
            </a:r>
          </a:p>
          <a:p>
            <a:pPr algn="ctr">
              <a:defRPr/>
            </a:pPr>
            <a:r>
              <a:rPr lang="pl-PL" dirty="0" smtClean="0">
                <a:latin typeface="+mj-lt"/>
                <a:cs typeface="Arial" pitchFamily="34" charset="0"/>
              </a:rPr>
              <a:t>publicznych szkół (Dz. U., z 2001 r. Nr 61, ze zm.)  </a:t>
            </a:r>
          </a:p>
          <a:p>
            <a:pPr algn="ctr">
              <a:defRPr/>
            </a:pPr>
            <a:r>
              <a:rPr lang="pl-PL" i="1" dirty="0" smtClean="0">
                <a:latin typeface="+mj-lt"/>
                <a:cs typeface="Arial" pitchFamily="34" charset="0"/>
              </a:rPr>
              <a:t>wprowadza </a:t>
            </a:r>
            <a:r>
              <a:rPr lang="pl-PL" i="1" dirty="0">
                <a:latin typeface="+mj-lt"/>
                <a:cs typeface="Arial" pitchFamily="34" charset="0"/>
              </a:rPr>
              <a:t>funkcjonowanie </a:t>
            </a:r>
          </a:p>
          <a:p>
            <a:pPr algn="ctr">
              <a:defRPr/>
            </a:pPr>
            <a:r>
              <a:rPr lang="pl-PL" i="1" u="sng" dirty="0">
                <a:latin typeface="+mj-lt"/>
                <a:cs typeface="Arial" pitchFamily="34" charset="0"/>
              </a:rPr>
              <a:t>wewnątrzszkolnego systemu doradztwa zawodowego</a:t>
            </a:r>
            <a:endParaRPr lang="pl-PL" i="1" dirty="0">
              <a:latin typeface="+mj-lt"/>
              <a:cs typeface="Arial" pitchFamily="34" charset="0"/>
            </a:endParaRPr>
          </a:p>
          <a:p>
            <a:pPr algn="ctr">
              <a:defRPr/>
            </a:pPr>
            <a:endParaRPr lang="pl-PL" i="1" dirty="0"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pl-PL" i="1" dirty="0">
                <a:latin typeface="+mj-lt"/>
                <a:cs typeface="Arial" pitchFamily="34" charset="0"/>
              </a:rPr>
              <a:t>§</a:t>
            </a:r>
            <a:r>
              <a:rPr lang="pl-PL" b="1" i="1" dirty="0">
                <a:latin typeface="+mj-lt"/>
                <a:cs typeface="Arial" pitchFamily="34" charset="0"/>
              </a:rPr>
              <a:t> 2.1.Statut określa w szczególności: </a:t>
            </a:r>
          </a:p>
          <a:p>
            <a:pPr marL="342900" indent="-342900" algn="ctr">
              <a:buFontTx/>
              <a:buAutoNum type="arabicParenR" startAt="11"/>
              <a:defRPr/>
            </a:pPr>
            <a:r>
              <a:rPr lang="pl-PL" b="1" i="1" dirty="0">
                <a:latin typeface="+mj-lt"/>
                <a:cs typeface="Arial" pitchFamily="34" charset="0"/>
              </a:rPr>
              <a:t>organizacje wewnątrzszkolnego systemu doradztwa </a:t>
            </a:r>
            <a:r>
              <a:rPr lang="pl-PL" b="1" i="1" dirty="0" smtClean="0">
                <a:latin typeface="+mj-lt"/>
                <a:cs typeface="Arial" pitchFamily="34" charset="0"/>
              </a:rPr>
              <a:t>edukacyjno-zawodowego </a:t>
            </a:r>
          </a:p>
          <a:p>
            <a:pPr marL="342900" indent="-342900" algn="ctr">
              <a:defRPr/>
            </a:pPr>
            <a:r>
              <a:rPr lang="pl-PL" b="1" i="1" dirty="0" smtClean="0">
                <a:latin typeface="+mj-lt"/>
                <a:cs typeface="Arial" pitchFamily="34" charset="0"/>
              </a:rPr>
              <a:t>oraz </a:t>
            </a:r>
            <a:r>
              <a:rPr lang="pl-PL" b="1" i="1" dirty="0">
                <a:latin typeface="+mj-lt"/>
                <a:cs typeface="Arial" pitchFamily="34" charset="0"/>
              </a:rPr>
              <a:t>zajęć związanych  </a:t>
            </a:r>
            <a:r>
              <a:rPr lang="pl-PL" b="1" i="1" dirty="0" smtClean="0">
                <a:latin typeface="+mj-lt"/>
                <a:cs typeface="Arial" pitchFamily="34" charset="0"/>
              </a:rPr>
              <a:t>z wyborem kierunku kształcenia</a:t>
            </a:r>
            <a:endParaRPr lang="pl-PL" b="1" i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/>
          </p:cNvSpPr>
          <p:nvPr/>
        </p:nvSpPr>
        <p:spPr bwMode="auto">
          <a:xfrm>
            <a:off x="611560" y="2636912"/>
            <a:ext cx="7987928" cy="374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br>
              <a:rPr kumimoji="0" lang="pl-PL" alt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pl-PL" altLang="pl-PL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Obejmuje</a:t>
            </a: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 ogół działań podejmowanych przez szkołę w celu prawidłowego przygotowania uczniów do wyboru zawodu lub specjalności zawodowej i kierunku dalszego kształcenia. </a:t>
            </a:r>
            <a:b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pl-PL" altLang="pl-PL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Umożliwia</a:t>
            </a: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 uczniom zdobycie wiedzy i umiejętności niezbędnych do: poznania siebie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i określenia własnych predyspozycji zawodowych oraz rozpoznawania rynku pracy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i zasad nim rządzących, co niewątpliwie przyczyni się do efektywnego zaplanowania ich karier edukacyjno-zawodowych.</a:t>
            </a:r>
            <a:b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pl-PL" altLang="pl-PL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System powinien określać</a:t>
            </a: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: </a:t>
            </a:r>
            <a:b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- tematykę zajęć dla poszczególnych typów szkół (liceum ogólnokształcące, technikum, </a:t>
            </a:r>
            <a:r>
              <a:rPr kumimoji="0" lang="pl-PL" altLang="pl-PL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szkoła</a:t>
            </a: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 branżowa I stopnia, </a:t>
            </a:r>
            <a:r>
              <a:rPr kumimoji="0" lang="pl-PL" altLang="pl-PL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szkoła</a:t>
            </a: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 branżowa II stopnia)</a:t>
            </a:r>
            <a:b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- narzędzia, metody i formy pracy z uczniami</a:t>
            </a:r>
            <a:b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- czas i miejsce realizacji zadań</a:t>
            </a:r>
            <a:b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- oczekiwane efekty</a:t>
            </a:r>
          </a:p>
        </p:txBody>
      </p:sp>
      <p:sp>
        <p:nvSpPr>
          <p:cNvPr id="5" name="Tytuł 3"/>
          <p:cNvSpPr txBox="1">
            <a:spLocks/>
          </p:cNvSpPr>
          <p:nvPr/>
        </p:nvSpPr>
        <p:spPr bwMode="auto">
          <a:xfrm>
            <a:off x="971600" y="1772816"/>
            <a:ext cx="7344816" cy="649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pl-PL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/>
            </a:r>
            <a:br>
              <a:rPr lang="pl-PL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</a:br>
            <a:r>
              <a:rPr lang="pl-PL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pl-PL" b="1" dirty="0">
                <a:latin typeface="+mj-lt"/>
              </a:rPr>
              <a:t>Wewnątrzszkolny System Doradztwa  Edukacyjno-Zawodowego</a:t>
            </a:r>
            <a:r>
              <a:rPr lang="pl-PL" dirty="0">
                <a:solidFill>
                  <a:srgbClr val="003399"/>
                </a:solidFill>
                <a:latin typeface="+mj-lt"/>
                <a:ea typeface="+mj-ea"/>
                <a:cs typeface="Arial" charset="0"/>
              </a:rPr>
              <a:t/>
            </a:r>
            <a:br>
              <a:rPr lang="pl-PL" dirty="0">
                <a:solidFill>
                  <a:srgbClr val="003399"/>
                </a:solidFill>
                <a:latin typeface="+mj-lt"/>
                <a:ea typeface="+mj-ea"/>
                <a:cs typeface="Arial" charset="0"/>
              </a:rPr>
            </a:br>
            <a:endParaRPr lang="pl-PL" dirty="0">
              <a:solidFill>
                <a:srgbClr val="003399"/>
              </a:solidFill>
              <a:latin typeface="+mj-lt"/>
              <a:ea typeface="+mj-ea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/>
          </p:cNvSpPr>
          <p:nvPr/>
        </p:nvSpPr>
        <p:spPr bwMode="auto">
          <a:xfrm>
            <a:off x="683568" y="177281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PRAWO OŚWIATOWE</a:t>
            </a:r>
            <a:b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 Ustawa z dnia 14.12.2016 r.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3556465"/>
            <a:ext cx="82809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altLang="pl-PL" dirty="0">
                <a:latin typeface="+mj-lt"/>
                <a:cs typeface="Arial" charset="0"/>
              </a:rPr>
              <a:t>Art. 292.1. W roku szkolnym 2017/2018 zajęcia z zakresu doradztwa zawodowego są realizowane </a:t>
            </a:r>
            <a:r>
              <a:rPr lang="pl-PL" altLang="pl-PL" dirty="0" smtClean="0">
                <a:latin typeface="+mj-lt"/>
                <a:cs typeface="Arial" charset="0"/>
              </a:rPr>
              <a:t>w </a:t>
            </a:r>
            <a:r>
              <a:rPr lang="pl-PL" altLang="pl-PL" dirty="0">
                <a:latin typeface="+mj-lt"/>
                <a:cs typeface="Arial" charset="0"/>
              </a:rPr>
              <a:t>oparciu o program przygotowany przez nauczyciela realizującego te zajęcia i dopuszczony do użytku przez dyrektora szkoły, po zasięgnięciu opinii rady pedagogicznej.</a:t>
            </a:r>
          </a:p>
          <a:p>
            <a:r>
              <a:rPr lang="pl-PL" altLang="pl-PL" dirty="0">
                <a:latin typeface="+mj-lt"/>
                <a:cs typeface="Arial" charset="0"/>
              </a:rPr>
              <a:t> 2. Program, o którym mowa w ust.1 zawiera treści dotyczące informacji o zawodach, </a:t>
            </a:r>
            <a:r>
              <a:rPr lang="pl-PL" altLang="pl-PL" dirty="0" smtClean="0">
                <a:latin typeface="+mj-lt"/>
                <a:cs typeface="Arial" charset="0"/>
              </a:rPr>
              <a:t>kwalifikacjach  i </a:t>
            </a:r>
            <a:r>
              <a:rPr lang="pl-PL" altLang="pl-PL" dirty="0">
                <a:latin typeface="+mj-lt"/>
                <a:cs typeface="Arial" charset="0"/>
              </a:rPr>
              <a:t>stanowiskach pracy oraz możliwościach uzyskania kwalifikacji zgodnych z potrzebami rynku pracy </a:t>
            </a:r>
            <a:r>
              <a:rPr lang="pl-PL" altLang="pl-PL" dirty="0" smtClean="0">
                <a:latin typeface="+mj-lt"/>
                <a:cs typeface="Arial" charset="0"/>
              </a:rPr>
              <a:t>i </a:t>
            </a:r>
            <a:r>
              <a:rPr lang="pl-PL" altLang="pl-PL" dirty="0">
                <a:latin typeface="+mj-lt"/>
                <a:cs typeface="Arial" charset="0"/>
              </a:rPr>
              <a:t>predyspozycjami zawodowymi.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229600" cy="1359024"/>
          </a:xfrm>
        </p:spPr>
        <p:txBody>
          <a:bodyPr/>
          <a:lstStyle/>
          <a:p>
            <a:pPr lvl="0"/>
            <a:r>
              <a:rPr lang="pl-PL" altLang="pl-PL" sz="2000" dirty="0" smtClean="0">
                <a:solidFill>
                  <a:schemeClr val="tx1"/>
                </a:solidFill>
                <a:cs typeface="Arial" charset="0"/>
              </a:rPr>
              <a:t>ROZPORZĄDZENIE MINISTRA EDUKACJI NARODOWEJ</a:t>
            </a:r>
            <a:br>
              <a:rPr lang="pl-PL" altLang="pl-PL" sz="2000" dirty="0" smtClean="0">
                <a:solidFill>
                  <a:schemeClr val="tx1"/>
                </a:solidFill>
                <a:cs typeface="Arial" charset="0"/>
              </a:rPr>
            </a:br>
            <a:r>
              <a:rPr lang="pl-PL" altLang="pl-PL" sz="2000" dirty="0" smtClean="0">
                <a:solidFill>
                  <a:schemeClr val="tx1"/>
                </a:solidFill>
                <a:cs typeface="Arial" charset="0"/>
              </a:rPr>
              <a:t>z dnia 28 marca 2017 r.</a:t>
            </a:r>
            <a:br>
              <a:rPr lang="pl-PL" altLang="pl-PL" sz="2000" dirty="0" smtClean="0">
                <a:solidFill>
                  <a:schemeClr val="tx1"/>
                </a:solidFill>
                <a:cs typeface="Arial" charset="0"/>
              </a:rPr>
            </a:br>
            <a:r>
              <a:rPr lang="pl-PL" altLang="pl-PL" sz="2000" dirty="0" smtClean="0">
                <a:solidFill>
                  <a:schemeClr val="tx1"/>
                </a:solidFill>
                <a:cs typeface="Arial" charset="0"/>
              </a:rPr>
              <a:t>w sprawie ramowych planów nauczania dla publicznych szkół</a:t>
            </a:r>
            <a:br>
              <a:rPr lang="pl-PL" altLang="pl-PL" sz="2000" dirty="0" smtClean="0">
                <a:solidFill>
                  <a:schemeClr val="tx1"/>
                </a:solidFill>
                <a:cs typeface="Arial" charset="0"/>
              </a:rPr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Tytuł 3"/>
          <p:cNvSpPr txBox="1">
            <a:spLocks/>
          </p:cNvSpPr>
          <p:nvPr/>
        </p:nvSpPr>
        <p:spPr bwMode="auto">
          <a:xfrm>
            <a:off x="755576" y="1628800"/>
            <a:ext cx="7772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Arial" charset="0"/>
            </a:endParaRPr>
          </a:p>
        </p:txBody>
      </p:sp>
      <p:sp>
        <p:nvSpPr>
          <p:cNvPr id="5" name="Tytuł 3"/>
          <p:cNvSpPr txBox="1">
            <a:spLocks/>
          </p:cNvSpPr>
          <p:nvPr/>
        </p:nvSpPr>
        <p:spPr bwMode="auto">
          <a:xfrm>
            <a:off x="323528" y="2178050"/>
            <a:ext cx="820891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pl-PL" altLang="pl-PL" sz="1400" dirty="0">
                <a:latin typeface="+mj-lt"/>
                <a:cs typeface="Arial" charset="0"/>
              </a:rPr>
              <a:t>Nowe ramowe plany nauczania określają tygodniową liczbę godzin obowiązkowych zajęć edukacyjnych i zajęć </a:t>
            </a:r>
            <a:br>
              <a:rPr lang="pl-PL" altLang="pl-PL" sz="1400" dirty="0">
                <a:latin typeface="+mj-lt"/>
                <a:cs typeface="Arial" charset="0"/>
              </a:rPr>
            </a:br>
            <a:r>
              <a:rPr lang="pl-PL" altLang="pl-PL" sz="1400" dirty="0">
                <a:latin typeface="+mj-lt"/>
                <a:cs typeface="Arial" charset="0"/>
              </a:rPr>
              <a:t>z wychowawcą w poszczególnych klasach danego typu szkoły. Dyrektor szkoły, uwzględniając ramowy plan nauczania, opracuje tygodniowy (semestralny) rozkład zajęć.</a:t>
            </a:r>
            <a:br>
              <a:rPr lang="pl-PL" altLang="pl-PL" sz="1400" dirty="0">
                <a:latin typeface="+mj-lt"/>
                <a:cs typeface="Arial" charset="0"/>
              </a:rPr>
            </a:br>
            <a:r>
              <a:rPr lang="pl-PL" altLang="pl-PL" sz="1400" b="1" dirty="0">
                <a:latin typeface="+mj-lt"/>
                <a:cs typeface="Arial" charset="0"/>
              </a:rPr>
              <a:t>Godziny do dyspozycji dyrektora</a:t>
            </a:r>
            <a:r>
              <a:rPr lang="pl-PL" altLang="pl-PL" sz="1400" dirty="0">
                <a:latin typeface="+mj-lt"/>
                <a:cs typeface="Arial" charset="0"/>
              </a:rPr>
              <a:t/>
            </a:r>
            <a:br>
              <a:rPr lang="pl-PL" altLang="pl-PL" sz="1400" dirty="0">
                <a:latin typeface="+mj-lt"/>
                <a:cs typeface="Arial" charset="0"/>
              </a:rPr>
            </a:br>
            <a:r>
              <a:rPr lang="pl-PL" altLang="pl-PL" sz="1400" dirty="0">
                <a:latin typeface="+mj-lt"/>
                <a:cs typeface="Arial" charset="0"/>
              </a:rPr>
              <a:t>W rozporządzeniu wskazano, że godziny do dyspozycji dyrektora szkoły, mogą być przeznaczone na zajęcia rozwijające zainteresowania i uzdolnienia uczniów, </a:t>
            </a:r>
            <a:r>
              <a:rPr lang="pl-PL" altLang="pl-PL" sz="1400" u="sng" dirty="0">
                <a:latin typeface="+mj-lt"/>
                <a:cs typeface="Arial" charset="0"/>
              </a:rPr>
              <a:t>w szczególności zajęcia związane z kształtowaniem aktywności i kreatywności uczniów</a:t>
            </a:r>
            <a:r>
              <a:rPr lang="pl-PL" altLang="pl-PL" sz="1400" dirty="0">
                <a:latin typeface="+mj-lt"/>
                <a:cs typeface="Arial" charset="0"/>
              </a:rPr>
              <a:t>, a w przypadku:</a:t>
            </a:r>
            <a:br>
              <a:rPr lang="pl-PL" altLang="pl-PL" sz="1400" dirty="0">
                <a:latin typeface="+mj-lt"/>
                <a:cs typeface="Arial" charset="0"/>
              </a:rPr>
            </a:br>
            <a:r>
              <a:rPr lang="pl-PL" altLang="pl-PL" sz="1400" dirty="0">
                <a:latin typeface="+mj-lt"/>
                <a:cs typeface="Arial" charset="0"/>
              </a:rPr>
              <a:t>– szkół prowadzących kształcenie zawodowe – również na zajęcia związane z kształtowaniem kompetencji zawodowych;</a:t>
            </a:r>
            <a:br>
              <a:rPr lang="pl-PL" altLang="pl-PL" sz="1400" dirty="0">
                <a:latin typeface="+mj-lt"/>
                <a:cs typeface="Arial" charset="0"/>
              </a:rPr>
            </a:br>
            <a:r>
              <a:rPr lang="pl-PL" altLang="pl-PL" sz="1400" dirty="0">
                <a:latin typeface="+mj-lt"/>
                <a:cs typeface="Arial" charset="0"/>
              </a:rPr>
              <a:t>– liceum ogólnokształcącego dla dorosłych – również na realizację przedmiotów w zakresie rozszerzonym.</a:t>
            </a:r>
            <a:br>
              <a:rPr lang="pl-PL" altLang="pl-PL" sz="1400" dirty="0">
                <a:latin typeface="+mj-lt"/>
                <a:cs typeface="Arial" charset="0"/>
              </a:rPr>
            </a:br>
            <a:r>
              <a:rPr lang="pl-PL" altLang="pl-PL" sz="1400" b="1" dirty="0">
                <a:latin typeface="+mj-lt"/>
                <a:cs typeface="Arial" charset="0"/>
              </a:rPr>
              <a:t> Ramowe plany nauczania zawierają również godziny na realizację zajęć edukacyjnych z zakresu doradztwa zawodowego w klasach VII i VIII szkoły podstawowej w wymiarze po 10 godzin minimum </a:t>
            </a:r>
            <a:r>
              <a:rPr lang="pl-PL" altLang="pl-PL" sz="1400" u="sng" dirty="0">
                <a:latin typeface="+mj-lt"/>
                <a:cs typeface="Arial" charset="0"/>
              </a:rPr>
              <a:t>w każdej klasie oraz </a:t>
            </a:r>
            <a:r>
              <a:rPr lang="pl-PL" altLang="pl-PL" sz="1400" dirty="0" smtClean="0">
                <a:latin typeface="+mj-lt"/>
                <a:cs typeface="Arial" charset="0"/>
              </a:rPr>
              <a:t>w </a:t>
            </a:r>
            <a:r>
              <a:rPr lang="pl-PL" altLang="pl-PL" sz="1400" u="sng" dirty="0">
                <a:latin typeface="+mj-lt"/>
                <a:cs typeface="Arial" charset="0"/>
              </a:rPr>
              <a:t>liceum ogólnokształcącym, technikum, branżowej szkole I stopnia (odpowiednio minimum 10 godzin w całym okresie nauczania). Zajęcia te mają szczególne znaczenie w obecnej dobie wyzwań edukacyjnych i zawodowych stojących przed młodym człowiekiem.</a:t>
            </a:r>
            <a:br>
              <a:rPr lang="pl-PL" altLang="pl-PL" sz="1400" u="sng" dirty="0">
                <a:latin typeface="+mj-lt"/>
                <a:cs typeface="Arial" charset="0"/>
              </a:rPr>
            </a:br>
            <a:r>
              <a:rPr lang="pl-PL" altLang="pl-PL" sz="1400" u="sng" dirty="0">
                <a:latin typeface="+mj-lt"/>
                <a:cs typeface="Arial" charset="0"/>
              </a:rPr>
              <a:t>W roku szkolnym 2017/2018 zajęcia z zakresu doradztwa zawodowego będą realizowane na podstawie programu nauczania (przygotowanego przez nauczyciela prowadzącego te zajęcia) dopuszczonego do użytku przez dyrektora szkoły, po zasięgnięciu opinii rady pedagogicznej. Program musi zawierać informacje o zawodach, kwalifikacjach </a:t>
            </a:r>
            <a:r>
              <a:rPr lang="pl-PL" altLang="pl-PL" sz="1400" u="sng" dirty="0" smtClean="0">
                <a:latin typeface="+mj-lt"/>
                <a:cs typeface="Arial" charset="0"/>
              </a:rPr>
              <a:t> i </a:t>
            </a:r>
            <a:r>
              <a:rPr lang="pl-PL" altLang="pl-PL" sz="1400" u="sng" dirty="0">
                <a:latin typeface="+mj-lt"/>
                <a:cs typeface="Arial" charset="0"/>
              </a:rPr>
              <a:t>stanowiskach pracy oraz możliwościach uzyskania kwalifikacji zgodnych z potrzebami rynku pracy, a także predyspozycjami zawodowymi.</a:t>
            </a:r>
            <a:r>
              <a:rPr lang="pl-PL" altLang="pl-PL" sz="1400" dirty="0">
                <a:latin typeface="+mj-lt"/>
                <a:cs typeface="Arial" charset="0"/>
              </a:rPr>
              <a:t/>
            </a:r>
            <a:br>
              <a:rPr lang="pl-PL" altLang="pl-PL" sz="1400" dirty="0">
                <a:latin typeface="+mj-lt"/>
                <a:cs typeface="Arial" charset="0"/>
              </a:rPr>
            </a:br>
            <a:r>
              <a:rPr lang="pl-PL" altLang="pl-PL" sz="1400" dirty="0">
                <a:latin typeface="+mj-lt"/>
                <a:cs typeface="Arial" charset="0"/>
              </a:rPr>
              <a:t>Treści programowe z zakresu doradztwa zawodowego realizowanego w kolejnych latach zostaną określone </a:t>
            </a:r>
            <a:br>
              <a:rPr lang="pl-PL" altLang="pl-PL" sz="1400" dirty="0">
                <a:latin typeface="+mj-lt"/>
                <a:cs typeface="Arial" charset="0"/>
              </a:rPr>
            </a:br>
            <a:r>
              <a:rPr lang="pl-PL" altLang="pl-PL" sz="1400" dirty="0">
                <a:latin typeface="+mj-lt"/>
                <a:cs typeface="Arial" charset="0"/>
              </a:rPr>
              <a:t>w rozporządzeniu Ministra Edukacji Narodowej.</a:t>
            </a:r>
            <a:br>
              <a:rPr lang="pl-PL" altLang="pl-PL" sz="1400" dirty="0">
                <a:latin typeface="+mj-lt"/>
                <a:cs typeface="Arial" charset="0"/>
              </a:rPr>
            </a:br>
            <a:r>
              <a:rPr lang="pl-PL" altLang="pl-PL" sz="1400" dirty="0">
                <a:latin typeface="+mj-lt"/>
                <a:cs typeface="Arial" charset="0"/>
              </a:rPr>
              <a:t/>
            </a:r>
            <a:br>
              <a:rPr lang="pl-PL" altLang="pl-PL" sz="1400" dirty="0">
                <a:latin typeface="+mj-lt"/>
                <a:cs typeface="Arial" charset="0"/>
              </a:rPr>
            </a:br>
            <a:endParaRPr lang="pl-PL" altLang="pl-PL" sz="1400" dirty="0">
              <a:latin typeface="+mj-lt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229600" cy="1143000"/>
          </a:xfrm>
        </p:spPr>
        <p:txBody>
          <a:bodyPr/>
          <a:lstStyle/>
          <a:p>
            <a:r>
              <a:rPr lang="pl-PL" sz="3200" dirty="0" smtClean="0">
                <a:solidFill>
                  <a:schemeClr val="tx1"/>
                </a:solidFill>
              </a:rPr>
              <a:t>Źródła informacji: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339752" y="3284984"/>
            <a:ext cx="4778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 smtClean="0"/>
              <a:t>http://reformaedukacji.men.gov.pl</a:t>
            </a:r>
            <a:r>
              <a:rPr lang="pl-PL" dirty="0" smtClean="0"/>
              <a:t>/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339752" y="3933056"/>
            <a:ext cx="3041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 smtClean="0"/>
              <a:t>http://new.ore.edu.pl/</a:t>
            </a:r>
            <a:endParaRPr lang="pl-PL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3"/>
          <p:cNvSpPr txBox="1">
            <a:spLocks/>
          </p:cNvSpPr>
          <p:nvPr/>
        </p:nvSpPr>
        <p:spPr bwMode="auto">
          <a:xfrm>
            <a:off x="899592" y="1916832"/>
            <a:ext cx="77724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/>
            </a:r>
            <a:br>
              <a:rPr kumimoji="0" lang="pl-PL" alt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pl-PL" alt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/>
            </a:r>
            <a:br>
              <a:rPr kumimoji="0" lang="pl-PL" alt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pl-PL" altLang="pl-PL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Dziękuję za uwagę</a:t>
            </a:r>
            <a:r>
              <a:rPr kumimoji="0" lang="pl-PL" altLang="pl-PL" sz="1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pl-PL" altLang="pl-PL" sz="1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sz="16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pl-PL" altLang="pl-PL" sz="16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sz="1600" b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Kontakt:</a:t>
            </a:r>
            <a:r>
              <a:rPr kumimoji="0" lang="pl-PL" altLang="pl-PL" sz="160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pl-PL" altLang="pl-PL" sz="160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sz="1600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pl-PL" altLang="pl-PL" sz="1600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Barbara Matusik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sz="1600" dirty="0" smtClean="0">
              <a:latin typeface="+mj-lt"/>
              <a:ea typeface="+mj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600" dirty="0" err="1" smtClean="0">
                <a:latin typeface="+mj-lt"/>
                <a:ea typeface="+mj-ea"/>
                <a:cs typeface="Arial" charset="0"/>
              </a:rPr>
              <a:t>doradca</a:t>
            </a:r>
            <a:r>
              <a:rPr lang="pl-PL" altLang="pl-PL" sz="1600" dirty="0" smtClean="0">
                <a:latin typeface="+mj-lt"/>
                <a:ea typeface="+mj-ea"/>
                <a:cs typeface="Arial" charset="0"/>
              </a:rPr>
              <a:t> zawodowy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Szkolny Ośrodek Kariery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600" dirty="0" smtClean="0">
                <a:latin typeface="+mj-lt"/>
                <a:ea typeface="+mj-ea"/>
                <a:cs typeface="Arial" charset="0"/>
              </a:rPr>
              <a:t>Zespół Szkół Gastronomicznych </a:t>
            </a:r>
            <a:r>
              <a:rPr lang="pl-PL" altLang="pl-PL" sz="1600" dirty="0" smtClean="0">
                <a:latin typeface="+mj-lt"/>
                <a:cs typeface="Arial" charset="0"/>
              </a:rPr>
              <a:t>w Gorzowie Wlkp.</a:t>
            </a:r>
          </a:p>
          <a:p>
            <a:pPr lvl="0" algn="ctr"/>
            <a:r>
              <a:rPr lang="pl-PL" altLang="pl-PL" sz="1600" dirty="0" smtClean="0">
                <a:latin typeface="+mj-lt"/>
                <a:cs typeface="Arial" charset="0"/>
              </a:rPr>
              <a:t>ul. Okólna 35</a:t>
            </a:r>
          </a:p>
          <a:p>
            <a:pPr lvl="0" algn="ctr"/>
            <a:r>
              <a:rPr lang="pl-PL" altLang="pl-PL" sz="1600" dirty="0" smtClean="0">
                <a:latin typeface="+mj-lt"/>
                <a:cs typeface="Arial" charset="0"/>
              </a:rPr>
              <a:t> tel. 95/722-52-42</a:t>
            </a:r>
            <a:br>
              <a:rPr lang="pl-PL" altLang="pl-PL" sz="1600" dirty="0" smtClean="0">
                <a:latin typeface="+mj-lt"/>
                <a:cs typeface="Arial" charset="0"/>
              </a:rPr>
            </a:br>
            <a:r>
              <a:rPr kumimoji="0" lang="pl-PL" altLang="pl-PL" sz="100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___________________________________</a:t>
            </a:r>
            <a:r>
              <a:rPr kumimoji="0" lang="pl-PL" altLang="pl-PL" sz="160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pl-PL" altLang="pl-PL" sz="160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endParaRPr kumimoji="0" lang="pl-PL" altLang="pl-PL" sz="80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Arial" charset="0"/>
            </a:endParaRPr>
          </a:p>
          <a:p>
            <a:pPr lvl="0" algn="ctr"/>
            <a:r>
              <a:rPr lang="pl-PL" altLang="pl-PL" sz="1600" dirty="0" err="1" smtClean="0">
                <a:latin typeface="+mj-lt"/>
                <a:ea typeface="+mj-ea"/>
                <a:cs typeface="Arial" charset="0"/>
              </a:rPr>
              <a:t>doradca</a:t>
            </a:r>
            <a:r>
              <a:rPr lang="pl-PL" altLang="pl-PL" sz="1600" dirty="0" smtClean="0">
                <a:latin typeface="+mj-lt"/>
                <a:ea typeface="+mj-ea"/>
                <a:cs typeface="Arial" charset="0"/>
              </a:rPr>
              <a:t> metodyczny ds. doradztwa zawodowego</a:t>
            </a:r>
            <a:br>
              <a:rPr lang="pl-PL" altLang="pl-PL" sz="1600" dirty="0" smtClean="0">
                <a:latin typeface="+mj-lt"/>
                <a:ea typeface="+mj-ea"/>
                <a:cs typeface="Arial" charset="0"/>
              </a:rPr>
            </a:br>
            <a:r>
              <a:rPr kumimoji="0" lang="pl-PL" altLang="pl-PL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Wojewódzki Ośrodek Metodyczny w Gorzowie Wlkp.</a:t>
            </a:r>
            <a:br>
              <a:rPr kumimoji="0" lang="pl-PL" altLang="pl-PL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ul. Łokietka 23</a:t>
            </a:r>
            <a:br>
              <a:rPr kumimoji="0" lang="pl-PL" altLang="pl-PL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pl-PL" altLang="pl-PL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  <a:t> tel. 95/721-61-10, 721-61-11</a:t>
            </a:r>
            <a:br>
              <a:rPr kumimoji="0" lang="pl-PL" altLang="pl-PL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lang="pl-PL" altLang="pl-PL" sz="1600" dirty="0" smtClean="0">
                <a:latin typeface="+mj-lt"/>
                <a:ea typeface="+mj-ea"/>
                <a:cs typeface="Arial" charset="0"/>
              </a:rPr>
              <a:t>barbara.matusik@womgorz.edu.pl</a:t>
            </a:r>
            <a:r>
              <a:rPr kumimoji="0" lang="pl-PL" altLang="pl-PL" sz="1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/>
            </a:r>
            <a:br>
              <a:rPr kumimoji="0" lang="pl-PL" altLang="pl-PL" sz="1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pl-PL" altLang="pl-PL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/>
            </a:r>
            <a:br>
              <a:rPr kumimoji="0" lang="pl-PL" altLang="pl-PL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endParaRPr kumimoji="0" lang="pl-PL" altLang="pl-PL" sz="20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/>
            </a:r>
            <a:br>
              <a:rPr lang="pl-PL" dirty="0" smtClean="0">
                <a:latin typeface="Cambria"/>
                <a:ea typeface="Calibri"/>
                <a:cs typeface="Times New Roman"/>
              </a:rPr>
            </a:br>
            <a:r>
              <a:rPr lang="pl-PL" dirty="0" smtClean="0">
                <a:latin typeface="Cambria"/>
                <a:ea typeface="Calibri"/>
                <a:cs typeface="Times New Roman"/>
              </a:rPr>
              <a:t/>
            </a:r>
            <a:br>
              <a:rPr lang="pl-PL" dirty="0" smtClean="0">
                <a:latin typeface="Cambria"/>
                <a:ea typeface="Calibri"/>
                <a:cs typeface="Times New Roman"/>
              </a:rPr>
            </a:br>
            <a:r>
              <a:rPr lang="pl-PL" sz="36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Branżowa </a:t>
            </a:r>
            <a:r>
              <a:rPr lang="pl-PL" sz="36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szkoła I stopnia</a:t>
            </a:r>
            <a:r>
              <a:rPr lang="pl-PL" sz="36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pl-PL" sz="36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dirty="0" smtClean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a typeface="Calibri"/>
                <a:cs typeface="Calibri"/>
              </a:rPr>
              <a:t>Z </a:t>
            </a:r>
            <a:r>
              <a:rPr lang="pl-PL" sz="2000" dirty="0">
                <a:ea typeface="Calibri"/>
                <a:cs typeface="Calibri"/>
              </a:rPr>
              <a:t>dniem </a:t>
            </a:r>
            <a:r>
              <a:rPr lang="pl-PL" sz="2000" b="1" dirty="0">
                <a:ea typeface="Calibri"/>
                <a:cs typeface="Calibri"/>
              </a:rPr>
              <a:t>1 września 2017 r. tworzy się branżową szkołę I </a:t>
            </a:r>
            <a:r>
              <a:rPr lang="pl-PL" sz="2000" b="1" dirty="0" smtClean="0">
                <a:ea typeface="Calibri"/>
                <a:cs typeface="Calibri"/>
              </a:rPr>
              <a:t>stopnia</a:t>
            </a:r>
            <a:r>
              <a:rPr lang="pl-PL" sz="2000" dirty="0" smtClean="0">
                <a:ea typeface="Calibri"/>
                <a:cs typeface="Calibri"/>
              </a:rPr>
              <a:t>.  </a:t>
            </a:r>
            <a:endParaRPr lang="pl-PL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>
                <a:ea typeface="Calibri"/>
                <a:cs typeface="Calibri"/>
              </a:rPr>
              <a:t> </a:t>
            </a:r>
            <a:endParaRPr lang="pl-PL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a typeface="Calibri"/>
                <a:cs typeface="Calibri"/>
              </a:rPr>
              <a:t>Z </a:t>
            </a:r>
            <a:r>
              <a:rPr lang="pl-PL" sz="2000" dirty="0">
                <a:ea typeface="Calibri"/>
                <a:cs typeface="Calibri"/>
              </a:rPr>
              <a:t>dniem </a:t>
            </a:r>
            <a:r>
              <a:rPr lang="pl-PL" sz="2000" b="1" dirty="0">
                <a:ea typeface="Calibri"/>
                <a:cs typeface="Calibri"/>
              </a:rPr>
              <a:t>1 września 2017 r. dotychczasowa zasadnicza szkoła zawodowa staje się branżową szkołą I </a:t>
            </a:r>
            <a:r>
              <a:rPr lang="pl-PL" sz="2000" b="1" dirty="0" smtClean="0">
                <a:ea typeface="Calibri"/>
                <a:cs typeface="Calibri"/>
              </a:rPr>
              <a:t>stopnia. </a:t>
            </a:r>
            <a:r>
              <a:rPr lang="pl-PL" sz="2000" dirty="0" smtClean="0">
                <a:ea typeface="Calibri"/>
                <a:cs typeface="Calibri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Calibri"/>
                <a:cs typeface="Calibri"/>
              </a:rPr>
              <a:t>Organ stanowiący jednostki samorządu terytorialnego prowadzącej dotychczasową zasadniczą szkołę zawodową, </a:t>
            </a:r>
            <a:r>
              <a:rPr lang="pl-PL" sz="2000" b="1" dirty="0">
                <a:ea typeface="Calibri"/>
                <a:cs typeface="Calibri"/>
              </a:rPr>
              <a:t>w terminie </a:t>
            </a:r>
            <a:r>
              <a:rPr lang="pl-PL" sz="2000" b="1" dirty="0" smtClean="0">
                <a:ea typeface="Calibri"/>
                <a:cs typeface="Calibri"/>
              </a:rPr>
              <a:t/>
            </a:r>
            <a:br>
              <a:rPr lang="pl-PL" sz="2000" b="1" dirty="0" smtClean="0">
                <a:ea typeface="Calibri"/>
                <a:cs typeface="Calibri"/>
              </a:rPr>
            </a:br>
            <a:r>
              <a:rPr lang="pl-PL" sz="2000" b="1" dirty="0" smtClean="0">
                <a:ea typeface="Calibri"/>
                <a:cs typeface="Calibri"/>
              </a:rPr>
              <a:t>do </a:t>
            </a:r>
            <a:r>
              <a:rPr lang="pl-PL" sz="2000" b="1" dirty="0">
                <a:ea typeface="Calibri"/>
                <a:cs typeface="Calibri"/>
              </a:rPr>
              <a:t>dnia </a:t>
            </a:r>
            <a:r>
              <a:rPr lang="pl-PL" sz="2000" b="1" dirty="0" smtClean="0">
                <a:ea typeface="Calibri"/>
                <a:cs typeface="Calibri"/>
              </a:rPr>
              <a:t>30 </a:t>
            </a:r>
            <a:r>
              <a:rPr lang="pl-PL" sz="2000" b="1" dirty="0">
                <a:ea typeface="Calibri"/>
                <a:cs typeface="Calibri"/>
              </a:rPr>
              <a:t>listopada 2017 r., w drodze uchwały, </a:t>
            </a:r>
            <a:r>
              <a:rPr lang="pl-PL" sz="2000" dirty="0">
                <a:ea typeface="Calibri"/>
                <a:cs typeface="Calibri"/>
              </a:rPr>
              <a:t>stwierdza jej </a:t>
            </a:r>
            <a:r>
              <a:rPr lang="pl-PL" sz="2000" b="1" dirty="0">
                <a:ea typeface="Calibri"/>
                <a:cs typeface="Calibri"/>
              </a:rPr>
              <a:t>przekształcenie  </a:t>
            </a:r>
            <a:r>
              <a:rPr lang="pl-PL" sz="2000" b="1" dirty="0" smtClean="0">
                <a:ea typeface="Calibri"/>
                <a:cs typeface="Calibri"/>
              </a:rPr>
              <a:t>w </a:t>
            </a:r>
            <a:r>
              <a:rPr lang="pl-PL" sz="2000" b="1" dirty="0">
                <a:ea typeface="Calibri"/>
                <a:cs typeface="Calibri"/>
              </a:rPr>
              <a:t>branżową szkołę I stopnia</a:t>
            </a:r>
            <a:r>
              <a:rPr lang="pl-PL" sz="2000" dirty="0">
                <a:ea typeface="Calibri"/>
                <a:cs typeface="Calibri"/>
              </a:rPr>
              <a:t> </a:t>
            </a:r>
            <a:r>
              <a:rPr lang="pl-PL" sz="2000" dirty="0" smtClean="0">
                <a:ea typeface="Calibri"/>
                <a:cs typeface="Calibri"/>
              </a:rPr>
              <a:t> </a:t>
            </a:r>
            <a:endParaRPr lang="pl-PL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800" dirty="0">
              <a:ea typeface="Calibri"/>
              <a:cs typeface="Times New Roman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71255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>
                <a:solidFill>
                  <a:schemeClr val="tx1"/>
                </a:solidFill>
              </a:rPr>
              <a:t>Branżowa szkoła I stopnia – c.d.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b="1" dirty="0" smtClean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b="1" dirty="0" smtClean="0">
                <a:ea typeface="Calibri"/>
                <a:cs typeface="Calibri"/>
              </a:rPr>
              <a:t>Uchwała</a:t>
            </a:r>
            <a:r>
              <a:rPr lang="pl-PL" sz="2000" dirty="0">
                <a:ea typeface="Calibri"/>
                <a:cs typeface="Calibri"/>
              </a:rPr>
              <a:t>, o której mowa w ust. 2, stanowi </a:t>
            </a:r>
            <a:r>
              <a:rPr lang="pl-PL" sz="2000" b="1" dirty="0">
                <a:ea typeface="Calibri"/>
                <a:cs typeface="Calibri"/>
              </a:rPr>
              <a:t>akt założycielski</a:t>
            </a:r>
            <a:r>
              <a:rPr lang="pl-PL" sz="2000" dirty="0">
                <a:ea typeface="Calibri"/>
                <a:cs typeface="Calibri"/>
              </a:rPr>
              <a:t> branżowej szkoły I stopnia </a:t>
            </a:r>
            <a:r>
              <a:rPr lang="pl-PL" sz="2000" dirty="0" smtClean="0">
                <a:ea typeface="Calibri"/>
                <a:cs typeface="Calibri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dirty="0"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Na rok szkolny 2017/2018 nie przeprowadza się postępowania rekrutacyjnego do klasy I dotychczasowej zasadniczej szkoły zawodowej.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sz="2000" dirty="0" smtClean="0"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Z dniem 1 września 2017 r. likwiduje się klasę I, a w latach następnych kolejne klasy dotychczasowej zasadniczej szkoły zawodowej.  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000" dirty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 smtClean="0">
                <a:ea typeface="Calibri"/>
                <a:cs typeface="Calibri"/>
              </a:rPr>
              <a:t> </a:t>
            </a:r>
            <a:endParaRPr lang="pl-PL" sz="1800" dirty="0">
              <a:ea typeface="Calibri"/>
              <a:cs typeface="Times New Roman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989814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Branżowa szkoła I stopnia – c.d.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W latach szkolnych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2017/2018–2019/2020 w branżowej szkole I stopnia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,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prowadzi się klasy dotychczasowej zasadniczej szkoły zawodowej aż do czasu likwidacji tych klas.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b="1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Do tych klas, stosuje się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dotychczasowe przepisy dotyczące zasadniczych szkół zawodowych.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b="1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Uczniowie tych klas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otrzymują świadectwa, ustalone dla dotychczasowych zasadniczych szkół zawodowych, opatrzone pieczęcią zasadniczej szkoły zawodowej.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pl-PL" sz="20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4412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Branżowa szkoła I stopnia – c.d.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Kształcenie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w branżowej szkole I stopnia </a:t>
            </a: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odbywać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się będzie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w zawodach ujętych w klasyfikacji zawodów szkolnictwa zawodowego, dla których przewidziano kształcenie w tym typie szkoły. </a:t>
            </a:r>
            <a:endParaRPr lang="pl-PL" sz="18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Przewiduje się, że wszystkie zawody przyporządkowane do tego typu szkoły będą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zawodami </a:t>
            </a:r>
            <a:r>
              <a:rPr lang="pl-PL" sz="2000" b="1" dirty="0" err="1">
                <a:solidFill>
                  <a:prstClr val="black"/>
                </a:solidFill>
                <a:ea typeface="Calibri"/>
                <a:cs typeface="Calibri"/>
              </a:rPr>
              <a:t>jednokwalifikacyjnymi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, a część z nich będzie miała kwalifikację wspólną z zawodem nauczanym na poziomie technikum</a:t>
            </a: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b="1" dirty="0" smtClean="0">
                <a:solidFill>
                  <a:prstClr val="black"/>
                </a:solidFill>
                <a:ea typeface="Calibri"/>
                <a:cs typeface="Calibri"/>
              </a:rPr>
              <a:t>W branżowej szkole I stopnia zachowane będą dotychczasowe klasy wielozawodowe</a:t>
            </a:r>
            <a:r>
              <a:rPr lang="pl-PL" sz="2000" dirty="0" smtClean="0">
                <a:solidFill>
                  <a:prstClr val="black"/>
                </a:solidFill>
                <a:ea typeface="Calibri"/>
                <a:cs typeface="Calibri"/>
              </a:rPr>
              <a:t>.  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2807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prstClr val="black"/>
                </a:solidFill>
              </a:rPr>
              <a:t>Branżowa szkoła I stopnia – c.d.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b="1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b="1" dirty="0" smtClean="0">
                <a:solidFill>
                  <a:prstClr val="black"/>
                </a:solidFill>
                <a:ea typeface="Calibri"/>
                <a:cs typeface="Calibri"/>
              </a:rPr>
              <a:t>Podstawę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programową kształcenia ogólnego dla branżowej szkoły </a:t>
            </a:r>
            <a:b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</a:b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I stopnia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określoną w nowych  przepisach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  stosuje się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, począwszy od roku szkolnego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2017/2018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b="1" dirty="0">
              <a:solidFill>
                <a:prstClr val="black"/>
              </a:solidFill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W klasach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dotychczasowej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zasadniczej szkoły zawodowej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 prowadzonych w branżowej szkole I stopnia, do czasu zakończenia kształcenia, </a:t>
            </a:r>
            <a:r>
              <a:rPr lang="pl-PL" sz="2000" b="1" dirty="0">
                <a:solidFill>
                  <a:prstClr val="black"/>
                </a:solidFill>
                <a:ea typeface="Calibri"/>
                <a:cs typeface="Calibri"/>
              </a:rPr>
              <a:t>stosuje się podstawę programową kształcenia ogólnego dla zasadniczej szkoły zawodowej </a:t>
            </a:r>
            <a:r>
              <a:rPr lang="pl-PL" sz="2000" dirty="0">
                <a:solidFill>
                  <a:prstClr val="black"/>
                </a:solidFill>
                <a:ea typeface="Calibri"/>
                <a:cs typeface="Calibri"/>
              </a:rPr>
              <a:t>.</a:t>
            </a:r>
            <a:endParaRPr lang="pl-PL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pl-PL" sz="20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5943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</TotalTime>
  <Words>2032</Words>
  <Application>Microsoft Office PowerPoint</Application>
  <PresentationFormat>Pokaz na ekranie (4:3)</PresentationFormat>
  <Paragraphs>305</Paragraphs>
  <Slides>49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0" baseType="lpstr">
      <vt:lpstr>Motyw pakietu Office</vt:lpstr>
      <vt:lpstr> Reforma edukacji - najważniejsze zmiany</vt:lpstr>
      <vt:lpstr>Slajd 2</vt:lpstr>
      <vt:lpstr>    Poniższy schemat obowiązuje absolwentów gimnazjum od 1 września 2017 r., 1 września 2018 r., 1 września 2019 r. </vt:lpstr>
      <vt:lpstr>Slajd 4</vt:lpstr>
      <vt:lpstr>  Branżowa szkoła I stopnia </vt:lpstr>
      <vt:lpstr>Branżowa szkoła I stopnia – c.d.</vt:lpstr>
      <vt:lpstr>Branżowa szkoła I stopnia – c.d.</vt:lpstr>
      <vt:lpstr>Branżowa szkoła I stopnia – c.d.</vt:lpstr>
      <vt:lpstr>Branżowa szkoła I stopnia – c.d.</vt:lpstr>
      <vt:lpstr>Branżowa szkoła I stopnia – c.d.</vt:lpstr>
      <vt:lpstr>Branżowa szkoła I stopnia – c.d.</vt:lpstr>
      <vt:lpstr>Organizacja kształcenia</vt:lpstr>
      <vt:lpstr>Uczeń szkoły</vt:lpstr>
      <vt:lpstr>Pracownik młodociany</vt:lpstr>
      <vt:lpstr>    Poniższy schemat obowiązuje absolwentów  od  1 września 2019 r. </vt:lpstr>
      <vt:lpstr>Slajd 16</vt:lpstr>
      <vt:lpstr>Technikum 4-letnie technikum</vt:lpstr>
      <vt:lpstr>4-letnie technikum</vt:lpstr>
      <vt:lpstr>5-letnie technikum</vt:lpstr>
      <vt:lpstr>5-letnie technikum</vt:lpstr>
      <vt:lpstr>5-letnie technikum</vt:lpstr>
      <vt:lpstr>5-letnie technikum</vt:lpstr>
      <vt:lpstr>Branżowa szkoła II stopnia</vt:lpstr>
      <vt:lpstr>Branżowa szkoła II stopnia – c.d.</vt:lpstr>
      <vt:lpstr>Slajd 25</vt:lpstr>
      <vt:lpstr>Slajd 26</vt:lpstr>
      <vt:lpstr>KZSZ z 2012r. </vt:lpstr>
      <vt:lpstr>  KZSZ z 2017r.  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KZSZ - nowa</vt:lpstr>
      <vt:lpstr>Nowe zawody wprowadzone do klasyfikacji:  </vt:lpstr>
      <vt:lpstr>Slajd 39</vt:lpstr>
      <vt:lpstr>Slajd 40</vt:lpstr>
      <vt:lpstr>Regulacje prawne</vt:lpstr>
      <vt:lpstr>Slajd 42</vt:lpstr>
      <vt:lpstr>Slajd 43</vt:lpstr>
      <vt:lpstr>Slajd 44</vt:lpstr>
      <vt:lpstr>Slajd 45</vt:lpstr>
      <vt:lpstr>Slajd 46</vt:lpstr>
      <vt:lpstr>ROZPORZĄDZENIE MINISTRA EDUKACJI NARODOWEJ z dnia 28 marca 2017 r. w sprawie ramowych planów nauczania dla publicznych szkół </vt:lpstr>
      <vt:lpstr>Źródła informacji:</vt:lpstr>
      <vt:lpstr>Slajd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Lu</dc:creator>
  <cp:lastModifiedBy>Basia Matusik</cp:lastModifiedBy>
  <cp:revision>201</cp:revision>
  <dcterms:created xsi:type="dcterms:W3CDTF">2012-11-23T08:17:58Z</dcterms:created>
  <dcterms:modified xsi:type="dcterms:W3CDTF">2017-06-06T02:18:34Z</dcterms:modified>
</cp:coreProperties>
</file>