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71" r:id="rId3"/>
    <p:sldId id="257" r:id="rId4"/>
    <p:sldId id="304" r:id="rId5"/>
    <p:sldId id="293" r:id="rId6"/>
    <p:sldId id="294" r:id="rId7"/>
    <p:sldId id="298" r:id="rId8"/>
    <p:sldId id="300" r:id="rId9"/>
    <p:sldId id="299" r:id="rId10"/>
    <p:sldId id="280" r:id="rId11"/>
    <p:sldId id="281" r:id="rId12"/>
    <p:sldId id="282" r:id="rId13"/>
    <p:sldId id="301" r:id="rId14"/>
    <p:sldId id="264" r:id="rId15"/>
    <p:sldId id="273" r:id="rId16"/>
    <p:sldId id="302" r:id="rId17"/>
    <p:sldId id="268" r:id="rId18"/>
    <p:sldId id="274" r:id="rId19"/>
    <p:sldId id="269" r:id="rId20"/>
    <p:sldId id="270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532" autoAdjust="0"/>
  </p:normalViewPr>
  <p:slideViewPr>
    <p:cSldViewPr>
      <p:cViewPr varScale="1">
        <p:scale>
          <a:sx n="69" d="100"/>
          <a:sy n="69" d="100"/>
        </p:scale>
        <p:origin x="14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76432-DC72-4DEF-A040-CDE99EB761D7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B367C-1980-4F1B-BCE1-4DA1CE23FA4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535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B367C-1980-4F1B-BCE1-4DA1CE23FA4F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2927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9DB9D2-7B08-4DB0-9A77-4769E25437F6}" type="datetimeFigureOut">
              <a:rPr lang="pl-PL" smtClean="0"/>
              <a:pPr/>
              <a:t>2017-10-16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54309A-4EFD-49C4-9390-9C748477432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43" y="1556792"/>
            <a:ext cx="7772400" cy="2516682"/>
          </a:xfrm>
        </p:spPr>
        <p:txBody>
          <a:bodyPr>
            <a:noAutofit/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effectLst/>
              </a:rPr>
              <a:t>Krajowy Fundusz Szkoleniowy </a:t>
            </a:r>
            <a:br>
              <a:rPr lang="pl-PL" sz="3200" dirty="0" smtClean="0">
                <a:solidFill>
                  <a:schemeClr val="tx1"/>
                </a:solidFill>
                <a:effectLst/>
              </a:rPr>
            </a:br>
            <a:r>
              <a:rPr lang="pl-PL" sz="3200" dirty="0" smtClean="0">
                <a:solidFill>
                  <a:schemeClr val="tx1"/>
                </a:solidFill>
                <a:effectLst/>
              </a:rPr>
              <a:t>w praktyce – zasady finansowania kształcenia ustawicznego pracowników i pracodawców </a:t>
            </a:r>
            <a:br>
              <a:rPr lang="pl-PL" sz="3200" dirty="0" smtClean="0">
                <a:solidFill>
                  <a:schemeClr val="tx1"/>
                </a:solidFill>
                <a:effectLst/>
              </a:rPr>
            </a:br>
            <a:r>
              <a:rPr lang="pl-PL" sz="3200" dirty="0" smtClean="0">
                <a:solidFill>
                  <a:schemeClr val="tx1"/>
                </a:solidFill>
                <a:effectLst/>
              </a:rPr>
              <a:t>w powiatowym </a:t>
            </a:r>
            <a:r>
              <a:rPr lang="pl-PL" sz="3200" dirty="0">
                <a:solidFill>
                  <a:schemeClr val="tx1"/>
                </a:solidFill>
                <a:effectLst/>
              </a:rPr>
              <a:t>u</a:t>
            </a:r>
            <a:r>
              <a:rPr lang="pl-PL" sz="3200" dirty="0" smtClean="0">
                <a:solidFill>
                  <a:schemeClr val="tx1"/>
                </a:solidFill>
                <a:effectLst/>
              </a:rPr>
              <a:t>rzędzie </a:t>
            </a:r>
            <a:r>
              <a:rPr lang="pl-PL" sz="3200" dirty="0">
                <a:solidFill>
                  <a:schemeClr val="tx1"/>
                </a:solidFill>
                <a:effectLst/>
              </a:rPr>
              <a:t>p</a:t>
            </a:r>
            <a:r>
              <a:rPr lang="pl-PL" sz="3200" dirty="0" smtClean="0">
                <a:solidFill>
                  <a:schemeClr val="tx1"/>
                </a:solidFill>
                <a:effectLst/>
              </a:rPr>
              <a:t>racy</a:t>
            </a:r>
            <a:endParaRPr lang="pl-PL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5785896"/>
            <a:ext cx="8204448" cy="105568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pl-PL" sz="1400" dirty="0" smtClean="0"/>
              <a:t>Alicja </a:t>
            </a:r>
            <a:r>
              <a:rPr lang="pl-PL" sz="1400" dirty="0" err="1" smtClean="0"/>
              <a:t>Niezgodzka</a:t>
            </a: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Specjalista ds. rozwoju zawodowego</a:t>
            </a:r>
            <a:endParaRPr lang="pl-PL" sz="1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404" y="146550"/>
            <a:ext cx="2193995" cy="936104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293096"/>
            <a:ext cx="2808312" cy="2457273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93157"/>
            <a:ext cx="2192400" cy="9830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lvl="0"/>
            <a:endParaRPr lang="pl-PL" sz="2000" dirty="0" smtClean="0"/>
          </a:p>
          <a:p>
            <a:pPr lvl="0"/>
            <a:r>
              <a:rPr lang="pl-PL" sz="2000" dirty="0" smtClean="0"/>
              <a:t>Pracownik</a:t>
            </a:r>
            <a:r>
              <a:rPr lang="pl-PL" sz="2000" dirty="0"/>
              <a:t>, którego kształcenie ustawiczne ma być sfinansowane ze środków KFS musi być zatrudniony przez Pracodawcę </a:t>
            </a:r>
            <a:r>
              <a:rPr lang="pl-PL" sz="2000" u="sng" dirty="0"/>
              <a:t>przed dniem złożenia </a:t>
            </a:r>
            <a:r>
              <a:rPr lang="pl-PL" sz="2000" u="sng" dirty="0" smtClean="0"/>
              <a:t>wniosku</a:t>
            </a:r>
            <a:r>
              <a:rPr lang="pl-PL" sz="2000" dirty="0"/>
              <a:t>.</a:t>
            </a:r>
            <a:endParaRPr lang="pl-PL" sz="2000" dirty="0" smtClean="0"/>
          </a:p>
          <a:p>
            <a:pPr marL="109728" lvl="0" indent="0">
              <a:buNone/>
            </a:pPr>
            <a:endParaRPr lang="pl-PL" sz="2000" dirty="0" smtClean="0"/>
          </a:p>
          <a:p>
            <a:pPr lvl="0"/>
            <a:r>
              <a:rPr lang="pl-PL" sz="2000" dirty="0" smtClean="0"/>
              <a:t>O </a:t>
            </a:r>
            <a:r>
              <a:rPr lang="pl-PL" sz="2000" dirty="0"/>
              <a:t>finansowanie ww. działań należy ubiegać się przed ich </a:t>
            </a:r>
            <a:r>
              <a:rPr lang="pl-PL" sz="2000" dirty="0" smtClean="0"/>
              <a:t>rozpoczęciem.</a:t>
            </a:r>
          </a:p>
          <a:p>
            <a:pPr marL="109728" lvl="0" indent="0">
              <a:buNone/>
            </a:pPr>
            <a:endParaRPr lang="pl-PL" sz="2000" dirty="0" smtClean="0"/>
          </a:p>
          <a:p>
            <a:r>
              <a:rPr lang="pl-PL" sz="2000" dirty="0"/>
              <a:t>Środki KFS przyznawane są na dany rok budżetowy. Oznacza to, że działania możliwe do sfinansowania muszą zostać rozpoczęte i opłacone w roku, na który zostały </a:t>
            </a:r>
            <a:r>
              <a:rPr lang="pl-PL" sz="2000" dirty="0" smtClean="0"/>
              <a:t>przyznane.</a:t>
            </a:r>
          </a:p>
          <a:p>
            <a:endParaRPr lang="pl-PL" sz="2200" dirty="0" smtClean="0"/>
          </a:p>
          <a:p>
            <a:pPr lvl="0"/>
            <a:endParaRPr lang="pl-PL" dirty="0"/>
          </a:p>
          <a:p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Ważne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076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pPr lvl="0">
              <a:buClr>
                <a:srgbClr val="94C600"/>
              </a:buClr>
            </a:pPr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Planowane działania </a:t>
            </a:r>
            <a:r>
              <a:rPr lang="pl-PL" sz="2000" u="sng" dirty="0">
                <a:solidFill>
                  <a:prstClr val="black"/>
                </a:solidFill>
              </a:rPr>
              <a:t>nie mogą rozpocząć się wcześniej niż po zawarciu między Pracodawcą a Urzędem umowy </a:t>
            </a:r>
            <a:r>
              <a:rPr lang="pl-PL" sz="2000" dirty="0" smtClean="0">
                <a:solidFill>
                  <a:prstClr val="black"/>
                </a:solidFill>
              </a:rPr>
              <a:t>o środki KFS.</a:t>
            </a:r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Zmiana </a:t>
            </a:r>
            <a:r>
              <a:rPr lang="pl-PL" sz="2000" dirty="0"/>
              <a:t>zakresu wsparcia (zamiana lub zwiększenie liczby </a:t>
            </a:r>
            <a:r>
              <a:rPr lang="pl-PL" sz="2000" dirty="0" smtClean="0"/>
              <a:t>pracowników</a:t>
            </a:r>
            <a:r>
              <a:rPr lang="pl-PL" sz="2000" dirty="0"/>
              <a:t>, tematów kursów, studiów podyplomowych, egzaminów, realizatora kształcenia) nie jest możliwa po zawarciu </a:t>
            </a:r>
            <a:r>
              <a:rPr lang="pl-PL" sz="2000" dirty="0" smtClean="0"/>
              <a:t>Umowy.</a:t>
            </a:r>
          </a:p>
          <a:p>
            <a:pPr marL="109728" indent="0">
              <a:buNone/>
            </a:pPr>
            <a:endParaRPr lang="pl-PL" sz="2000" dirty="0" smtClean="0"/>
          </a:p>
          <a:p>
            <a:r>
              <a:rPr lang="pl-PL" sz="2000" dirty="0"/>
              <a:t>U</a:t>
            </a:r>
            <a:r>
              <a:rPr lang="pl-PL" sz="2000" dirty="0" smtClean="0"/>
              <a:t>sługi kształcenia </a:t>
            </a:r>
            <a:r>
              <a:rPr lang="pl-PL" sz="2000" dirty="0"/>
              <a:t>zawodowego lub przekwalifikowania zawodowego, finansowane w co najmniej 70% ze środków publicznych </a:t>
            </a:r>
            <a:r>
              <a:rPr lang="pl-PL" sz="2000" dirty="0" smtClean="0"/>
              <a:t>są zwolnione z podatku VAT.</a:t>
            </a:r>
            <a:endParaRPr lang="pl-PL" sz="2000" dirty="0"/>
          </a:p>
          <a:p>
            <a:pPr marL="109728" indent="0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Ważne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032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54555"/>
          </a:xfrm>
        </p:spPr>
        <p:txBody>
          <a:bodyPr>
            <a:normAutofit fontScale="77500" lnSpcReduction="20000"/>
          </a:bodyPr>
          <a:lstStyle/>
          <a:p>
            <a:pPr marL="109728" lvl="0" indent="0">
              <a:buClr>
                <a:srgbClr val="94C600"/>
              </a:buClr>
              <a:buNone/>
            </a:pPr>
            <a:endParaRPr lang="pl-PL" sz="22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600" dirty="0" smtClean="0">
                <a:solidFill>
                  <a:prstClr val="black"/>
                </a:solidFill>
              </a:rPr>
              <a:t>staże podyplomowe </a:t>
            </a:r>
            <a:r>
              <a:rPr lang="pl-PL" sz="2600" dirty="0">
                <a:solidFill>
                  <a:prstClr val="black"/>
                </a:solidFill>
              </a:rPr>
              <a:t>wraz z kosztami obsługi określonym </a:t>
            </a:r>
            <a:r>
              <a:rPr lang="pl-PL" sz="2600" dirty="0" smtClean="0">
                <a:solidFill>
                  <a:prstClr val="black"/>
                </a:solidFill>
              </a:rPr>
              <a:t/>
            </a:r>
            <a:br>
              <a:rPr lang="pl-PL" sz="2600" dirty="0" smtClean="0">
                <a:solidFill>
                  <a:prstClr val="black"/>
                </a:solidFill>
              </a:rPr>
            </a:br>
            <a:r>
              <a:rPr lang="pl-PL" sz="2600" dirty="0" smtClean="0">
                <a:solidFill>
                  <a:prstClr val="black"/>
                </a:solidFill>
              </a:rPr>
              <a:t>w </a:t>
            </a:r>
            <a:r>
              <a:rPr lang="pl-PL" sz="2600" dirty="0">
                <a:solidFill>
                  <a:prstClr val="black"/>
                </a:solidFill>
              </a:rPr>
              <a:t>przepisach </a:t>
            </a:r>
            <a:r>
              <a:rPr lang="pl-PL" sz="2600" dirty="0" smtClean="0">
                <a:solidFill>
                  <a:prstClr val="black"/>
                </a:solidFill>
              </a:rPr>
              <a:t>o </a:t>
            </a:r>
            <a:r>
              <a:rPr lang="pl-PL" sz="2600" dirty="0">
                <a:solidFill>
                  <a:prstClr val="black"/>
                </a:solidFill>
              </a:rPr>
              <a:t>zawodach lekarza </a:t>
            </a:r>
            <a:r>
              <a:rPr lang="pl-PL" sz="2600" dirty="0" smtClean="0">
                <a:solidFill>
                  <a:prstClr val="black"/>
                </a:solidFill>
              </a:rPr>
              <a:t>i </a:t>
            </a:r>
            <a:r>
              <a:rPr lang="pl-PL" sz="2600" dirty="0">
                <a:solidFill>
                  <a:prstClr val="black"/>
                </a:solidFill>
              </a:rPr>
              <a:t>lekarza dentysty oraz szkoleń specjalizacyjnych lekarzy i lekarzy dentystów</a:t>
            </a:r>
            <a:r>
              <a:rPr lang="pl-PL" sz="2600" dirty="0" smtClean="0">
                <a:solidFill>
                  <a:prstClr val="black"/>
                </a:solidFill>
              </a:rPr>
              <a:t>, </a:t>
            </a:r>
            <a:r>
              <a:rPr lang="pl-PL" sz="2600" dirty="0">
                <a:solidFill>
                  <a:prstClr val="black"/>
                </a:solidFill>
              </a:rPr>
              <a:t>ani specjalizacji pielęgniarek i </a:t>
            </a:r>
            <a:r>
              <a:rPr lang="pl-PL" sz="2600" dirty="0" smtClean="0">
                <a:solidFill>
                  <a:prstClr val="black"/>
                </a:solidFill>
              </a:rPr>
              <a:t>położnych,</a:t>
            </a:r>
            <a:endParaRPr lang="pl-PL" sz="2600" dirty="0">
              <a:solidFill>
                <a:prstClr val="black"/>
              </a:solidFill>
            </a:endParaRPr>
          </a:p>
          <a:p>
            <a:pPr lvl="0" algn="just">
              <a:buClr>
                <a:srgbClr val="94C600"/>
              </a:buClr>
            </a:pPr>
            <a:endParaRPr lang="pl-PL" sz="2600" dirty="0">
              <a:solidFill>
                <a:prstClr val="black"/>
              </a:solidFill>
            </a:endParaRPr>
          </a:p>
          <a:p>
            <a:pPr marL="109728" lvl="0" indent="0" algn="just">
              <a:buClr>
                <a:srgbClr val="94C600"/>
              </a:buClr>
              <a:buNone/>
            </a:pPr>
            <a:endParaRPr lang="pl-PL" sz="26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600" dirty="0">
                <a:solidFill>
                  <a:prstClr val="black"/>
                </a:solidFill>
              </a:rPr>
              <a:t>kształcenie osoby </a:t>
            </a:r>
            <a:r>
              <a:rPr lang="pl-PL" sz="2600" dirty="0" smtClean="0">
                <a:solidFill>
                  <a:prstClr val="black"/>
                </a:solidFill>
              </a:rPr>
              <a:t>współpracującej, zgodnie z art. 8 ust. 11 ustawy o systemie ubezpieczeń społecznych, </a:t>
            </a:r>
            <a:r>
              <a:rPr lang="pl-PL" sz="2600" dirty="0">
                <a:solidFill>
                  <a:prstClr val="black"/>
                </a:solidFill>
              </a:rPr>
              <a:t>tj. małżonka, dzieci własnych lub dzieci drugiego małżonka i dzieci przysposobionych, rodziców oraz macochy i ojczyma pozostających we wspólnym gospodarstwie domowym </a:t>
            </a:r>
            <a:r>
              <a:rPr lang="pl-PL" sz="2600" dirty="0" smtClean="0">
                <a:solidFill>
                  <a:prstClr val="black"/>
                </a:solidFill>
              </a:rPr>
              <a:t/>
            </a:r>
            <a:br>
              <a:rPr lang="pl-PL" sz="2600" dirty="0" smtClean="0">
                <a:solidFill>
                  <a:prstClr val="black"/>
                </a:solidFill>
              </a:rPr>
            </a:br>
            <a:r>
              <a:rPr lang="pl-PL" sz="2600" dirty="0" smtClean="0">
                <a:solidFill>
                  <a:prstClr val="black"/>
                </a:solidFill>
              </a:rPr>
              <a:t>i </a:t>
            </a:r>
            <a:r>
              <a:rPr lang="pl-PL" sz="2600" dirty="0">
                <a:solidFill>
                  <a:prstClr val="black"/>
                </a:solidFill>
              </a:rPr>
              <a:t>współpracujących przy prowadzeniu działalności, chyba, że jest zatrudniona na podstawie umowy o pracę, powołania, wyboru, mianowania, lub spółdzielczej umowy o pracę,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pl-PL" sz="2700" dirty="0" smtClean="0">
                <a:solidFill>
                  <a:prstClr val="black"/>
                </a:solidFill>
              </a:rPr>
              <a:t/>
            </a:r>
            <a:br>
              <a:rPr lang="pl-PL" sz="2700" dirty="0" smtClean="0">
                <a:solidFill>
                  <a:prstClr val="black"/>
                </a:solidFill>
              </a:rPr>
            </a:br>
            <a:r>
              <a:rPr lang="pl-PL" sz="2700" dirty="0" smtClean="0">
                <a:solidFill>
                  <a:prstClr val="black"/>
                </a:solidFill>
              </a:rPr>
              <a:t/>
            </a:r>
            <a:br>
              <a:rPr lang="pl-PL" sz="2700" dirty="0" smtClean="0">
                <a:solidFill>
                  <a:prstClr val="black"/>
                </a:solidFill>
              </a:rPr>
            </a:br>
            <a:r>
              <a:rPr lang="pl-PL" sz="4400" dirty="0" smtClean="0">
                <a:solidFill>
                  <a:schemeClr val="tx1"/>
                </a:solidFill>
                <a:effectLst/>
              </a:rPr>
              <a:t>Środków KFS nie można przeznaczyć na:</a:t>
            </a:r>
            <a:r>
              <a:rPr lang="pl-PL" sz="4400" u="sng" dirty="0">
                <a:solidFill>
                  <a:prstClr val="black"/>
                </a:solidFill>
              </a:rPr>
              <a:t/>
            </a:r>
            <a:br>
              <a:rPr lang="pl-PL" sz="4400" u="sng" dirty="0">
                <a:solidFill>
                  <a:prstClr val="black"/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483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525963"/>
          </a:xfrm>
        </p:spPr>
        <p:txBody>
          <a:bodyPr/>
          <a:lstStyle/>
          <a:p>
            <a:pPr lvl="0" algn="just">
              <a:buClr>
                <a:srgbClr val="94C600"/>
              </a:buClr>
            </a:pPr>
            <a:endParaRPr lang="pl-PL" sz="1600" dirty="0">
              <a:solidFill>
                <a:prstClr val="black"/>
              </a:solidFill>
            </a:endParaRPr>
          </a:p>
          <a:p>
            <a:pPr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koszty dojazdu, zakwaterowania i wyżywienia,</a:t>
            </a:r>
          </a:p>
          <a:p>
            <a:pPr lvl="0">
              <a:buClr>
                <a:srgbClr val="94C600"/>
              </a:buClr>
            </a:pPr>
            <a:endParaRPr lang="pl-PL" sz="2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 smtClean="0">
                <a:solidFill>
                  <a:prstClr val="black"/>
                </a:solidFill>
              </a:rPr>
              <a:t>kursy </a:t>
            </a:r>
            <a:r>
              <a:rPr lang="pl-PL" sz="2000" dirty="0">
                <a:solidFill>
                  <a:prstClr val="black"/>
                </a:solidFill>
              </a:rPr>
              <a:t>obowiązkowe dla wszystkich </a:t>
            </a:r>
            <a:r>
              <a:rPr lang="pl-PL" sz="2000" dirty="0" smtClean="0">
                <a:solidFill>
                  <a:prstClr val="black"/>
                </a:solidFill>
              </a:rPr>
              <a:t>pracowników</a:t>
            </a:r>
            <a:r>
              <a:rPr lang="pl-PL" sz="2000" dirty="0">
                <a:solidFill>
                  <a:prstClr val="black"/>
                </a:solidFill>
              </a:rPr>
              <a:t>, np. BHP, ochrona danych osobowych,</a:t>
            </a:r>
          </a:p>
          <a:p>
            <a:pPr lvl="0">
              <a:buClr>
                <a:srgbClr val="94C600"/>
              </a:buClr>
            </a:pPr>
            <a:endParaRPr lang="pl-PL" sz="2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k</a:t>
            </a:r>
            <a:r>
              <a:rPr lang="pl-PL" sz="2000" dirty="0" smtClean="0">
                <a:solidFill>
                  <a:prstClr val="black"/>
                </a:solidFill>
              </a:rPr>
              <a:t>ształcenie </a:t>
            </a:r>
            <a:r>
              <a:rPr lang="pl-PL" sz="2000" dirty="0">
                <a:solidFill>
                  <a:prstClr val="black"/>
                </a:solidFill>
              </a:rPr>
              <a:t>ustawiczne pracowników przebywających na urlopie macierzyńskim/ ojcowskim/ </a:t>
            </a:r>
            <a:r>
              <a:rPr lang="pl-PL" sz="2000" dirty="0" smtClean="0">
                <a:solidFill>
                  <a:prstClr val="black"/>
                </a:solidFill>
              </a:rPr>
              <a:t>wychowawczym, wsparcie </a:t>
            </a:r>
            <a:r>
              <a:rPr lang="pl-PL" sz="2000" dirty="0">
                <a:solidFill>
                  <a:prstClr val="black"/>
                </a:solidFill>
              </a:rPr>
              <a:t>KFS obejmuje pracowników świadczących pracę</a:t>
            </a:r>
            <a:r>
              <a:rPr lang="pl-PL" sz="2000" dirty="0" smtClean="0">
                <a:solidFill>
                  <a:prstClr val="black"/>
                </a:solidFill>
              </a:rPr>
              <a:t>. </a:t>
            </a:r>
            <a:endParaRPr lang="pl-PL" sz="2000" dirty="0">
              <a:solidFill>
                <a:prstClr val="black"/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tx1"/>
                </a:solidFill>
                <a:effectLst/>
              </a:rPr>
              <a:t>Środków KFS nie można przeznaczyć </a:t>
            </a:r>
            <a:r>
              <a:rPr lang="pl-PL" sz="4000" dirty="0" smtClean="0">
                <a:solidFill>
                  <a:schemeClr val="tx1"/>
                </a:solidFill>
                <a:effectLst/>
              </a:rPr>
              <a:t>na: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081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049" y="1316537"/>
            <a:ext cx="8229600" cy="4900000"/>
          </a:xfrm>
        </p:spPr>
        <p:txBody>
          <a:bodyPr>
            <a:normAutofit/>
          </a:bodyPr>
          <a:lstStyle/>
          <a:p>
            <a:endParaRPr lang="pl-PL" sz="2000" dirty="0" smtClean="0"/>
          </a:p>
          <a:p>
            <a:r>
              <a:rPr lang="pl-PL" sz="2000" dirty="0" smtClean="0"/>
              <a:t>strony umowy, datę i miejsce jej zawarcia oraz okres obowiązywania,</a:t>
            </a:r>
          </a:p>
          <a:p>
            <a:pPr marL="109728" indent="0">
              <a:buNone/>
            </a:pPr>
            <a:endParaRPr lang="pl-PL" sz="2000" dirty="0" smtClean="0"/>
          </a:p>
          <a:p>
            <a:r>
              <a:rPr lang="pl-PL" sz="2000" dirty="0"/>
              <a:t>w</a:t>
            </a:r>
            <a:r>
              <a:rPr lang="pl-PL" sz="2000" dirty="0" smtClean="0"/>
              <a:t>ysokość środków z KFS na finansowanie działań, o których mowa we wniosku,</a:t>
            </a:r>
          </a:p>
          <a:p>
            <a:pPr marL="109728" indent="0">
              <a:buNone/>
            </a:pPr>
            <a:endParaRPr lang="pl-PL" sz="2000" dirty="0" smtClean="0"/>
          </a:p>
          <a:p>
            <a:r>
              <a:rPr lang="pl-PL" sz="2000" dirty="0"/>
              <a:t>n</a:t>
            </a:r>
            <a:r>
              <a:rPr lang="pl-PL" sz="2000" dirty="0" smtClean="0"/>
              <a:t>umer rachunku bankowego pracodawcy, na który będą przekazywane środki z KFS oraz termin ich przekazania,</a:t>
            </a:r>
          </a:p>
          <a:p>
            <a:pPr marL="109728" indent="0">
              <a:buNone/>
            </a:pPr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19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sz="2400" dirty="0" smtClean="0"/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6279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Co zawiera umowa: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653136"/>
            <a:ext cx="1872208" cy="1775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88232" y="1052736"/>
            <a:ext cx="8424936" cy="59046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l-PL" sz="2000" dirty="0" smtClean="0"/>
          </a:p>
          <a:p>
            <a:endParaRPr lang="pl-PL" sz="2000" dirty="0"/>
          </a:p>
          <a:p>
            <a:r>
              <a:rPr lang="pl-PL" sz="2000" dirty="0"/>
              <a:t>sposób i termin rozliczenia otrzymanych środków oraz rodzaje dokumentów potwierdzających ich wydatkowanie,</a:t>
            </a:r>
          </a:p>
          <a:p>
            <a:endParaRPr lang="pl-PL" sz="2000" dirty="0" smtClean="0"/>
          </a:p>
          <a:p>
            <a:r>
              <a:rPr lang="pl-PL" sz="2000" dirty="0" smtClean="0"/>
              <a:t>warunki </a:t>
            </a:r>
            <a:r>
              <a:rPr lang="pl-PL" sz="2000" dirty="0"/>
              <a:t>wypowiedzenia lub odstąpienia </a:t>
            </a:r>
            <a:r>
              <a:rPr lang="pl-PL" sz="2000" dirty="0" smtClean="0"/>
              <a:t>od umowy,</a:t>
            </a:r>
          </a:p>
          <a:p>
            <a:pPr marL="109728" indent="0">
              <a:buNone/>
            </a:pPr>
            <a:endParaRPr lang="pl-PL" sz="2000" dirty="0"/>
          </a:p>
          <a:p>
            <a:r>
              <a:rPr lang="pl-PL" sz="2000" dirty="0"/>
              <a:t>w</a:t>
            </a:r>
            <a:r>
              <a:rPr lang="pl-PL" sz="2000" dirty="0" smtClean="0"/>
              <a:t>arunki </a:t>
            </a:r>
            <a:r>
              <a:rPr lang="pl-PL" sz="2000" dirty="0"/>
              <a:t>zwrotu przez pracodawcę środków w przypadku nieukończenia </a:t>
            </a:r>
            <a:r>
              <a:rPr lang="pl-PL" sz="2000" dirty="0" smtClean="0"/>
              <a:t>kształcenia ustawicznego </a:t>
            </a:r>
            <a:r>
              <a:rPr lang="pl-PL" sz="2000" dirty="0"/>
              <a:t>przez </a:t>
            </a:r>
            <a:r>
              <a:rPr lang="pl-PL" sz="2000" dirty="0" smtClean="0"/>
              <a:t>uczestnika, </a:t>
            </a:r>
            <a:br>
              <a:rPr lang="pl-PL" sz="2000" dirty="0" smtClean="0"/>
            </a:br>
            <a:r>
              <a:rPr lang="pl-PL" sz="2000" dirty="0" smtClean="0"/>
              <a:t>z uwzględnieniem </a:t>
            </a:r>
            <a:r>
              <a:rPr lang="pl-PL" sz="2000" dirty="0"/>
              <a:t>powodów </a:t>
            </a:r>
            <a:r>
              <a:rPr lang="pl-PL" sz="2000" dirty="0" smtClean="0"/>
              <a:t>nieukończenia,</a:t>
            </a:r>
          </a:p>
          <a:p>
            <a:pPr marL="109728" indent="0">
              <a:buNone/>
            </a:pPr>
            <a:endParaRPr lang="pl-PL" sz="2000" dirty="0"/>
          </a:p>
          <a:p>
            <a:r>
              <a:rPr lang="pl-PL" sz="2000" dirty="0"/>
              <a:t>w</a:t>
            </a:r>
            <a:r>
              <a:rPr lang="pl-PL" sz="2000" dirty="0" smtClean="0"/>
              <a:t>arunki </a:t>
            </a:r>
            <a:r>
              <a:rPr lang="pl-PL" sz="2000" dirty="0"/>
              <a:t>zwrotu przez pracodawcę środków niewykorzystanych lub wykorzystanych niezgodnie z przeznaczeniem</a:t>
            </a:r>
            <a:r>
              <a:rPr lang="pl-PL" sz="2000" dirty="0" smtClean="0"/>
              <a:t>,</a:t>
            </a:r>
          </a:p>
          <a:p>
            <a:pPr marL="109728" indent="0">
              <a:buNone/>
            </a:pPr>
            <a:endParaRPr lang="pl-PL" sz="20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4000" dirty="0">
                <a:solidFill>
                  <a:schemeClr val="tx1"/>
                </a:solidFill>
                <a:effectLst/>
              </a:rPr>
              <a:t>Co zawiera </a:t>
            </a:r>
            <a:r>
              <a:rPr lang="pl-PL" sz="4000" dirty="0" smtClean="0">
                <a:solidFill>
                  <a:schemeClr val="tx1"/>
                </a:solidFill>
                <a:effectLst/>
              </a:rPr>
              <a:t>umowa: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43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94C600"/>
              </a:buClr>
            </a:pPr>
            <a:endParaRPr lang="pl-PL" sz="2000" dirty="0" smtClean="0">
              <a:solidFill>
                <a:prstClr val="black"/>
              </a:solidFill>
            </a:endParaRPr>
          </a:p>
          <a:p>
            <a:pPr>
              <a:buClr>
                <a:srgbClr val="94C600"/>
              </a:buClr>
            </a:pPr>
            <a:r>
              <a:rPr lang="pl-PL" sz="2000" dirty="0"/>
              <a:t>sposób kontroli wykonywania umowy i postępowania </a:t>
            </a:r>
            <a:br>
              <a:rPr lang="pl-PL" sz="2000" dirty="0"/>
            </a:br>
            <a:r>
              <a:rPr lang="pl-PL" sz="2000" dirty="0"/>
              <a:t>w przypadku stwierdzenia nieprawidłowości w wykonywaniu umowy,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sz="2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 smtClean="0">
                <a:solidFill>
                  <a:prstClr val="black"/>
                </a:solidFill>
              </a:rPr>
              <a:t>odwołanie </a:t>
            </a:r>
            <a:r>
              <a:rPr lang="pl-PL" sz="2000" dirty="0">
                <a:solidFill>
                  <a:prstClr val="black"/>
                </a:solidFill>
              </a:rPr>
              <a:t>do właściwego rozporządzenia Komisji Europejskiej, które określa warunki dopuszczalności pomocy de </a:t>
            </a:r>
            <a:r>
              <a:rPr lang="pl-PL" sz="2000" dirty="0" err="1">
                <a:solidFill>
                  <a:prstClr val="black"/>
                </a:solidFill>
              </a:rPr>
              <a:t>minimis</a:t>
            </a:r>
            <a:r>
              <a:rPr lang="pl-PL" sz="2000" dirty="0" smtClean="0">
                <a:solidFill>
                  <a:prstClr val="black"/>
                </a:solidFill>
              </a:rPr>
              <a:t>,</a:t>
            </a:r>
          </a:p>
          <a:p>
            <a:pPr lvl="0">
              <a:buClr>
                <a:srgbClr val="94C600"/>
              </a:buClr>
            </a:pPr>
            <a:endParaRPr lang="pl-PL" sz="2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z</a:t>
            </a:r>
            <a:r>
              <a:rPr lang="pl-PL" sz="2000" dirty="0" smtClean="0">
                <a:solidFill>
                  <a:prstClr val="black"/>
                </a:solidFill>
              </a:rPr>
              <a:t>obowiązanie </a:t>
            </a:r>
            <a:r>
              <a:rPr lang="pl-PL" sz="2000" dirty="0">
                <a:solidFill>
                  <a:prstClr val="black"/>
                </a:solidFill>
              </a:rPr>
              <a:t>pracodawcy do przekazania na żądanie </a:t>
            </a:r>
            <a:r>
              <a:rPr lang="pl-PL" sz="2000" dirty="0" smtClean="0">
                <a:solidFill>
                  <a:prstClr val="black"/>
                </a:solidFill>
              </a:rPr>
              <a:t>Starosty </a:t>
            </a:r>
            <a:r>
              <a:rPr lang="pl-PL" sz="2000" dirty="0">
                <a:solidFill>
                  <a:prstClr val="black"/>
                </a:solidFill>
              </a:rPr>
              <a:t>danych do monitoringu wydatkowania </a:t>
            </a:r>
            <a:r>
              <a:rPr lang="pl-PL" sz="2000" dirty="0" smtClean="0">
                <a:solidFill>
                  <a:prstClr val="black"/>
                </a:solidFill>
              </a:rPr>
              <a:t>środków</a:t>
            </a:r>
            <a:r>
              <a:rPr lang="pl-PL" sz="2000" dirty="0">
                <a:solidFill>
                  <a:prstClr val="black"/>
                </a:solidFill>
              </a:rPr>
              <a:t>.</a:t>
            </a:r>
            <a:endParaRPr lang="pl-PL" sz="2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endParaRPr lang="pl-PL" sz="2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  <a:buNone/>
            </a:pPr>
            <a:r>
              <a:rPr lang="pl-PL" sz="2000" dirty="0" smtClean="0">
                <a:solidFill>
                  <a:prstClr val="black"/>
                </a:solidFill>
              </a:rPr>
              <a:t>  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Co zawiera umowa: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489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73882"/>
            <a:ext cx="8229600" cy="475252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pl-PL" dirty="0" smtClean="0"/>
          </a:p>
          <a:p>
            <a:pPr marL="0"/>
            <a:r>
              <a:rPr lang="pl-PL" sz="2000" dirty="0" smtClean="0"/>
              <a:t>dobór tematyki szkoleń, studiów podyplomowych, egzaminu,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/>
            <a:r>
              <a:rPr lang="pl-PL" sz="2000" dirty="0" smtClean="0"/>
              <a:t>zawarcie umowy na kształcenie z pracownikiem,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/>
            <a:r>
              <a:rPr lang="pl-PL" sz="2000" dirty="0"/>
              <a:t>w</a:t>
            </a:r>
            <a:r>
              <a:rPr lang="pl-PL" sz="2000" dirty="0" smtClean="0"/>
              <a:t>ybór instytucji szkoleniowej,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/>
            <a:r>
              <a:rPr lang="pl-PL" sz="2000" dirty="0" smtClean="0"/>
              <a:t>zawarcie </a:t>
            </a:r>
            <a:r>
              <a:rPr lang="pl-PL" sz="2000" dirty="0"/>
              <a:t>umowy </a:t>
            </a:r>
            <a:r>
              <a:rPr lang="pl-PL" sz="2000" dirty="0" smtClean="0"/>
              <a:t>na kształcenie z </a:t>
            </a:r>
            <a:r>
              <a:rPr lang="pl-PL" sz="2000" dirty="0"/>
              <a:t>instytucją </a:t>
            </a:r>
            <a:r>
              <a:rPr lang="pl-PL" sz="2000" dirty="0" smtClean="0"/>
              <a:t>szkoleniową, </a:t>
            </a:r>
            <a:endParaRPr lang="pl-PL" sz="2000" dirty="0"/>
          </a:p>
          <a:p>
            <a:pPr marL="0"/>
            <a:endParaRPr lang="pl-PL" sz="2000" dirty="0" smtClean="0"/>
          </a:p>
          <a:p>
            <a:pPr marL="0" indent="0">
              <a:buNone/>
            </a:pPr>
            <a:endParaRPr lang="pl-PL" sz="2000" dirty="0" smtClean="0"/>
          </a:p>
          <a:p>
            <a:pPr algn="just"/>
            <a:endParaRPr lang="pl-PL" sz="20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Obowiązki pracodawcy: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653136"/>
            <a:ext cx="2016224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4683976"/>
          </a:xfrm>
        </p:spPr>
        <p:txBody>
          <a:bodyPr>
            <a:normAutofit/>
          </a:bodyPr>
          <a:lstStyle/>
          <a:p>
            <a:pPr algn="just"/>
            <a:endParaRPr lang="pl-PL" sz="2000" dirty="0"/>
          </a:p>
          <a:p>
            <a:endParaRPr lang="pl-PL" sz="2000" dirty="0" smtClean="0"/>
          </a:p>
          <a:p>
            <a:r>
              <a:rPr lang="pl-PL" sz="2000" dirty="0"/>
              <a:t>przestrzeganie przepisów ustawy o ochronie danych osobowych,</a:t>
            </a:r>
          </a:p>
          <a:p>
            <a:pPr marL="109728" indent="0">
              <a:buNone/>
            </a:pPr>
            <a:endParaRPr lang="pl-PL" sz="2000" dirty="0" smtClean="0"/>
          </a:p>
          <a:p>
            <a:r>
              <a:rPr lang="pl-PL" sz="2000" dirty="0" smtClean="0"/>
              <a:t>utrzymanie </a:t>
            </a:r>
            <a:r>
              <a:rPr lang="pl-PL" sz="2000" dirty="0"/>
              <a:t>statusu pracodawcy przez cały okres obowiązywania </a:t>
            </a:r>
            <a:r>
              <a:rPr lang="pl-PL" sz="2000" dirty="0" smtClean="0"/>
              <a:t>umowy.</a:t>
            </a:r>
            <a:endParaRPr lang="pl-PL" sz="2000" dirty="0"/>
          </a:p>
          <a:p>
            <a:endParaRPr lang="pl-PL" sz="2000" dirty="0" smtClean="0"/>
          </a:p>
          <a:p>
            <a:r>
              <a:rPr lang="pl-PL" sz="2000" dirty="0"/>
              <a:t>p</a:t>
            </a:r>
            <a:r>
              <a:rPr lang="pl-PL" sz="2000" dirty="0" smtClean="0"/>
              <a:t>oddanie </a:t>
            </a:r>
            <a:r>
              <a:rPr lang="pl-PL" sz="2000" dirty="0"/>
              <a:t>się kontroli w zakresie przestrzegania postanowień </a:t>
            </a:r>
            <a:r>
              <a:rPr lang="pl-PL" sz="2000" dirty="0" smtClean="0"/>
              <a:t>umowy.</a:t>
            </a:r>
          </a:p>
          <a:p>
            <a:endParaRPr lang="pl-PL" sz="2000" dirty="0" smtClean="0"/>
          </a:p>
          <a:p>
            <a:pPr marL="109728" indent="0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Obowiązki pracodawcy: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724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764704"/>
            <a:ext cx="8507288" cy="5760640"/>
          </a:xfrm>
        </p:spPr>
        <p:txBody>
          <a:bodyPr>
            <a:noAutofit/>
          </a:bodyPr>
          <a:lstStyle/>
          <a:p>
            <a:pPr lvl="0" algn="just"/>
            <a:endParaRPr lang="pl-PL" sz="1900" dirty="0" smtClean="0"/>
          </a:p>
          <a:p>
            <a:pPr marL="109728" lvl="0" indent="0" algn="ctr">
              <a:buNone/>
            </a:pPr>
            <a:r>
              <a:rPr lang="pl-PL" sz="4000" dirty="0" smtClean="0"/>
              <a:t>Szczegółowe informacje dotyczące KFS </a:t>
            </a:r>
          </a:p>
          <a:p>
            <a:pPr marL="109728" lvl="0" indent="0" algn="ctr">
              <a:buNone/>
            </a:pPr>
            <a:r>
              <a:rPr lang="pl-PL" sz="4000" dirty="0" smtClean="0"/>
              <a:t>dostępne są na stronie internetowej urzędu </a:t>
            </a:r>
            <a:r>
              <a:rPr lang="pl-PL" sz="4000" b="1" dirty="0" smtClean="0"/>
              <a:t>www.pup.zgora.pl</a:t>
            </a:r>
            <a:r>
              <a:rPr lang="pl-PL" sz="4000" dirty="0" smtClean="0"/>
              <a:t>, </a:t>
            </a:r>
          </a:p>
          <a:p>
            <a:pPr marL="109728" lvl="0" indent="0" algn="ctr">
              <a:buNone/>
            </a:pPr>
            <a:r>
              <a:rPr lang="pl-PL" sz="4000" dirty="0" smtClean="0"/>
              <a:t>oraz siedzibie urzędu </a:t>
            </a:r>
          </a:p>
          <a:p>
            <a:pPr marL="109728" lvl="0" indent="0" algn="ctr">
              <a:buNone/>
            </a:pPr>
            <a:r>
              <a:rPr lang="pl-PL" sz="4000" b="1" dirty="0" smtClean="0"/>
              <a:t>piętro </a:t>
            </a:r>
            <a:r>
              <a:rPr lang="pl-PL" sz="4000" b="1" dirty="0"/>
              <a:t>III pokój </a:t>
            </a:r>
            <a:r>
              <a:rPr lang="pl-PL" sz="4000" b="1" dirty="0" smtClean="0"/>
              <a:t>nr 305</a:t>
            </a:r>
            <a:r>
              <a:rPr lang="pl-PL" sz="4000" dirty="0" smtClean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/>
          </a:bodyPr>
          <a:lstStyle/>
          <a:p>
            <a:pPr algn="ctr"/>
            <a:endParaRPr lang="pl-PL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74124" y="1124744"/>
            <a:ext cx="8229600" cy="4395944"/>
          </a:xfrm>
        </p:spPr>
        <p:txBody>
          <a:bodyPr>
            <a:normAutofit fontScale="92500" lnSpcReduction="20000"/>
          </a:bodyPr>
          <a:lstStyle/>
          <a:p>
            <a:endParaRPr lang="pl-PL" altLang="pl-PL" sz="2000" dirty="0" smtClean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2400"/>
              </a:spcBef>
            </a:pPr>
            <a:r>
              <a:rPr lang="pl-PL" sz="2200" dirty="0" smtClean="0"/>
              <a:t>Ogłoszenie o naborze wniosków,</a:t>
            </a:r>
          </a:p>
          <a:p>
            <a:pPr>
              <a:spcBef>
                <a:spcPts val="2400"/>
              </a:spcBef>
            </a:pPr>
            <a:r>
              <a:rPr lang="pl-PL" sz="2200" dirty="0" smtClean="0"/>
              <a:t>Co </a:t>
            </a:r>
            <a:r>
              <a:rPr lang="pl-PL" sz="2200" dirty="0"/>
              <a:t>Urząd uwzględnia przy rozpatrywaniu </a:t>
            </a:r>
            <a:r>
              <a:rPr lang="pl-PL" sz="2200" dirty="0" smtClean="0"/>
              <a:t>wniosku,</a:t>
            </a:r>
          </a:p>
          <a:p>
            <a:pPr>
              <a:spcBef>
                <a:spcPts val="2400"/>
              </a:spcBef>
            </a:pPr>
            <a:r>
              <a:rPr lang="pl-PL" sz="2200" dirty="0"/>
              <a:t>Postępowanie przy ubieganiu się o środki KFS</a:t>
            </a:r>
            <a:r>
              <a:rPr lang="pl-PL" sz="2200" dirty="0" smtClean="0"/>
              <a:t>,</a:t>
            </a:r>
          </a:p>
          <a:p>
            <a:pPr>
              <a:spcBef>
                <a:spcPts val="2400"/>
              </a:spcBef>
            </a:pPr>
            <a:r>
              <a:rPr lang="pl-PL" sz="2200" dirty="0" smtClean="0"/>
              <a:t>Rozpatrywanie wniosku przez Urząd,</a:t>
            </a:r>
          </a:p>
          <a:p>
            <a:pPr>
              <a:spcBef>
                <a:spcPts val="2400"/>
              </a:spcBef>
            </a:pPr>
            <a:r>
              <a:rPr lang="pl-PL" sz="2200" dirty="0" smtClean="0"/>
              <a:t>Na co nie można przeznaczyć środków KFS,</a:t>
            </a:r>
          </a:p>
          <a:p>
            <a:pPr>
              <a:spcBef>
                <a:spcPts val="2400"/>
              </a:spcBef>
            </a:pPr>
            <a:r>
              <a:rPr lang="pl-PL" sz="2200" dirty="0" smtClean="0"/>
              <a:t>Co zawiera umowa,</a:t>
            </a:r>
          </a:p>
          <a:p>
            <a:pPr>
              <a:spcBef>
                <a:spcPts val="2400"/>
              </a:spcBef>
            </a:pPr>
            <a:r>
              <a:rPr lang="pl-PL" sz="2200" dirty="0" smtClean="0"/>
              <a:t>Obowiązki pracodawcy</a:t>
            </a:r>
            <a:r>
              <a:rPr lang="pl-PL" sz="2200" dirty="0"/>
              <a:t>.</a:t>
            </a:r>
            <a:endParaRPr lang="pl-PL" sz="2200" dirty="0" smtClean="0"/>
          </a:p>
          <a:p>
            <a:pPr marL="109728" indent="0">
              <a:buNone/>
            </a:pPr>
            <a:endParaRPr lang="pl-PL" sz="2300" dirty="0" smtClean="0"/>
          </a:p>
          <a:p>
            <a:endParaRPr lang="pl-PL" sz="2300" dirty="0" smtClean="0"/>
          </a:p>
          <a:p>
            <a:endParaRPr lang="pl-PL" sz="2300" dirty="0" smtClean="0"/>
          </a:p>
          <a:p>
            <a:endParaRPr lang="pl-PL" sz="2300" dirty="0" smtClean="0"/>
          </a:p>
          <a:p>
            <a:endParaRPr lang="pl-PL" sz="23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Plan prezentacji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891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829761"/>
          </a:xfrm>
        </p:spPr>
        <p:txBody>
          <a:bodyPr/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Dziękuję za uwagę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56584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pl-PL" sz="2000" dirty="0" smtClean="0"/>
              <a:t>Powiatowy Urząd Pracy w Zielonej Górze ogłasza nabór wniosków o przyznanie środków KFS:</a:t>
            </a:r>
          </a:p>
          <a:p>
            <a:pPr marL="109728" indent="0">
              <a:buNone/>
            </a:pPr>
            <a:endParaRPr lang="pl-PL" sz="2000" dirty="0" smtClean="0"/>
          </a:p>
          <a:p>
            <a:r>
              <a:rPr lang="pl-PL" sz="2000" dirty="0" smtClean="0"/>
              <a:t>na </a:t>
            </a:r>
            <a:r>
              <a:rPr lang="pl-PL" sz="2000" dirty="0"/>
              <a:t>tablicy </a:t>
            </a:r>
            <a:r>
              <a:rPr lang="pl-PL" sz="2000" dirty="0" smtClean="0"/>
              <a:t>informacyjnej </a:t>
            </a:r>
            <a:r>
              <a:rPr lang="pl-PL" sz="2000" dirty="0"/>
              <a:t>w siedzibie </a:t>
            </a:r>
            <a:r>
              <a:rPr lang="pl-PL" sz="2000" dirty="0" smtClean="0"/>
              <a:t>Powiatowego </a:t>
            </a:r>
            <a:r>
              <a:rPr lang="pl-PL" sz="2000" dirty="0"/>
              <a:t>U</a:t>
            </a:r>
            <a:r>
              <a:rPr lang="pl-PL" sz="2000" dirty="0" smtClean="0"/>
              <a:t>rzędu </a:t>
            </a:r>
            <a:r>
              <a:rPr lang="pl-PL" sz="2000" dirty="0"/>
              <a:t>P</a:t>
            </a:r>
            <a:r>
              <a:rPr lang="pl-PL" sz="2000" dirty="0" smtClean="0"/>
              <a:t>racy,</a:t>
            </a:r>
          </a:p>
          <a:p>
            <a:r>
              <a:rPr lang="pl-PL" sz="2000" dirty="0" smtClean="0"/>
              <a:t>w </a:t>
            </a:r>
            <a:r>
              <a:rPr lang="pl-PL" sz="2000" dirty="0"/>
              <a:t>postaci elektronicznej z wykorzystaniem stron internetowych </a:t>
            </a:r>
            <a:r>
              <a:rPr lang="pl-PL" sz="2000" dirty="0" smtClean="0"/>
              <a:t>Urzędu.</a:t>
            </a:r>
          </a:p>
          <a:p>
            <a:pPr marL="109728" indent="0">
              <a:buNone/>
            </a:pPr>
            <a:endParaRPr lang="pl-PL" sz="1600" dirty="0" smtClean="0"/>
          </a:p>
          <a:p>
            <a:pPr marL="109728" indent="0">
              <a:buNone/>
            </a:pPr>
            <a:endParaRPr lang="pl-PL" sz="1600" dirty="0" smtClean="0"/>
          </a:p>
          <a:p>
            <a:pPr marL="109728" indent="0">
              <a:buNone/>
            </a:pPr>
            <a:r>
              <a:rPr lang="pl-PL" sz="1800" dirty="0" smtClean="0"/>
              <a:t>W 2017 r. Powiatowy Urząd Pracy w Zielonej Górze otrzymał środki KFS </a:t>
            </a:r>
            <a:br>
              <a:rPr lang="pl-PL" sz="1800" dirty="0" smtClean="0"/>
            </a:br>
            <a:r>
              <a:rPr lang="pl-PL" sz="1800" dirty="0" smtClean="0"/>
              <a:t>w kwocie 791 800,00 zł.</a:t>
            </a:r>
          </a:p>
          <a:p>
            <a:pPr marL="109728" indent="0">
              <a:buNone/>
            </a:pPr>
            <a:r>
              <a:rPr lang="pl-PL" sz="1800" dirty="0" smtClean="0"/>
              <a:t>Podczas naborów Pracodawcy złożyli 130 wniosków na kwotę przekraczającą 2 500 000,00 zł.</a:t>
            </a:r>
          </a:p>
          <a:p>
            <a:pPr marL="109728" indent="0" algn="just">
              <a:buNone/>
            </a:pPr>
            <a:endParaRPr lang="pl-PL" sz="2300" dirty="0"/>
          </a:p>
          <a:p>
            <a:pPr algn="just"/>
            <a:endParaRPr lang="pl-PL" sz="2300" dirty="0" smtClean="0"/>
          </a:p>
          <a:p>
            <a:pPr algn="just"/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50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Ogłoszenie o naborze wniosków 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rgbClr val="94C600"/>
              </a:buClr>
            </a:pPr>
            <a:r>
              <a:rPr lang="pl-PL" altLang="pl-PL" sz="2200" b="1" dirty="0">
                <a:solidFill>
                  <a:prstClr val="black"/>
                </a:solidFill>
                <a:latin typeface="Arial"/>
              </a:rPr>
              <a:t>zgodność działań z ustalonymi priorytetami </a:t>
            </a: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wydatkowania na dany rok, 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altLang="pl-PL" sz="2200" dirty="0">
              <a:solidFill>
                <a:prstClr val="black"/>
              </a:solidFill>
              <a:latin typeface="Arial"/>
            </a:endParaRPr>
          </a:p>
          <a:p>
            <a:pPr lvl="0">
              <a:buClr>
                <a:srgbClr val="94C600"/>
              </a:buClr>
            </a:pPr>
            <a:r>
              <a:rPr lang="pl-PL" altLang="pl-PL" sz="2200" b="1" dirty="0">
                <a:solidFill>
                  <a:prstClr val="black"/>
                </a:solidFill>
                <a:latin typeface="Arial"/>
              </a:rPr>
              <a:t>potrzeby lokalnego lub regionalnego rynku pracy,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altLang="pl-PL" sz="2200" b="1" dirty="0">
              <a:solidFill>
                <a:prstClr val="black"/>
              </a:solidFill>
              <a:latin typeface="Arial"/>
            </a:endParaRPr>
          </a:p>
          <a:p>
            <a:pPr lvl="0">
              <a:buClr>
                <a:srgbClr val="94C600"/>
              </a:buClr>
            </a:pPr>
            <a:r>
              <a:rPr lang="pl-PL" altLang="pl-PL" sz="2200" b="1" dirty="0">
                <a:solidFill>
                  <a:prstClr val="black"/>
                </a:solidFill>
                <a:latin typeface="Arial"/>
              </a:rPr>
              <a:t>koszt usługi </a:t>
            </a: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w porównaniu z kosztami podobnych usług dostępnych na rynku pracy,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altLang="pl-PL" sz="2200" dirty="0">
              <a:solidFill>
                <a:prstClr val="black"/>
              </a:solidFill>
              <a:latin typeface="Arial"/>
            </a:endParaRPr>
          </a:p>
          <a:p>
            <a:pPr lvl="0">
              <a:buClr>
                <a:srgbClr val="94C600"/>
              </a:buClr>
            </a:pP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posiadanie przez realizatora </a:t>
            </a:r>
            <a:r>
              <a:rPr lang="pl-PL" altLang="pl-PL" sz="2200" b="1" dirty="0">
                <a:solidFill>
                  <a:prstClr val="black"/>
                </a:solidFill>
                <a:latin typeface="Arial"/>
              </a:rPr>
              <a:t>certyfikatów jakości </a:t>
            </a: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oferowanych usług i uprawnienia do prowadzenia działalności pozaszkolnej,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altLang="pl-PL" sz="2200" dirty="0">
              <a:solidFill>
                <a:prstClr val="black"/>
              </a:solidFill>
              <a:latin typeface="Arial"/>
            </a:endParaRPr>
          </a:p>
          <a:p>
            <a:pPr lvl="0">
              <a:buClr>
                <a:srgbClr val="94C600"/>
              </a:buClr>
            </a:pPr>
            <a:r>
              <a:rPr lang="pl-PL" altLang="pl-PL" sz="2200" b="1" dirty="0">
                <a:solidFill>
                  <a:prstClr val="black"/>
                </a:solidFill>
                <a:latin typeface="Arial"/>
              </a:rPr>
              <a:t>plany dotyczące dalszego zatrudnienia </a:t>
            </a: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osób uczestniczących </a:t>
            </a:r>
            <a:br>
              <a:rPr lang="pl-PL" altLang="pl-PL" sz="2200" dirty="0">
                <a:solidFill>
                  <a:prstClr val="black"/>
                </a:solidFill>
                <a:latin typeface="Arial"/>
              </a:rPr>
            </a:b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w formach kształcenia,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altLang="pl-PL" sz="2200" dirty="0">
              <a:solidFill>
                <a:prstClr val="black"/>
              </a:solidFill>
              <a:latin typeface="Arial"/>
            </a:endParaRPr>
          </a:p>
          <a:p>
            <a:pPr lvl="0">
              <a:buClr>
                <a:srgbClr val="94C600"/>
              </a:buClr>
            </a:pPr>
            <a:r>
              <a:rPr lang="pl-PL" altLang="pl-PL" sz="2200" dirty="0">
                <a:solidFill>
                  <a:prstClr val="black"/>
                </a:solidFill>
                <a:latin typeface="Arial"/>
              </a:rPr>
              <a:t>możliwość sfinansowania działań z uwzględnieniem posiadanych limitów środków.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altLang="pl-PL" sz="4400" dirty="0" smtClean="0">
                <a:solidFill>
                  <a:schemeClr val="tx1"/>
                </a:solidFill>
                <a:effectLst/>
              </a:rPr>
              <a:t>Co Urząd uwzględnia przy </a:t>
            </a:r>
            <a:r>
              <a:rPr lang="pl-PL" altLang="pl-PL" sz="4400" dirty="0">
                <a:solidFill>
                  <a:schemeClr val="tx1"/>
                </a:solidFill>
                <a:effectLst/>
              </a:rPr>
              <a:t>rozpatrywaniu </a:t>
            </a:r>
            <a:r>
              <a:rPr lang="pl-PL" altLang="pl-PL" sz="4400" dirty="0" smtClean="0">
                <a:solidFill>
                  <a:schemeClr val="tx1"/>
                </a:solidFill>
                <a:effectLst/>
              </a:rPr>
              <a:t>wniosków: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669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pl-PL" sz="2000" dirty="0" smtClean="0"/>
          </a:p>
          <a:p>
            <a:pPr marL="109728" indent="0">
              <a:buNone/>
            </a:pPr>
            <a:endParaRPr lang="pl-PL" sz="2000" dirty="0" smtClean="0"/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Pracodawca zainteresowany uzyskaniem środków na finansowanie kosztów kształcenia ustawicznego pracowników i pracodawcy </a:t>
            </a:r>
            <a:r>
              <a:rPr lang="pl-PL" sz="2000" dirty="0" smtClean="0">
                <a:solidFill>
                  <a:prstClr val="black"/>
                </a:solidFill>
              </a:rPr>
              <a:t>składa </a:t>
            </a:r>
            <a:r>
              <a:rPr lang="pl-PL" sz="2000" b="1" u="sng" dirty="0" smtClean="0">
                <a:solidFill>
                  <a:prstClr val="black"/>
                </a:solidFill>
              </a:rPr>
              <a:t>w dniu naboru </a:t>
            </a:r>
            <a:r>
              <a:rPr lang="pl-PL" sz="2000" dirty="0">
                <a:solidFill>
                  <a:prstClr val="black"/>
                </a:solidFill>
              </a:rPr>
              <a:t>w P</a:t>
            </a:r>
            <a:r>
              <a:rPr lang="pl-PL" sz="2000" dirty="0" smtClean="0">
                <a:solidFill>
                  <a:prstClr val="black"/>
                </a:solidFill>
              </a:rPr>
              <a:t>owiatowym </a:t>
            </a:r>
            <a:r>
              <a:rPr lang="pl-PL" sz="2000" dirty="0">
                <a:solidFill>
                  <a:prstClr val="black"/>
                </a:solidFill>
              </a:rPr>
              <a:t>U</a:t>
            </a:r>
            <a:r>
              <a:rPr lang="pl-PL" sz="2000" dirty="0" smtClean="0">
                <a:solidFill>
                  <a:prstClr val="black"/>
                </a:solidFill>
              </a:rPr>
              <a:t>rzędzie </a:t>
            </a:r>
            <a:r>
              <a:rPr lang="pl-PL" sz="2000" dirty="0">
                <a:solidFill>
                  <a:prstClr val="black"/>
                </a:solidFill>
              </a:rPr>
              <a:t>P</a:t>
            </a:r>
            <a:r>
              <a:rPr lang="pl-PL" sz="2000" dirty="0" smtClean="0">
                <a:solidFill>
                  <a:prstClr val="black"/>
                </a:solidFill>
              </a:rPr>
              <a:t>racy </a:t>
            </a:r>
            <a:r>
              <a:rPr lang="pl-PL" sz="2000" dirty="0">
                <a:solidFill>
                  <a:prstClr val="black"/>
                </a:solidFill>
              </a:rPr>
              <a:t>właściwym ze względu na siedzibę </a:t>
            </a:r>
            <a:r>
              <a:rPr lang="pl-PL" sz="2000" dirty="0" smtClean="0">
                <a:solidFill>
                  <a:prstClr val="black"/>
                </a:solidFill>
              </a:rPr>
              <a:t>pracodawcy</a:t>
            </a:r>
            <a:br>
              <a:rPr lang="pl-PL" sz="2000" dirty="0" smtClean="0">
                <a:solidFill>
                  <a:prstClr val="black"/>
                </a:solidFill>
              </a:rPr>
            </a:br>
            <a:r>
              <a:rPr lang="pl-PL" sz="2000" dirty="0" smtClean="0">
                <a:solidFill>
                  <a:prstClr val="black"/>
                </a:solidFill>
              </a:rPr>
              <a:t>albo </a:t>
            </a:r>
            <a:r>
              <a:rPr lang="pl-PL" sz="2000" dirty="0">
                <a:solidFill>
                  <a:prstClr val="black"/>
                </a:solidFill>
              </a:rPr>
              <a:t>miejsce prowadzenia działalności wniosek w postaci papierowej zawierający: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4936" cy="1575048"/>
          </a:xfrm>
        </p:spPr>
        <p:txBody>
          <a:bodyPr>
            <a:no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Postępowanie przy ubieganiu</a:t>
            </a:r>
            <a:br>
              <a:rPr lang="pl-PL" sz="4000" dirty="0" smtClean="0">
                <a:solidFill>
                  <a:schemeClr val="tx1"/>
                </a:solidFill>
                <a:effectLst/>
              </a:rPr>
            </a:br>
            <a:r>
              <a:rPr lang="pl-PL" sz="4000" dirty="0" smtClean="0">
                <a:solidFill>
                  <a:schemeClr val="tx1"/>
                </a:solidFill>
                <a:effectLst/>
              </a:rPr>
              <a:t>się o środki KFS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365104"/>
            <a:ext cx="3088257" cy="213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59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6733" y="692696"/>
            <a:ext cx="8229600" cy="5098571"/>
          </a:xfrm>
        </p:spPr>
        <p:txBody>
          <a:bodyPr>
            <a:normAutofit fontScale="25000" lnSpcReduction="20000"/>
          </a:bodyPr>
          <a:lstStyle/>
          <a:p>
            <a:pPr marL="109728" lvl="0" indent="0" algn="just">
              <a:buClr>
                <a:srgbClr val="94C600"/>
              </a:buClr>
              <a:buNone/>
            </a:pPr>
            <a:endParaRPr lang="pl-PL" sz="8000" dirty="0" smtClean="0">
              <a:solidFill>
                <a:prstClr val="black"/>
              </a:solidFill>
            </a:endParaRPr>
          </a:p>
          <a:p>
            <a:pPr lvl="0" algn="just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>
                <a:solidFill>
                  <a:prstClr val="black"/>
                </a:solidFill>
              </a:rPr>
              <a:t>d</a:t>
            </a:r>
            <a:r>
              <a:rPr lang="pl-PL" sz="8000" dirty="0" smtClean="0">
                <a:solidFill>
                  <a:prstClr val="black"/>
                </a:solidFill>
              </a:rPr>
              <a:t>ane </a:t>
            </a:r>
            <a:r>
              <a:rPr lang="pl-PL" sz="8000" dirty="0">
                <a:solidFill>
                  <a:prstClr val="black"/>
                </a:solidFill>
              </a:rPr>
              <a:t>Pracodawcy</a:t>
            </a:r>
            <a:r>
              <a:rPr lang="pl-PL" sz="8000" dirty="0" smtClean="0">
                <a:solidFill>
                  <a:prstClr val="black"/>
                </a:solidFill>
              </a:rPr>
              <a:t>,</a:t>
            </a:r>
          </a:p>
          <a:p>
            <a:pPr marL="109728" lvl="0" indent="0" algn="just">
              <a:buClr>
                <a:srgbClr val="94C600"/>
              </a:buClr>
              <a:buNone/>
            </a:pPr>
            <a:endParaRPr lang="pl-PL" sz="8000" dirty="0">
              <a:solidFill>
                <a:prstClr val="black"/>
              </a:solidFill>
            </a:endParaRPr>
          </a:p>
          <a:p>
            <a:pPr lvl="0" algn="just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>
                <a:solidFill>
                  <a:prstClr val="black"/>
                </a:solidFill>
              </a:rPr>
              <a:t>w</a:t>
            </a:r>
            <a:r>
              <a:rPr lang="pl-PL" sz="8000" dirty="0" smtClean="0">
                <a:solidFill>
                  <a:prstClr val="black"/>
                </a:solidFill>
              </a:rPr>
              <a:t>ykaz </a:t>
            </a:r>
            <a:r>
              <a:rPr lang="pl-PL" sz="8000" dirty="0">
                <a:solidFill>
                  <a:prstClr val="black"/>
                </a:solidFill>
              </a:rPr>
              <a:t>działań </a:t>
            </a:r>
            <a:r>
              <a:rPr lang="pl-PL" sz="8000" dirty="0" smtClean="0">
                <a:solidFill>
                  <a:prstClr val="black"/>
                </a:solidFill>
              </a:rPr>
              <a:t>objętych finansowaniem z KFS,</a:t>
            </a:r>
          </a:p>
          <a:p>
            <a:pPr marL="109728" lvl="0" indent="0" algn="just">
              <a:buClr>
                <a:srgbClr val="94C600"/>
              </a:buClr>
              <a:buNone/>
            </a:pPr>
            <a:endParaRPr lang="pl-PL" sz="8000" dirty="0">
              <a:solidFill>
                <a:prstClr val="black"/>
              </a:solidFill>
            </a:endParaRPr>
          </a:p>
          <a:p>
            <a:pPr lvl="0" algn="just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>
                <a:solidFill>
                  <a:prstClr val="black"/>
                </a:solidFill>
              </a:rPr>
              <a:t>c</a:t>
            </a:r>
            <a:r>
              <a:rPr lang="pl-PL" sz="8000" dirty="0" smtClean="0">
                <a:solidFill>
                  <a:prstClr val="black"/>
                </a:solidFill>
              </a:rPr>
              <a:t>ałkowita wysokości wydatków,</a:t>
            </a:r>
          </a:p>
          <a:p>
            <a:pPr marL="109728" lvl="0" indent="0" algn="just">
              <a:buClr>
                <a:srgbClr val="94C600"/>
              </a:buClr>
              <a:buNone/>
            </a:pPr>
            <a:endParaRPr lang="pl-PL" sz="8000" dirty="0">
              <a:solidFill>
                <a:prstClr val="black"/>
              </a:solidFill>
            </a:endParaRPr>
          </a:p>
          <a:p>
            <a:pPr lvl="0" algn="just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 smtClean="0">
                <a:solidFill>
                  <a:prstClr val="black"/>
                </a:solidFill>
              </a:rPr>
              <a:t>uzasadnienie </a:t>
            </a:r>
            <a:r>
              <a:rPr lang="pl-PL" sz="8000" dirty="0">
                <a:solidFill>
                  <a:prstClr val="black"/>
                </a:solidFill>
              </a:rPr>
              <a:t>potrzeby odbycia kształcenia </a:t>
            </a:r>
            <a:r>
              <a:rPr lang="pl-PL" sz="8000" dirty="0" smtClean="0">
                <a:solidFill>
                  <a:prstClr val="black"/>
                </a:solidFill>
              </a:rPr>
              <a:t>ustawicznego,</a:t>
            </a:r>
          </a:p>
          <a:p>
            <a:pPr marL="109728" lvl="0" indent="0" algn="just">
              <a:buClr>
                <a:srgbClr val="94C600"/>
              </a:buClr>
              <a:buNone/>
            </a:pPr>
            <a:endParaRPr lang="pl-PL" sz="8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>
                <a:solidFill>
                  <a:prstClr val="black"/>
                </a:solidFill>
              </a:rPr>
              <a:t>uzasadnienie wyboru realizatora usługi kształcenia ustawicznego</a:t>
            </a:r>
            <a:r>
              <a:rPr lang="pl-PL" sz="8000" dirty="0" smtClean="0">
                <a:solidFill>
                  <a:prstClr val="black"/>
                </a:solidFill>
              </a:rPr>
              <a:t>,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sz="8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pl-PL" sz="8000" dirty="0">
                <a:solidFill>
                  <a:prstClr val="black"/>
                </a:solidFill>
              </a:rPr>
              <a:t>informację o planach dotyczących dalszego zatrudnienia </a:t>
            </a:r>
            <a:r>
              <a:rPr lang="pl-PL" sz="8000" dirty="0" smtClean="0">
                <a:solidFill>
                  <a:prstClr val="black"/>
                </a:solidFill>
              </a:rPr>
              <a:t>osób.</a:t>
            </a:r>
            <a:endParaRPr lang="pl-PL" sz="8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  <a:buFont typeface="Wingdings" panose="05000000000000000000" pitchFamily="2" charset="2"/>
              <a:buChar char="Ø"/>
            </a:pPr>
            <a:endParaRPr lang="pl-PL" sz="2000" dirty="0">
              <a:solidFill>
                <a:prstClr val="black"/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428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92500"/>
          </a:bodyPr>
          <a:lstStyle/>
          <a:p>
            <a:pPr lvl="0">
              <a:buClr>
                <a:srgbClr val="94C600"/>
              </a:buClr>
            </a:pPr>
            <a:r>
              <a:rPr lang="pl-PL" sz="2200" dirty="0">
                <a:solidFill>
                  <a:prstClr val="black"/>
                </a:solidFill>
              </a:rPr>
              <a:t>Wnioski składane poza wyznaczonymi terminami </a:t>
            </a:r>
            <a:r>
              <a:rPr lang="pl-PL" sz="2200" dirty="0" smtClean="0">
                <a:solidFill>
                  <a:prstClr val="black"/>
                </a:solidFill>
              </a:rPr>
              <a:t>naboru</a:t>
            </a:r>
            <a:br>
              <a:rPr lang="pl-PL" sz="2200" dirty="0" smtClean="0">
                <a:solidFill>
                  <a:prstClr val="black"/>
                </a:solidFill>
              </a:rPr>
            </a:br>
            <a:r>
              <a:rPr lang="pl-PL" sz="2200" dirty="0" smtClean="0">
                <a:solidFill>
                  <a:prstClr val="black"/>
                </a:solidFill>
              </a:rPr>
              <a:t>nie </a:t>
            </a:r>
            <a:r>
              <a:rPr lang="pl-PL" sz="2200" dirty="0">
                <a:solidFill>
                  <a:prstClr val="black"/>
                </a:solidFill>
              </a:rPr>
              <a:t>podlegają rozpatrzeniu</a:t>
            </a:r>
            <a:r>
              <a:rPr lang="pl-PL" sz="2200" dirty="0" smtClean="0">
                <a:solidFill>
                  <a:prstClr val="black"/>
                </a:solidFill>
              </a:rPr>
              <a:t>.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sz="22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200" dirty="0">
                <a:solidFill>
                  <a:prstClr val="black"/>
                </a:solidFill>
              </a:rPr>
              <a:t>Złożenie wniosku nie gwarantuje przyznania środków. </a:t>
            </a:r>
            <a:endParaRPr lang="pl-PL" sz="2200" dirty="0" smtClean="0">
              <a:solidFill>
                <a:prstClr val="black"/>
              </a:solidFill>
            </a:endParaRPr>
          </a:p>
          <a:p>
            <a:pPr marL="109728" lvl="0" indent="0">
              <a:buClr>
                <a:srgbClr val="94C600"/>
              </a:buClr>
              <a:buNone/>
            </a:pPr>
            <a:endParaRPr lang="pl-PL" sz="22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200" dirty="0" smtClean="0">
                <a:solidFill>
                  <a:prstClr val="black"/>
                </a:solidFill>
              </a:rPr>
              <a:t>W </a:t>
            </a:r>
            <a:r>
              <a:rPr lang="pl-PL" sz="2200" dirty="0">
                <a:solidFill>
                  <a:prstClr val="black"/>
                </a:solidFill>
              </a:rPr>
              <a:t>przypadku złożenia nieprawidłowo wypełnionego wniosku, </a:t>
            </a:r>
            <a:r>
              <a:rPr lang="pl-PL" sz="2200" dirty="0" smtClean="0">
                <a:solidFill>
                  <a:prstClr val="black"/>
                </a:solidFill>
              </a:rPr>
              <a:t>pracodawcy zostaje </a:t>
            </a:r>
            <a:r>
              <a:rPr lang="pl-PL" sz="2200" dirty="0">
                <a:solidFill>
                  <a:prstClr val="black"/>
                </a:solidFill>
              </a:rPr>
              <a:t>wyznaczony termin </a:t>
            </a:r>
            <a:r>
              <a:rPr lang="pl-PL" sz="2200" dirty="0" smtClean="0">
                <a:solidFill>
                  <a:prstClr val="black"/>
                </a:solidFill>
              </a:rPr>
              <a:t>nie krótszy </a:t>
            </a:r>
            <a:r>
              <a:rPr lang="pl-PL" sz="2200" dirty="0">
                <a:solidFill>
                  <a:prstClr val="black"/>
                </a:solidFill>
              </a:rPr>
              <a:t>niż 7 dni </a:t>
            </a:r>
            <a:r>
              <a:rPr lang="pl-PL" sz="2200" dirty="0" smtClean="0">
                <a:solidFill>
                  <a:prstClr val="black"/>
                </a:solidFill>
              </a:rPr>
              <a:t/>
            </a:r>
            <a:br>
              <a:rPr lang="pl-PL" sz="2200" dirty="0" smtClean="0">
                <a:solidFill>
                  <a:prstClr val="black"/>
                </a:solidFill>
              </a:rPr>
            </a:br>
            <a:r>
              <a:rPr lang="pl-PL" sz="2200" dirty="0" smtClean="0">
                <a:solidFill>
                  <a:prstClr val="black"/>
                </a:solidFill>
              </a:rPr>
              <a:t>i </a:t>
            </a:r>
            <a:r>
              <a:rPr lang="pl-PL" sz="2200" dirty="0">
                <a:solidFill>
                  <a:prstClr val="black"/>
                </a:solidFill>
              </a:rPr>
              <a:t>nie dłuższy niż 14 dni kalendarzowych na jego poprawienie. </a:t>
            </a:r>
            <a:endParaRPr lang="pl-PL" sz="2200" dirty="0" smtClean="0">
              <a:solidFill>
                <a:prstClr val="black"/>
              </a:solidFill>
            </a:endParaRPr>
          </a:p>
          <a:p>
            <a:pPr marL="109728" lvl="0" indent="0">
              <a:buClr>
                <a:srgbClr val="94C600"/>
              </a:buClr>
              <a:buNone/>
            </a:pPr>
            <a:endParaRPr lang="pl-PL" sz="22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200" dirty="0" smtClean="0">
                <a:solidFill>
                  <a:prstClr val="black"/>
                </a:solidFill>
              </a:rPr>
              <a:t>W </a:t>
            </a:r>
            <a:r>
              <a:rPr lang="pl-PL" sz="2200" dirty="0">
                <a:solidFill>
                  <a:prstClr val="black"/>
                </a:solidFill>
              </a:rPr>
              <a:t>przypadku nieuzupełnienia wniosku w </a:t>
            </a:r>
            <a:r>
              <a:rPr lang="pl-PL" sz="2200" dirty="0" smtClean="0">
                <a:solidFill>
                  <a:prstClr val="black"/>
                </a:solidFill>
              </a:rPr>
              <a:t>wyznaczonym </a:t>
            </a:r>
            <a:r>
              <a:rPr lang="pl-PL" sz="2200" dirty="0">
                <a:solidFill>
                  <a:prstClr val="black"/>
                </a:solidFill>
              </a:rPr>
              <a:t>terminie </a:t>
            </a:r>
            <a:r>
              <a:rPr lang="pl-PL" sz="2200" b="1" dirty="0">
                <a:solidFill>
                  <a:prstClr val="black"/>
                </a:solidFill>
              </a:rPr>
              <a:t>pozostanie on bez rozpatrzenia</a:t>
            </a:r>
            <a:r>
              <a:rPr lang="pl-PL" sz="2200" dirty="0">
                <a:solidFill>
                  <a:prstClr val="black"/>
                </a:solidFill>
              </a:rPr>
              <a:t>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effectLst/>
              </a:rPr>
              <a:t>Rozpatrywanie wniosku przez Powiatowy Urząd Pracy</a:t>
            </a:r>
            <a:endParaRPr lang="pl-PL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800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/>
          </a:bodyPr>
          <a:lstStyle/>
          <a:p>
            <a:pPr lvl="0">
              <a:buClr>
                <a:srgbClr val="94C600"/>
              </a:buClr>
            </a:pPr>
            <a:endParaRPr lang="pl-PL" sz="2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 smtClean="0">
                <a:solidFill>
                  <a:prstClr val="black"/>
                </a:solidFill>
              </a:rPr>
              <a:t>Wniosek </a:t>
            </a:r>
            <a:r>
              <a:rPr lang="pl-PL" sz="2000" dirty="0">
                <a:solidFill>
                  <a:prstClr val="black"/>
                </a:solidFill>
              </a:rPr>
              <a:t>niepodpisany przez osobę umocowaną do reprezentowania </a:t>
            </a:r>
            <a:r>
              <a:rPr lang="pl-PL" sz="2000" dirty="0" smtClean="0">
                <a:solidFill>
                  <a:prstClr val="black"/>
                </a:solidFill>
              </a:rPr>
              <a:t>pracodawcy </a:t>
            </a:r>
            <a:r>
              <a:rPr lang="pl-PL" sz="2000" b="1" dirty="0">
                <a:solidFill>
                  <a:prstClr val="black"/>
                </a:solidFill>
              </a:rPr>
              <a:t>pozostanie bez rozpatrzenia.</a:t>
            </a:r>
            <a:r>
              <a:rPr lang="pl-PL" sz="2000" dirty="0">
                <a:solidFill>
                  <a:prstClr val="black"/>
                </a:solidFill>
              </a:rPr>
              <a:t>  </a:t>
            </a:r>
            <a:endParaRPr lang="pl-PL" sz="2000" dirty="0" smtClean="0">
              <a:solidFill>
                <a:prstClr val="black"/>
              </a:solidFill>
            </a:endParaRPr>
          </a:p>
          <a:p>
            <a:pPr marL="109728" lvl="0" indent="0">
              <a:buClr>
                <a:srgbClr val="94C600"/>
              </a:buClr>
              <a:buNone/>
            </a:pPr>
            <a:endParaRPr lang="pl-PL" sz="20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 smtClean="0">
                <a:solidFill>
                  <a:prstClr val="black"/>
                </a:solidFill>
              </a:rPr>
              <a:t>Dopuszcza </a:t>
            </a:r>
            <a:r>
              <a:rPr lang="pl-PL" sz="2000" dirty="0">
                <a:solidFill>
                  <a:prstClr val="black"/>
                </a:solidFill>
              </a:rPr>
              <a:t>się negocjacje pomiędzy Starostą a Pracodawcą treści </a:t>
            </a:r>
            <a:r>
              <a:rPr lang="pl-PL" sz="2000" dirty="0" smtClean="0">
                <a:solidFill>
                  <a:prstClr val="black"/>
                </a:solidFill>
              </a:rPr>
              <a:t>wniosku, z </a:t>
            </a:r>
            <a:r>
              <a:rPr lang="pl-PL" sz="2000" dirty="0">
                <a:solidFill>
                  <a:prstClr val="black"/>
                </a:solidFill>
              </a:rPr>
              <a:t>uwzględnieniem zasady zapewnienia najwyższej jakości usług oraz zachowania racjonalnego wydatkowania środków publicznych</a:t>
            </a:r>
            <a:r>
              <a:rPr lang="pl-PL" sz="2000" dirty="0" smtClean="0">
                <a:solidFill>
                  <a:prstClr val="black"/>
                </a:solidFill>
              </a:rPr>
              <a:t>.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sz="2000" dirty="0" smtClean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W przypadku negatywnego rozpatrzenia </a:t>
            </a:r>
            <a:r>
              <a:rPr lang="pl-PL" sz="2000" dirty="0" smtClean="0">
                <a:solidFill>
                  <a:prstClr val="black"/>
                </a:solidFill>
              </a:rPr>
              <a:t>wniosku, </a:t>
            </a:r>
            <a:r>
              <a:rPr lang="pl-PL" sz="2000" dirty="0">
                <a:solidFill>
                  <a:prstClr val="black"/>
                </a:solidFill>
              </a:rPr>
              <a:t>p</a:t>
            </a:r>
            <a:r>
              <a:rPr lang="pl-PL" sz="2000" dirty="0" smtClean="0">
                <a:solidFill>
                  <a:prstClr val="black"/>
                </a:solidFill>
              </a:rPr>
              <a:t>racodawca </a:t>
            </a:r>
            <a:r>
              <a:rPr lang="pl-PL" sz="2000" dirty="0">
                <a:solidFill>
                  <a:prstClr val="black"/>
                </a:solidFill>
              </a:rPr>
              <a:t>otrzyma pisemną informację wraz z uzasadnieniem. </a:t>
            </a:r>
            <a:r>
              <a:rPr lang="pl-PL" sz="2000" dirty="0" smtClean="0">
                <a:solidFill>
                  <a:prstClr val="black"/>
                </a:solidFill>
              </a:rPr>
              <a:t/>
            </a:r>
            <a:br>
              <a:rPr lang="pl-PL" sz="2000" dirty="0" smtClean="0">
                <a:solidFill>
                  <a:prstClr val="black"/>
                </a:solidFill>
              </a:rPr>
            </a:br>
            <a:r>
              <a:rPr lang="pl-PL" sz="2000" dirty="0" smtClean="0">
                <a:solidFill>
                  <a:prstClr val="black"/>
                </a:solidFill>
              </a:rPr>
              <a:t>Od </a:t>
            </a:r>
            <a:r>
              <a:rPr lang="pl-PL" sz="2000" dirty="0">
                <a:solidFill>
                  <a:prstClr val="black"/>
                </a:solidFill>
              </a:rPr>
              <a:t>ww. informacji nie przysługuje odwołanie. </a:t>
            </a:r>
          </a:p>
          <a:p>
            <a:pPr lvl="0">
              <a:buClr>
                <a:srgbClr val="94C600"/>
              </a:buClr>
            </a:pPr>
            <a:endParaRPr lang="pl-PL" sz="2000" dirty="0">
              <a:solidFill>
                <a:prstClr val="black"/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tx1"/>
                </a:solidFill>
                <a:effectLst/>
              </a:rPr>
              <a:t>Rozpatrywanie wniosku przez Powiatowy Urząd Pracy</a:t>
            </a:r>
          </a:p>
        </p:txBody>
      </p:sp>
    </p:spTree>
    <p:extLst>
      <p:ext uri="{BB962C8B-B14F-4D97-AF65-F5344CB8AC3E}">
        <p14:creationId xmlns:p14="http://schemas.microsoft.com/office/powerpoint/2010/main" val="59612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lvl="0" indent="0">
              <a:buClr>
                <a:srgbClr val="94C600"/>
              </a:buClr>
              <a:buNone/>
            </a:pPr>
            <a:endParaRPr lang="pl-PL" sz="2600" dirty="0">
              <a:solidFill>
                <a:prstClr val="black"/>
              </a:solidFill>
            </a:endParaRPr>
          </a:p>
          <a:p>
            <a:pPr lvl="0">
              <a:buClr>
                <a:srgbClr val="94C600"/>
              </a:buClr>
            </a:pPr>
            <a:r>
              <a:rPr lang="pl-PL" sz="2000" dirty="0">
                <a:solidFill>
                  <a:prstClr val="black"/>
                </a:solidFill>
              </a:rPr>
              <a:t>W przypadku pozytywnego rozpatrzenia </a:t>
            </a:r>
            <a:r>
              <a:rPr lang="pl-PL" sz="2000" dirty="0" smtClean="0">
                <a:solidFill>
                  <a:prstClr val="black"/>
                </a:solidFill>
              </a:rPr>
              <a:t>wniosku,</a:t>
            </a:r>
            <a:br>
              <a:rPr lang="pl-PL" sz="2000" dirty="0" smtClean="0">
                <a:solidFill>
                  <a:prstClr val="black"/>
                </a:solidFill>
              </a:rPr>
            </a:br>
            <a:r>
              <a:rPr lang="pl-PL" sz="2000" dirty="0" smtClean="0">
                <a:solidFill>
                  <a:prstClr val="black"/>
                </a:solidFill>
              </a:rPr>
              <a:t>Urząd informuje pracodawcę o wielkości przyznanego dofinansowania i terminie podpisania umowy oraz wystawia </a:t>
            </a:r>
            <a:r>
              <a:rPr lang="pl-PL" sz="2000" dirty="0">
                <a:solidFill>
                  <a:prstClr val="black"/>
                </a:solidFill>
              </a:rPr>
              <a:t>zaświadczenie o przyznanej pomocy </a:t>
            </a:r>
            <a:r>
              <a:rPr lang="pl-PL" sz="2000" i="1" dirty="0">
                <a:solidFill>
                  <a:prstClr val="black"/>
                </a:solidFill>
              </a:rPr>
              <a:t>de </a:t>
            </a:r>
            <a:r>
              <a:rPr lang="pl-PL" sz="2000" i="1" dirty="0" err="1">
                <a:solidFill>
                  <a:prstClr val="black"/>
                </a:solidFill>
              </a:rPr>
              <a:t>minimis</a:t>
            </a:r>
            <a:r>
              <a:rPr lang="pl-PL" sz="2000" dirty="0">
                <a:solidFill>
                  <a:prstClr val="black"/>
                </a:solidFill>
              </a:rPr>
              <a:t>.</a:t>
            </a:r>
          </a:p>
          <a:p>
            <a:pPr marL="109728" lvl="0" indent="0">
              <a:buClr>
                <a:srgbClr val="94C600"/>
              </a:buClr>
              <a:buNone/>
            </a:pPr>
            <a:endParaRPr lang="pl-PL" sz="2000" dirty="0">
              <a:solidFill>
                <a:prstClr val="black"/>
              </a:solidFill>
            </a:endParaRPr>
          </a:p>
          <a:p>
            <a:pPr marL="109728" lvl="0" indent="0">
              <a:buClr>
                <a:srgbClr val="94C600"/>
              </a:buClr>
              <a:buNone/>
            </a:pPr>
            <a:r>
              <a:rPr lang="pl-PL" sz="2000" dirty="0">
                <a:solidFill>
                  <a:prstClr val="black"/>
                </a:solidFill>
              </a:rPr>
              <a:t>Pomoc de </a:t>
            </a:r>
            <a:r>
              <a:rPr lang="pl-PL" sz="2000" dirty="0" err="1">
                <a:solidFill>
                  <a:prstClr val="black"/>
                </a:solidFill>
              </a:rPr>
              <a:t>minimis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  <a:r>
              <a:rPr lang="pl-PL" sz="2000" dirty="0" smtClean="0">
                <a:solidFill>
                  <a:prstClr val="black"/>
                </a:solidFill>
              </a:rPr>
              <a:t>to pomoc publiczna, której maksymalna </a:t>
            </a:r>
            <a:r>
              <a:rPr lang="pl-PL" sz="2000" dirty="0">
                <a:solidFill>
                  <a:prstClr val="black"/>
                </a:solidFill>
              </a:rPr>
              <a:t>wielkość </a:t>
            </a:r>
            <a:r>
              <a:rPr lang="pl-PL" sz="2000" dirty="0" smtClean="0">
                <a:solidFill>
                  <a:prstClr val="black"/>
                </a:solidFill>
              </a:rPr>
              <a:t>nie </a:t>
            </a:r>
            <a:r>
              <a:rPr lang="pl-PL" sz="2000" dirty="0">
                <a:solidFill>
                  <a:prstClr val="black"/>
                </a:solidFill>
              </a:rPr>
              <a:t>może przekroczyć 200 tysięcy euro w okresie </a:t>
            </a:r>
            <a:r>
              <a:rPr lang="pl-PL" sz="2000" dirty="0" smtClean="0">
                <a:solidFill>
                  <a:prstClr val="black"/>
                </a:solidFill>
              </a:rPr>
              <a:t/>
            </a:r>
            <a:br>
              <a:rPr lang="pl-PL" sz="2000" dirty="0" smtClean="0">
                <a:solidFill>
                  <a:prstClr val="black"/>
                </a:solidFill>
              </a:rPr>
            </a:br>
            <a:r>
              <a:rPr lang="pl-PL" sz="2000" dirty="0" smtClean="0">
                <a:solidFill>
                  <a:prstClr val="black"/>
                </a:solidFill>
              </a:rPr>
              <a:t>3 </a:t>
            </a:r>
            <a:r>
              <a:rPr lang="pl-PL" sz="2000" dirty="0">
                <a:solidFill>
                  <a:prstClr val="black"/>
                </a:solidFill>
              </a:rPr>
              <a:t>kolejnych lat.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tx1"/>
                </a:solidFill>
                <a:effectLst/>
              </a:rPr>
              <a:t>Rozpatrywanie wniosku przez Powiatowy Urząd Pracy</a:t>
            </a:r>
          </a:p>
        </p:txBody>
      </p:sp>
    </p:spTree>
    <p:extLst>
      <p:ext uri="{BB962C8B-B14F-4D97-AF65-F5344CB8AC3E}">
        <p14:creationId xmlns:p14="http://schemas.microsoft.com/office/powerpoint/2010/main" val="347915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Niestandardowy 3">
      <a:dk1>
        <a:sysClr val="windowText" lastClr="000000"/>
      </a:dk1>
      <a:lt1>
        <a:srgbClr val="F4FCE4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1409</TotalTime>
  <Words>605</Words>
  <Application>Microsoft Office PowerPoint</Application>
  <PresentationFormat>Pokaz na ekranie (4:3)</PresentationFormat>
  <Paragraphs>164</Paragraphs>
  <Slides>20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Hol</vt:lpstr>
      <vt:lpstr>Krajowy Fundusz Szkoleniowy  w praktyce – zasady finansowania kształcenia ustawicznego pracowników i pracodawców  w powiatowym urzędzie pracy</vt:lpstr>
      <vt:lpstr>Plan prezentacji</vt:lpstr>
      <vt:lpstr>Ogłoszenie o naborze wniosków </vt:lpstr>
      <vt:lpstr>Co Urząd uwzględnia przy rozpatrywaniu wniosków: </vt:lpstr>
      <vt:lpstr>Postępowanie przy ubieganiu się o środki KFS</vt:lpstr>
      <vt:lpstr>Prezentacja programu PowerPoint</vt:lpstr>
      <vt:lpstr>Rozpatrywanie wniosku przez Powiatowy Urząd Pracy</vt:lpstr>
      <vt:lpstr>Rozpatrywanie wniosku przez Powiatowy Urząd Pracy</vt:lpstr>
      <vt:lpstr>Rozpatrywanie wniosku przez Powiatowy Urząd Pracy</vt:lpstr>
      <vt:lpstr>Ważne</vt:lpstr>
      <vt:lpstr>Ważne</vt:lpstr>
      <vt:lpstr>  Środków KFS nie można przeznaczyć na: </vt:lpstr>
      <vt:lpstr>Środków KFS nie można przeznaczyć na:</vt:lpstr>
      <vt:lpstr>Co zawiera umowa:</vt:lpstr>
      <vt:lpstr>Co zawiera umowa:</vt:lpstr>
      <vt:lpstr>Co zawiera umowa:</vt:lpstr>
      <vt:lpstr>Obowiązki pracodawcy:</vt:lpstr>
      <vt:lpstr>Obowiązki pracodawcy:</vt:lpstr>
      <vt:lpstr>Prezentacja programu PowerPoint</vt:lpstr>
      <vt:lpstr>Dziękuję za uwagę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</dc:title>
  <dc:creator>Przemek</dc:creator>
  <cp:lastModifiedBy>WUP</cp:lastModifiedBy>
  <cp:revision>136</cp:revision>
  <dcterms:created xsi:type="dcterms:W3CDTF">2015-08-02T10:47:40Z</dcterms:created>
  <dcterms:modified xsi:type="dcterms:W3CDTF">2017-10-16T11:58:30Z</dcterms:modified>
</cp:coreProperties>
</file>