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61" r:id="rId4"/>
    <p:sldId id="260" r:id="rId5"/>
    <p:sldId id="259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21E1-CE24-4D14-98B8-6ACD45B64337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51B7E-FF9F-4DB5-ACEB-DEE087C0EF63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71544-92D2-429F-A1C1-D6F92617E57C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28110-E856-45A1-819B-E9E8D2476753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51B7E-FF9F-4DB5-ACEB-DEE087C0EF63}" type="slidenum">
              <a:rPr lang="pl-PL" smtClean="0"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13ACE88-2F95-4AD8-8E5F-75603BBB0D68}" type="datetimeFigureOut">
              <a:rPr lang="pl-PL" smtClean="0"/>
              <a:t>2016-11-30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17A264-13F0-4B7D-AD48-94944B11BBB3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571736" y="1714488"/>
            <a:ext cx="6415078" cy="2714644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Tendencje i Kierunki zmian w lubuskim szkolnictwie wyższym na przykładzie </a:t>
            </a:r>
            <a:br>
              <a:rPr lang="pl-PL" dirty="0" smtClean="0"/>
            </a:br>
            <a:r>
              <a:rPr lang="pl-PL" dirty="0" smtClean="0">
                <a:solidFill>
                  <a:srgbClr val="00B0F0"/>
                </a:solidFill>
              </a:rPr>
              <a:t>Łużyckiej Wyższej Szkoły Humanistycznej w Żarach</a:t>
            </a:r>
            <a:endParaRPr lang="pl-PL" dirty="0">
              <a:solidFill>
                <a:srgbClr val="00B0F0"/>
              </a:solidFill>
            </a:endParaRPr>
          </a:p>
        </p:txBody>
      </p:sp>
      <p:pic>
        <p:nvPicPr>
          <p:cNvPr id="5" name="Obraz 6" descr="lwsh_kolo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85728"/>
            <a:ext cx="2160240" cy="2152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rostokąt zaokrąglony 5"/>
          <p:cNvSpPr/>
          <p:nvPr/>
        </p:nvSpPr>
        <p:spPr>
          <a:xfrm>
            <a:off x="0" y="5500702"/>
            <a:ext cx="9144000" cy="10172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dirty="0" smtClean="0">
                <a:solidFill>
                  <a:schemeClr val="bg2">
                    <a:lumMod val="10000"/>
                  </a:schemeClr>
                </a:solidFill>
                <a:latin typeface="Calibri" pitchFamily="34" charset="0"/>
              </a:rPr>
              <a:t>dr Tadeusz Kowalski</a:t>
            </a:r>
            <a:endParaRPr lang="pl-PL" sz="2400" dirty="0">
              <a:solidFill>
                <a:schemeClr val="bg2">
                  <a:lumMod val="1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3108" y="285728"/>
            <a:ext cx="4257676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Dziękuję za uwagę</a:t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Symbol zastępczy zawartości 3" descr="Pszenna 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28596" y="1143378"/>
            <a:ext cx="7500990" cy="562574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Dostrzegane tendencje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Niż demograficzny wśród potencjalnych studentów,</a:t>
            </a:r>
          </a:p>
          <a:p>
            <a:r>
              <a:rPr lang="pl-PL" dirty="0" smtClean="0"/>
              <a:t>Emigracja młodych osób,</a:t>
            </a:r>
          </a:p>
          <a:p>
            <a:r>
              <a:rPr lang="pl-PL" dirty="0" smtClean="0"/>
              <a:t>Nasycenie rynku proponowanymi kierunkami,</a:t>
            </a:r>
          </a:p>
          <a:p>
            <a:r>
              <a:rPr lang="pl-PL" dirty="0" smtClean="0"/>
              <a:t>Możliwe zmiany w Ustawie o szkolnictwie wyższym,</a:t>
            </a:r>
          </a:p>
          <a:p>
            <a:r>
              <a:rPr lang="pl-PL" dirty="0" smtClean="0"/>
              <a:t>Nowe branże rozwojowe w gospodarce – nowe przyszłościowe zawody,</a:t>
            </a:r>
          </a:p>
          <a:p>
            <a:r>
              <a:rPr lang="pl-PL" dirty="0" smtClean="0"/>
              <a:t>Duża ilość obcokrajowców w regionie (obywatele Ukrainy).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Kusząca logistyka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Logistyka jest jedną z najszybciej rozwijających się sfer gospodarki na świecie,</a:t>
            </a:r>
          </a:p>
          <a:p>
            <a:endParaRPr lang="pl-PL" dirty="0" smtClean="0"/>
          </a:p>
          <a:p>
            <a:r>
              <a:rPr lang="pl-PL" dirty="0" smtClean="0"/>
              <a:t>Prognoza zatrudnienia dla IV kwartału 2016 r. w tej branży wynosi +15% (</a:t>
            </a:r>
            <a:r>
              <a:rPr lang="pl-PL" dirty="0" err="1" smtClean="0"/>
              <a:t>ManpowerGroup</a:t>
            </a:r>
            <a:r>
              <a:rPr lang="pl-PL" dirty="0" smtClean="0"/>
              <a:t>),</a:t>
            </a:r>
          </a:p>
          <a:p>
            <a:endParaRPr lang="pl-PL" dirty="0" smtClean="0"/>
          </a:p>
          <a:p>
            <a:r>
              <a:rPr lang="pl-PL" dirty="0" smtClean="0"/>
              <a:t>Rosnący rynek e-commerce,</a:t>
            </a:r>
          </a:p>
          <a:p>
            <a:endParaRPr lang="pl-PL" dirty="0" smtClean="0"/>
          </a:p>
          <a:p>
            <a:r>
              <a:rPr lang="pl-PL" dirty="0" smtClean="0"/>
              <a:t>Różnorodne stanowiska pracy w logistyce.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/>
          </p:cNvSpPr>
          <p:nvPr/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800" b="1" i="0" u="none" strike="noStrike" kern="1200" cap="all" spc="0" normalizeH="0" baseline="0" noProof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Zawód przyszłości - logistyk</a:t>
            </a:r>
            <a:endParaRPr kumimoji="0" lang="pl-PL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571472" y="1928802"/>
            <a:ext cx="7143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3200" dirty="0" smtClean="0"/>
              <a:t> W rankingu zawodów przyszłości, sporządzonym przez Elektroniczne Centrum Aktywizacji Młodzieży, zawód logistyk zajął pierwsze miejsce</a:t>
            </a:r>
          </a:p>
          <a:p>
            <a:r>
              <a:rPr lang="pl-PL" sz="3200" dirty="0" smtClean="0"/>
              <a:t>(</a:t>
            </a:r>
            <a:r>
              <a:rPr lang="pl-PL" sz="3200" dirty="0" err="1" smtClean="0"/>
              <a:t>www.ecam.ohp.pl</a:t>
            </a:r>
            <a:r>
              <a:rPr lang="pl-PL" sz="3200" dirty="0" smtClean="0"/>
              <a:t>)</a:t>
            </a:r>
            <a:endParaRPr lang="pl-PL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000240"/>
            <a:ext cx="7239000" cy="4455496"/>
          </a:xfrm>
        </p:spPr>
        <p:txBody>
          <a:bodyPr/>
          <a:lstStyle/>
          <a:p>
            <a:pPr>
              <a:buNone/>
            </a:pPr>
            <a:r>
              <a:rPr lang="pl-PL" sz="2400" dirty="0" smtClean="0"/>
              <a:t>Studia dualne to innowacyjny w Polsce, a sprawdzony w m.in. w Niemczech sposób nauki na uczelni wyższej. </a:t>
            </a:r>
          </a:p>
          <a:p>
            <a:pPr>
              <a:buNone/>
            </a:pPr>
            <a:r>
              <a:rPr lang="pl-PL" sz="2400" dirty="0" smtClean="0"/>
              <a:t>Zakłada on, że student przez połowę czasu uczy się nabywając nową wiedzę i umiejętności na terenie Uczelni, zaś przez drugą połowę czasu wykonuje pracę w firmie. </a:t>
            </a:r>
          </a:p>
          <a:p>
            <a:endParaRPr lang="pl-PL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Studia + praca = studia dualne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Studenci są zainteresowani pracą, gdyż dzięki temu opłacają czynsz za studia (minimalne wynagrodzenie to najniższa krajowa), oraz gromadzą doświadczenie zawodowe,</a:t>
            </a:r>
          </a:p>
          <a:p>
            <a:endParaRPr lang="pl-PL" dirty="0" smtClean="0"/>
          </a:p>
          <a:p>
            <a:r>
              <a:rPr lang="pl-PL" dirty="0" smtClean="0"/>
              <a:t>3-letni okres nauki zapewnia potencjalnie 3-lenie zatrudnienie w firmie (np. na podstawie długookresowej umowy zlecenia),</a:t>
            </a:r>
          </a:p>
          <a:p>
            <a:endParaRPr lang="pl-PL" dirty="0" smtClean="0"/>
          </a:p>
          <a:p>
            <a:r>
              <a:rPr lang="pl-PL" dirty="0" smtClean="0"/>
              <a:t>Możliwość zatrudnienia studentów na okres wakacji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Przykład harmonogramu </a:t>
            </a:r>
            <a:r>
              <a:rPr lang="pl-PL" dirty="0" smtClean="0"/>
              <a:t>Grupy 1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57158" y="1500174"/>
          <a:ext cx="8229622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  <a:gridCol w="220357"/>
                <a:gridCol w="212781"/>
                <a:gridCol w="216569"/>
                <a:gridCol w="216569"/>
                <a:gridCol w="216569"/>
                <a:gridCol w="216569"/>
                <a:gridCol w="216569"/>
                <a:gridCol w="216569"/>
                <a:gridCol w="216569"/>
              </a:tblGrid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C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Wt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X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23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30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XI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27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XII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25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31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22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29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II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rgbClr val="FF0000"/>
                          </a:solidFill>
                        </a:rPr>
                        <a:t>26</a:t>
                      </a:r>
                      <a:endParaRPr lang="pl-PL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pl-PL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71472" y="5374640"/>
          <a:ext cx="314327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571504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chemeClr val="tx1"/>
                          </a:solidFill>
                        </a:rPr>
                        <a:t>Rozpoczęcie</a:t>
                      </a:r>
                      <a:r>
                        <a:rPr lang="pl-PL" baseline="0" dirty="0" smtClean="0">
                          <a:solidFill>
                            <a:schemeClr val="tx1"/>
                          </a:solidFill>
                        </a:rPr>
                        <a:t> roku</a:t>
                      </a:r>
                      <a:endParaRPr lang="pl-PL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Zajęcia</a:t>
                      </a:r>
                      <a:endParaRPr lang="pl-PL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Sesja </a:t>
                      </a:r>
                      <a:endParaRPr lang="pl-PL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Praca </a:t>
                      </a:r>
                      <a:endParaRPr lang="pl-PL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Kierunki zmian w ŁWSH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Poszerzenie oferty - otwarcie kierunku logistyka od X 2016 r.,</a:t>
            </a:r>
          </a:p>
          <a:p>
            <a:endParaRPr lang="pl-PL" dirty="0" smtClean="0"/>
          </a:p>
          <a:p>
            <a:r>
              <a:rPr lang="pl-PL" dirty="0" smtClean="0"/>
              <a:t>Zapewnienie nowoczesnych warunków kształcenia – nowy budynek,</a:t>
            </a:r>
          </a:p>
          <a:p>
            <a:endParaRPr lang="pl-PL" dirty="0" smtClean="0"/>
          </a:p>
          <a:p>
            <a:r>
              <a:rPr lang="pl-PL" dirty="0" smtClean="0"/>
              <a:t>Projekt założenia szkoły policealnej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Dostrzegane zagrożenia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Wprowadzanie nowych kierunków utrudnia zapewnienie stabilności pracownikom naukowo-dydaktycznym,</a:t>
            </a:r>
          </a:p>
          <a:p>
            <a:endParaRPr lang="pl-PL" dirty="0" smtClean="0"/>
          </a:p>
          <a:p>
            <a:r>
              <a:rPr lang="pl-PL" dirty="0" smtClean="0"/>
              <a:t>Brak gwarancji opłacalności inwestycji w przygotowaniu wniosków na nowe kierunki,</a:t>
            </a:r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491</Words>
  <Application>Microsoft Office PowerPoint</Application>
  <PresentationFormat>Pokaz na ekranie (4:3)</PresentationFormat>
  <Paragraphs>247</Paragraphs>
  <Slides>10</Slides>
  <Notes>10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Bogaty</vt:lpstr>
      <vt:lpstr>Tendencje i Kierunki zmian w lubuskim szkolnictwie wyższym na przykładzie  Łużyckiej Wyższej Szkoły Humanistycznej w Żarach</vt:lpstr>
      <vt:lpstr>Dostrzegane tendencje</vt:lpstr>
      <vt:lpstr>Kusząca logistyka</vt:lpstr>
      <vt:lpstr>Slajd 4</vt:lpstr>
      <vt:lpstr>Studia + praca = studia dualne</vt:lpstr>
      <vt:lpstr>Slajd 6</vt:lpstr>
      <vt:lpstr>Przykład harmonogramu Grupy 1</vt:lpstr>
      <vt:lpstr>Kierunki zmian w ŁWSH</vt:lpstr>
      <vt:lpstr>Dostrzegane zagrożenia</vt:lpstr>
      <vt:lpstr>Dziękuję za uwagę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Tendencje i Kierunki zmian w lubuskim szkolnictwie wyższym na przykładzie  Łużyckiej Wyższej Szkoły Humanistycznej w Żarach</dc:title>
  <dc:creator>Tadeusz Kowalski</dc:creator>
  <cp:lastModifiedBy>Tadeusz Kowalski</cp:lastModifiedBy>
  <cp:revision>8</cp:revision>
  <dcterms:created xsi:type="dcterms:W3CDTF">2016-11-30T07:49:25Z</dcterms:created>
  <dcterms:modified xsi:type="dcterms:W3CDTF">2016-11-30T09:03:57Z</dcterms:modified>
</cp:coreProperties>
</file>