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9" r:id="rId3"/>
    <p:sldId id="269" r:id="rId4"/>
    <p:sldId id="272" r:id="rId5"/>
    <p:sldId id="274" r:id="rId6"/>
    <p:sldId id="275" r:id="rId7"/>
    <p:sldId id="271" r:id="rId8"/>
    <p:sldId id="273" r:id="rId9"/>
    <p:sldId id="264" r:id="rId10"/>
  </p:sldIdLst>
  <p:sldSz cx="9144000" cy="6858000" type="screen4x3"/>
  <p:notesSz cx="6858000" cy="96504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1689D-6EDE-4A9C-B788-D718E6F34992}" type="datetimeFigureOut">
              <a:rPr lang="pl-PL" smtClean="0"/>
              <a:t>30.11.2016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166217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4" y="9166217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A96BE-2E52-43BD-8760-B3E94EEDB5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9922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30.11.2016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860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30.11.2016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47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30.11.2016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008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30.11.2016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740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30.11.2016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960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30.11.2016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305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30.11.2016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009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30.11.2016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698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30.11.2016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085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30.11.2016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393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30.11.2016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233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42FCD-1C0E-40B0-9E41-F8030313FCB6}" type="datetimeFigureOut">
              <a:rPr lang="pl-PL" smtClean="0"/>
              <a:t>30.11.2016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561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8103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943828" y="2276872"/>
            <a:ext cx="736111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/>
              <a:t>Opiniowanie </a:t>
            </a:r>
            <a:br>
              <a:rPr lang="pl-PL" sz="3600" b="1" dirty="0" smtClean="0"/>
            </a:br>
            <a:r>
              <a:rPr lang="pl-PL" sz="3600" b="1" dirty="0" smtClean="0"/>
              <a:t>przez Wojewódzką Radę Rynku Pracy </a:t>
            </a:r>
          </a:p>
          <a:p>
            <a:pPr algn="ctr"/>
            <a:r>
              <a:rPr lang="pl-PL" sz="3600" b="1" dirty="0" smtClean="0"/>
              <a:t>nowych </a:t>
            </a:r>
            <a:r>
              <a:rPr lang="pl-PL" sz="3600" b="1" dirty="0"/>
              <a:t>kierunków kształcenia </a:t>
            </a: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>na </a:t>
            </a:r>
            <a:r>
              <a:rPr lang="pl-PL" sz="3600" b="1" dirty="0"/>
              <a:t>poziomie ponadgimnazjalnym</a:t>
            </a:r>
            <a:endParaRPr lang="pl-PL" sz="3600" b="1" dirty="0" smtClean="0"/>
          </a:p>
        </p:txBody>
      </p:sp>
      <p:sp>
        <p:nvSpPr>
          <p:cNvPr id="6" name="pole tekstowe 5"/>
          <p:cNvSpPr txBox="1"/>
          <p:nvPr/>
        </p:nvSpPr>
        <p:spPr>
          <a:xfrm>
            <a:off x="2940367" y="6037610"/>
            <a:ext cx="336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Zielona Góra, 1 grudnia 2016 roku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278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871327" y="3573016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/>
              <a:t>Zgodnie z art. 39 ust. 5 ustawy z 7 września 1991 roku o systemie oświaty </a:t>
            </a:r>
            <a:r>
              <a:rPr lang="pl-PL" sz="2000" b="1" dirty="0"/>
              <a:t>dyrektor szkoły</a:t>
            </a:r>
            <a:r>
              <a:rPr lang="pl-PL" sz="2000" dirty="0"/>
              <a:t> prowadzącej kształcenie zawodowe, w porozumieniu z organem prowadzącym szkołę, </a:t>
            </a:r>
            <a:r>
              <a:rPr lang="pl-PL" sz="2000" b="1" u="sng" dirty="0"/>
              <a:t>ustala zawody</a:t>
            </a:r>
            <a:r>
              <a:rPr lang="pl-PL" sz="2000" u="sng" dirty="0"/>
              <a:t>,</a:t>
            </a:r>
            <a:r>
              <a:rPr lang="pl-PL" sz="2000" b="1" u="sng" dirty="0"/>
              <a:t> w których kształci szkoła</a:t>
            </a:r>
            <a:r>
              <a:rPr lang="pl-PL" sz="2000" dirty="0"/>
              <a:t>, </a:t>
            </a:r>
            <a:r>
              <a:rPr lang="pl-PL" sz="2000" b="1" u="sng" dirty="0"/>
              <a:t>po zasięgnięciu opinii</a:t>
            </a:r>
            <a:r>
              <a:rPr lang="pl-PL" sz="2000" b="1" dirty="0"/>
              <a:t> powiatowej i wojewódzkiej rady rynku pracy </a:t>
            </a:r>
            <a:r>
              <a:rPr lang="pl-PL" sz="2000" u="sng" dirty="0"/>
              <a:t>co do zgodności z potrzebami rynku </a:t>
            </a:r>
            <a:r>
              <a:rPr lang="pl-PL" sz="2000" u="sng" dirty="0" smtClean="0"/>
              <a:t>pracy.</a:t>
            </a:r>
            <a:endParaRPr lang="pl-PL" sz="2000" u="sng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64792" y="1988840"/>
            <a:ext cx="7560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/>
              <a:t>Zgodnie z art</a:t>
            </a:r>
            <a:r>
              <a:rPr lang="pl-PL" sz="2000" dirty="0"/>
              <a:t>. 22 ust. 5 pkt 5 ustawy </a:t>
            </a:r>
            <a:r>
              <a:rPr lang="pl-PL" sz="2000" dirty="0" smtClean="0"/>
              <a:t>o </a:t>
            </a:r>
            <a:r>
              <a:rPr lang="pl-PL" sz="2000" dirty="0"/>
              <a:t>promocji </a:t>
            </a:r>
            <a:r>
              <a:rPr lang="pl-PL" sz="2000" dirty="0" smtClean="0"/>
              <a:t>zatrudnienia </a:t>
            </a:r>
            <a:r>
              <a:rPr lang="pl-PL" sz="2000" dirty="0"/>
              <a:t>do zakresu zadań </a:t>
            </a:r>
            <a:r>
              <a:rPr lang="pl-PL" sz="2000" dirty="0" smtClean="0"/>
              <a:t>Wojewódzkiej </a:t>
            </a:r>
            <a:r>
              <a:rPr lang="pl-PL" sz="2000" dirty="0"/>
              <a:t>R</a:t>
            </a:r>
            <a:r>
              <a:rPr lang="pl-PL" sz="2000" dirty="0" smtClean="0"/>
              <a:t>ady </a:t>
            </a:r>
            <a:r>
              <a:rPr lang="pl-PL" sz="2000" dirty="0"/>
              <a:t>R</a:t>
            </a:r>
            <a:r>
              <a:rPr lang="pl-PL" sz="2000" dirty="0" smtClean="0"/>
              <a:t>ynku </a:t>
            </a:r>
            <a:r>
              <a:rPr lang="pl-PL" sz="2000" dirty="0"/>
              <a:t>P</a:t>
            </a:r>
            <a:r>
              <a:rPr lang="pl-PL" sz="2000" dirty="0" smtClean="0"/>
              <a:t>racy </a:t>
            </a:r>
            <a:r>
              <a:rPr lang="pl-PL" sz="2000" dirty="0"/>
              <a:t>należy m.in. wydawanie opinii w sprawach dotyczących kierunków </a:t>
            </a:r>
            <a:r>
              <a:rPr lang="pl-PL" sz="2000" dirty="0" smtClean="0"/>
              <a:t>kształcenia.</a:t>
            </a:r>
            <a:endParaRPr lang="pl-PL" sz="20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915816" y="980728"/>
            <a:ext cx="3240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/>
              <a:t>Uwarunkowania prawne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20466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7"/>
          <p:cNvSpPr txBox="1">
            <a:spLocks noChangeArrowheads="1"/>
          </p:cNvSpPr>
          <p:nvPr/>
        </p:nvSpPr>
        <p:spPr bwMode="auto">
          <a:xfrm>
            <a:off x="763559" y="1329016"/>
            <a:ext cx="7675041" cy="14275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75000"/>
              </a:schemeClr>
            </a:solidFill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Dyrektor Szkoły </a:t>
            </a:r>
            <a:br>
              <a:rPr kumimoji="0" lang="pl-PL" altLang="pl-P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pl-PL" altLang="pl-P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planujący uruchomić nowy kierunek kształcenia zawodowego</a:t>
            </a:r>
            <a:br>
              <a:rPr kumimoji="0" lang="pl-PL" altLang="pl-P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pl-PL" altLang="pl-P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składa prośbę o zaopiniowanie </a:t>
            </a:r>
            <a:br>
              <a:rPr kumimoji="0" lang="pl-PL" altLang="pl-P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pl-PL" altLang="pl-P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przez Wojewódzką Radę Rynku Pracy </a:t>
            </a:r>
          </a:p>
        </p:txBody>
      </p:sp>
      <p:sp>
        <p:nvSpPr>
          <p:cNvPr id="10" name="Rectangle 33"/>
          <p:cNvSpPr>
            <a:spLocks noChangeArrowheads="1"/>
          </p:cNvSpPr>
          <p:nvPr/>
        </p:nvSpPr>
        <p:spPr bwMode="auto">
          <a:xfrm>
            <a:off x="757383" y="3044632"/>
            <a:ext cx="7675041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75000"/>
              </a:schemeClr>
            </a:solidFill>
          </a:ln>
          <a:effectLst/>
          <a:extLst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Prośba powinna zawierać uzasadnienie </a:t>
            </a:r>
            <a:br>
              <a:rPr kumimoji="0" lang="pl-PL" altLang="pl-P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</a:br>
            <a:r>
              <a:rPr kumimoji="0" lang="pl-PL" altLang="pl-P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zasadności i możliwości utworzenia nowego kierunku kształcenia</a:t>
            </a:r>
            <a:endParaRPr kumimoji="0" lang="en-US" altLang="pl-PL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2" name="Rectangle 35"/>
          <p:cNvSpPr>
            <a:spLocks noChangeArrowheads="1"/>
          </p:cNvSpPr>
          <p:nvPr/>
        </p:nvSpPr>
        <p:spPr bwMode="auto">
          <a:xfrm>
            <a:off x="757384" y="4988848"/>
            <a:ext cx="7675041" cy="7920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75000"/>
              </a:schemeClr>
            </a:solidFill>
          </a:ln>
          <a:effectLst/>
          <a:extLst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Prośba składana jest do Wojewódzkiego Urzędu Pracy w Zielonej Górze,</a:t>
            </a:r>
            <a:r>
              <a:rPr kumimoji="0" lang="pl-PL" altLang="pl-PL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prowadzącego</a:t>
            </a:r>
            <a:r>
              <a:rPr lang="pl-PL" altLang="pl-PL" sz="2000" kern="0" dirty="0" smtClean="0">
                <a:solidFill>
                  <a:srgbClr val="000000"/>
                </a:solidFill>
                <a:latin typeface="+mn-lt"/>
              </a:rPr>
              <a:t> sekretariat WRRP</a:t>
            </a:r>
            <a:endParaRPr kumimoji="0" lang="en-US" altLang="pl-PL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763559" y="4052744"/>
            <a:ext cx="7675041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75000"/>
              </a:schemeClr>
            </a:solidFill>
          </a:ln>
          <a:effectLst/>
          <a:extLst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pl-PL" altLang="pl-PL" sz="2000" kern="0" dirty="0">
                <a:solidFill>
                  <a:srgbClr val="000000"/>
                </a:solidFill>
                <a:latin typeface="+mn-lt"/>
              </a:rPr>
              <a:t>Do prośby Szkoła może dołączyć opinię innych jednostek, </a:t>
            </a:r>
            <a:r>
              <a:rPr lang="pl-PL" altLang="pl-PL" sz="2000" kern="0" dirty="0" smtClean="0">
                <a:solidFill>
                  <a:srgbClr val="000000"/>
                </a:solidFill>
                <a:latin typeface="+mn-lt"/>
              </a:rPr>
              <a:t/>
            </a:r>
            <a:br>
              <a:rPr lang="pl-PL" altLang="pl-PL" sz="2000" kern="0" dirty="0" smtClean="0">
                <a:solidFill>
                  <a:srgbClr val="000000"/>
                </a:solidFill>
                <a:latin typeface="+mn-lt"/>
              </a:rPr>
            </a:br>
            <a:r>
              <a:rPr lang="pl-PL" altLang="pl-PL" sz="2000" kern="0" dirty="0" smtClean="0">
                <a:solidFill>
                  <a:srgbClr val="000000"/>
                </a:solidFill>
                <a:latin typeface="+mn-lt"/>
              </a:rPr>
              <a:t>podmiotów </a:t>
            </a:r>
            <a:r>
              <a:rPr lang="pl-PL" altLang="pl-PL" sz="2000" kern="0" dirty="0">
                <a:solidFill>
                  <a:srgbClr val="000000"/>
                </a:solidFill>
                <a:latin typeface="+mn-lt"/>
              </a:rPr>
              <a:t>i </a:t>
            </a:r>
            <a:r>
              <a:rPr lang="pl-PL" altLang="pl-PL" sz="2000" kern="0" dirty="0" smtClean="0">
                <a:solidFill>
                  <a:srgbClr val="000000"/>
                </a:solidFill>
                <a:latin typeface="+mn-lt"/>
              </a:rPr>
              <a:t>organizacji</a:t>
            </a:r>
            <a:endParaRPr lang="pl-PL" altLang="pl-PL" sz="2000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1" name="Rectangle 17"/>
          <p:cNvSpPr txBox="1">
            <a:spLocks noChangeArrowheads="1"/>
          </p:cNvSpPr>
          <p:nvPr/>
        </p:nvSpPr>
        <p:spPr bwMode="auto">
          <a:xfrm>
            <a:off x="1692098" y="332656"/>
            <a:ext cx="5833069" cy="71960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Zasady opiniowania </a:t>
            </a:r>
            <a:br>
              <a:rPr kumimoji="0" lang="pl-PL" altLang="pl-PL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pl-PL" altLang="pl-PL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przez Wojewódzką Radę Rynku Pracy</a:t>
            </a:r>
          </a:p>
        </p:txBody>
      </p:sp>
      <p:sp>
        <p:nvSpPr>
          <p:cNvPr id="13" name="Rectangle 599"/>
          <p:cNvSpPr>
            <a:spLocks noChangeArrowheads="1"/>
          </p:cNvSpPr>
          <p:nvPr/>
        </p:nvSpPr>
        <p:spPr bwMode="auto">
          <a:xfrm>
            <a:off x="515120" y="6165304"/>
            <a:ext cx="83058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Prośby Szkół zawierające braki nie są przedkładane Wojewódzkiej Radzie Rynku Pracy</a:t>
            </a:r>
            <a:endParaRPr kumimoji="0" lang="en-US" altLang="pl-PL" sz="18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822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143000" y="838200"/>
            <a:ext cx="6858000" cy="381000"/>
          </a:xfrm>
          <a:prstGeom prst="rect">
            <a:avLst/>
          </a:prstGeom>
          <a:solidFill>
            <a:srgbClr val="BBE0E3"/>
          </a:solidFill>
          <a:ln w="1905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Prośba wpływa do Wojewódzkiego Urzędu Pracy w Zielonej Górze</a:t>
            </a:r>
            <a:endParaRPr kumimoji="0" lang="en-US" altLang="pl-P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52400" y="1447800"/>
            <a:ext cx="4267200" cy="381000"/>
          </a:xfrm>
          <a:prstGeom prst="rect">
            <a:avLst/>
          </a:prstGeom>
          <a:solidFill>
            <a:srgbClr val="BBE0E3"/>
          </a:solidFill>
          <a:ln w="1905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pl-PL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Stwierdzenie braków formalnych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876800" y="1447800"/>
            <a:ext cx="4114800" cy="1905000"/>
          </a:xfrm>
          <a:prstGeom prst="rect">
            <a:avLst/>
          </a:prstGeom>
          <a:solidFill>
            <a:srgbClr val="BBE0E3"/>
          </a:solidFill>
          <a:ln w="1905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pl-P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pl-P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pl-PL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Prośba poprawna pod względem formalnym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52400" y="1981200"/>
            <a:ext cx="4267200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accent5">
                <a:lumMod val="75000"/>
              </a:schemeClr>
            </a:solidFill>
          </a:ln>
          <a:effectLst/>
          <a:extLst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WUP zwraca się do Dyrektora Szkoły o uzupełnienie braku</a:t>
            </a:r>
            <a:endParaRPr kumimoji="0" lang="en-US" altLang="pl-P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52400" y="4419600"/>
            <a:ext cx="8763000" cy="381000"/>
          </a:xfrm>
          <a:prstGeom prst="rect">
            <a:avLst/>
          </a:prstGeom>
          <a:solidFill>
            <a:srgbClr val="BBE0E3"/>
          </a:solidFill>
          <a:ln w="1905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WUP przekazuje informację  członkom Wojewódzkiej Rady Rynku Pracy</a:t>
            </a:r>
            <a:endParaRPr kumimoji="0" lang="en-US" altLang="pl-PL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52400" y="5943600"/>
            <a:ext cx="8686800" cy="609600"/>
          </a:xfrm>
          <a:prstGeom prst="rect">
            <a:avLst/>
          </a:prstGeom>
          <a:solidFill>
            <a:srgbClr val="BBE0E3"/>
          </a:solidFill>
          <a:ln w="1905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Wojewódzka Rada Rynku</a:t>
            </a:r>
            <a:r>
              <a:rPr kumimoji="0" lang="pl-PL" altLang="pl-PL" sz="1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Pracy</a:t>
            </a:r>
            <a:r>
              <a:rPr kumimoji="0" lang="pl-PL" altLang="pl-P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wydaje opinię na temat kierunku kształcenia na możliwie najbliższym posiedzeniu</a:t>
            </a:r>
            <a:endParaRPr kumimoji="0" lang="en-US" altLang="pl-PL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152400" y="2743200"/>
            <a:ext cx="4267200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accent5">
                <a:lumMod val="75000"/>
              </a:schemeClr>
            </a:solidFill>
          </a:ln>
          <a:effectLst/>
          <a:extLst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Uzupełnienie przez Dyrektora Szkoły braków</a:t>
            </a:r>
            <a:endParaRPr kumimoji="0" lang="en-US" altLang="pl-P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152400" y="3581400"/>
            <a:ext cx="8763000" cy="609600"/>
          </a:xfrm>
          <a:prstGeom prst="rect">
            <a:avLst/>
          </a:prstGeom>
          <a:solidFill>
            <a:srgbClr val="BBE0E3"/>
          </a:solidFill>
          <a:ln w="1905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WUP przygotowuje informację na temat proponowanego kierunku kształcenia w oparciu o dostępne opracowania i materiały </a:t>
            </a:r>
            <a:endParaRPr kumimoji="0" lang="en-US" altLang="pl-PL" sz="3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152400" y="5105400"/>
            <a:ext cx="8686800" cy="609600"/>
          </a:xfrm>
          <a:prstGeom prst="rect">
            <a:avLst/>
          </a:prstGeom>
          <a:solidFill>
            <a:srgbClr val="BBE0E3"/>
          </a:solidFill>
          <a:ln w="1905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Na posiedzenie Wojewódzkiej Rady Rynku Pracy zapraszani są przedstawiciele Szkoły zwracającej się o opinię, celem udzielenia ewentualnych wyjaśnień</a:t>
            </a:r>
            <a:endParaRPr kumimoji="0" lang="en-US" altLang="pl-PL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254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93"/>
          <p:cNvSpPr>
            <a:spLocks noChangeArrowheads="1"/>
          </p:cNvSpPr>
          <p:nvPr/>
        </p:nvSpPr>
        <p:spPr bwMode="auto">
          <a:xfrm>
            <a:off x="489218" y="1724696"/>
            <a:ext cx="8305800" cy="1295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Opinia Wojewódzkiej Rady Rynku Pracy może być: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- pozytywna;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- pozytywna z zastrzeżeniami i/lub uwagami;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- negatywna.</a:t>
            </a:r>
            <a:endParaRPr kumimoji="0" lang="en-US" altLang="pl-PL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9" name="Rectangle 595"/>
          <p:cNvSpPr>
            <a:spLocks noChangeArrowheads="1"/>
          </p:cNvSpPr>
          <p:nvPr/>
        </p:nvSpPr>
        <p:spPr bwMode="auto">
          <a:xfrm>
            <a:off x="489218" y="4462923"/>
            <a:ext cx="8305800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Od opinii Wojewódzkiej Rady Rynku Pracy odwołanie nie przysługuje</a:t>
            </a:r>
            <a:endParaRPr kumimoji="0" lang="en-US" altLang="pl-PL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0" name="Rectangle 596"/>
          <p:cNvSpPr>
            <a:spLocks noChangeArrowheads="1"/>
          </p:cNvSpPr>
          <p:nvPr/>
        </p:nvSpPr>
        <p:spPr bwMode="auto">
          <a:xfrm>
            <a:off x="489218" y="3310795"/>
            <a:ext cx="8305800" cy="838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pl-PL" altLang="pl-P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Wojewódzki Urząd Pracy przekazuje </a:t>
            </a:r>
            <a:r>
              <a:rPr lang="pl-PL" altLang="pl-PL" sz="2000" kern="0" dirty="0">
                <a:solidFill>
                  <a:srgbClr val="000000"/>
                </a:solidFill>
                <a:latin typeface="+mn-lt"/>
              </a:rPr>
              <a:t>Dyrektorowi Szkoły (</a:t>
            </a:r>
            <a:r>
              <a:rPr kumimoji="0" lang="pl-PL" altLang="pl-P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w formie pisemnej) </a:t>
            </a:r>
            <a:br>
              <a:rPr kumimoji="0" lang="pl-PL" altLang="pl-P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</a:br>
            <a:r>
              <a:rPr kumimoji="0" lang="pl-PL" altLang="pl-PL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opinię Wojewódzkiej Rady Rynku Pracy.</a:t>
            </a:r>
            <a:endParaRPr kumimoji="0" lang="en-US" altLang="pl-PL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735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46776"/>
              </p:ext>
            </p:extLst>
          </p:nvPr>
        </p:nvGraphicFramePr>
        <p:xfrm>
          <a:off x="1043608" y="1484784"/>
          <a:ext cx="6912942" cy="3901750"/>
        </p:xfrm>
        <a:graphic>
          <a:graphicData uri="http://schemas.openxmlformats.org/drawingml/2006/table">
            <a:tbl>
              <a:tblPr/>
              <a:tblGrid>
                <a:gridCol w="1632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2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2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5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020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Rok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Liczba </a:t>
                      </a:r>
                      <a:r>
                        <a:rPr lang="pl-P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szkół wnioskujących </a:t>
                      </a:r>
                      <a:br>
                        <a:rPr lang="pl-P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 opinię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Liczba</a:t>
                      </a:r>
                      <a:r>
                        <a:rPr lang="pl-PL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nowych </a:t>
                      </a:r>
                      <a:r>
                        <a:rPr lang="pl-P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kierunków </a:t>
                      </a:r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kształcenia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Średnia liczba kierunków kształcenia przypadająca na jedno posiedzenie WRRP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31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31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31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31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31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3635896" y="494328"/>
            <a:ext cx="1951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Trochę statystyki…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76803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58184"/>
              </p:ext>
            </p:extLst>
          </p:nvPr>
        </p:nvGraphicFramePr>
        <p:xfrm>
          <a:off x="539552" y="908720"/>
          <a:ext cx="8064896" cy="5307124"/>
        </p:xfrm>
        <a:graphic>
          <a:graphicData uri="http://schemas.openxmlformats.org/drawingml/2006/table">
            <a:tbl>
              <a:tblPr/>
              <a:tblGrid>
                <a:gridCol w="5328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739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Planowany nowy kierunek kształcenia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Liczba szkół ubiegający się o utworzenie kierunku [rok 2016]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39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Kierowca mechanik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739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Technik logistyk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739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Technik obsługi turystycznej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739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Mechanik motocyklowy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739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Technik ochrony środowiska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739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Elektromechanik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739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Operator maszyn leśnych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739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Opiekun medyczny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739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Opiekun osoby starszej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739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Pracownik pomocniczy obsługi hotelowej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739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Technik agrobiznesu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739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Technik drogownictwa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739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Technik informatyk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739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Technik inżynierii środowiska i melioracji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739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Technik spedytor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739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Technik turystyki wiejskiej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2226913" y="292378"/>
            <a:ext cx="501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Najczęstsze nowe kierunki kształcenia w 2016 roku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10856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13352"/>
              </p:ext>
            </p:extLst>
          </p:nvPr>
        </p:nvGraphicFramePr>
        <p:xfrm>
          <a:off x="179388" y="980728"/>
          <a:ext cx="8569076" cy="5616617"/>
        </p:xfrm>
        <a:graphic>
          <a:graphicData uri="http://schemas.openxmlformats.org/drawingml/2006/table">
            <a:tbl>
              <a:tblPr/>
              <a:tblGrid>
                <a:gridCol w="4193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9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9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9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92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92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6757"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Planowany nowy kierunek kształcenia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Razem</a:t>
                      </a:r>
                      <a:endParaRPr lang="pl-PL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993"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Kucharz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993"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Florysta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993"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Technik żywienia i usług gastronomicznych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993"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Opiekun osoby starszej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993"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Technik logistyk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993"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Kierowca mechanik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993"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Mechanik motocyklowy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993"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Technik informatyk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993"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Technik organizacji reklamy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993"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Technik turystyki wiejskiej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993"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Monter sieci, instalacji  i urządzeń sanitarnych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993"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Opiekun medyczny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993"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Cukiernik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993"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Piekarz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993"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Ślusarz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6993"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Technik cyfrowych procesów graficznych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6993"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Technik inżynierii środowiska i melioracji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6993"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Technik spedytor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6993"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Technik teleinformatyk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6993">
                <a:tc>
                  <a:txBody>
                    <a:bodyPr/>
                    <a:lstStyle/>
                    <a:p>
                      <a:pPr algn="l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Technik usług kosmetycznych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1907704" y="383143"/>
            <a:ext cx="5700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Najczęstsze nowe kierunki kształcenia w latach 2012-2016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61575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8103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5724128" y="5053826"/>
            <a:ext cx="2267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i="1" dirty="0" smtClean="0"/>
              <a:t>Dziękuję za uwagę…</a:t>
            </a:r>
            <a:endParaRPr lang="pl-PL" sz="2000" i="1" dirty="0"/>
          </a:p>
        </p:txBody>
      </p:sp>
      <p:sp>
        <p:nvSpPr>
          <p:cNvPr id="6" name="pole tekstowe 5"/>
          <p:cNvSpPr txBox="1"/>
          <p:nvPr/>
        </p:nvSpPr>
        <p:spPr>
          <a:xfrm>
            <a:off x="943828" y="2276872"/>
            <a:ext cx="736111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/>
              <a:t>Opiniowanie </a:t>
            </a:r>
            <a:br>
              <a:rPr lang="pl-PL" sz="3600" b="1" dirty="0" smtClean="0"/>
            </a:br>
            <a:r>
              <a:rPr lang="pl-PL" sz="3600" b="1" dirty="0" smtClean="0"/>
              <a:t>przez Wojewódzką Radę Rynku Pracy </a:t>
            </a:r>
          </a:p>
          <a:p>
            <a:pPr algn="ctr"/>
            <a:r>
              <a:rPr lang="pl-PL" sz="3600" b="1" dirty="0" smtClean="0"/>
              <a:t>nowych </a:t>
            </a:r>
            <a:r>
              <a:rPr lang="pl-PL" sz="3600" b="1" dirty="0"/>
              <a:t>kierunków kształcenia </a:t>
            </a: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>na </a:t>
            </a:r>
            <a:r>
              <a:rPr lang="pl-PL" sz="3600" b="1" dirty="0"/>
              <a:t>poziomie ponadgimnazjalnym</a:t>
            </a:r>
            <a:endParaRPr lang="pl-PL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40277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554</Words>
  <Application>Microsoft Office PowerPoint</Application>
  <PresentationFormat>Pokaz na ekranie (4:3)</PresentationFormat>
  <Paragraphs>240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2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EdwinGie</dc:creator>
  <cp:lastModifiedBy>Iwona Małolepsza</cp:lastModifiedBy>
  <cp:revision>65</cp:revision>
  <cp:lastPrinted>2016-02-09T10:15:24Z</cp:lastPrinted>
  <dcterms:created xsi:type="dcterms:W3CDTF">2013-05-10T08:31:42Z</dcterms:created>
  <dcterms:modified xsi:type="dcterms:W3CDTF">2016-11-30T08:38:14Z</dcterms:modified>
</cp:coreProperties>
</file>