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C4A16-E400-4010-83F1-FE15711D7525}" type="datetimeFigureOut">
              <a:rPr lang="pl-PL" smtClean="0"/>
              <a:t>2016-11-15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E0F85-476D-4BA9-B891-049EFFDF15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863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2374-4D48-45AE-A40D-487F1A67ED03}" type="datetime1">
              <a:rPr lang="pl-PL" smtClean="0"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728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B20B-54AD-43DA-8A18-46A5639A5DF1}" type="datetime1">
              <a:rPr lang="pl-PL" smtClean="0"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94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C99A-18B0-44DE-AC5A-26FC614D2DB6}" type="datetime1">
              <a:rPr lang="pl-PL" smtClean="0"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93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C274-9681-4EA3-ABE8-B533B2562F55}" type="datetime1">
              <a:rPr lang="pl-PL" smtClean="0"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86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3A62-9FCA-452F-A227-2234D4B84BCE}" type="datetime1">
              <a:rPr lang="pl-PL" smtClean="0"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15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34EC-473B-49F0-982C-5E3F0ED32DF7}" type="datetime1">
              <a:rPr lang="pl-PL" smtClean="0"/>
              <a:t>2016-11-15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11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3DF9-4172-4DAC-A7E4-66E7C98AF1DD}" type="datetime1">
              <a:rPr lang="pl-PL" smtClean="0"/>
              <a:t>2016-11-15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551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D7FF-1AD2-407E-B7ED-0F7DC9D89DD4}" type="datetime1">
              <a:rPr lang="pl-PL" smtClean="0"/>
              <a:t>2016-11-15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69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CCC6-781D-4E79-9149-88C4E2D5D294}" type="datetime1">
              <a:rPr lang="pl-PL" smtClean="0"/>
              <a:t>2016-11-15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35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9F67-C80A-4F1A-AAF4-7C274892B787}" type="datetime1">
              <a:rPr lang="pl-PL" smtClean="0"/>
              <a:t>2016-11-15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563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CD73-B788-45A7-B7BF-234617463CD7}" type="datetime1">
              <a:rPr lang="pl-PL" smtClean="0"/>
              <a:t>2016-11-15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29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EC5D-BA36-43E1-9826-CD0883EAB596}" type="datetime1">
              <a:rPr lang="pl-PL" smtClean="0"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3872-8202-4ABE-87B2-E843D2A1B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17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Sytuacja absolwentów Uniwersytetu Zielonogórskiego na rynku pracy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139952" y="4437112"/>
            <a:ext cx="3632448" cy="1201688"/>
          </a:xfrm>
        </p:spPr>
        <p:txBody>
          <a:bodyPr>
            <a:normAutofit/>
          </a:bodyPr>
          <a:lstStyle/>
          <a:p>
            <a:pPr algn="l"/>
            <a:r>
              <a:rPr lang="pl-PL" sz="2400" dirty="0" smtClean="0"/>
              <a:t>Jerzy Leszkowicz-Baczyński</a:t>
            </a:r>
          </a:p>
          <a:p>
            <a:pPr algn="l"/>
            <a:r>
              <a:rPr lang="pl-PL" sz="2400" dirty="0" smtClean="0"/>
              <a:t>Uniwersytet Zielonogórski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458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pl-PL" sz="2000" b="1" dirty="0">
                <a:solidFill>
                  <a:srgbClr val="4F81BD"/>
                </a:solidFill>
                <a:ea typeface="Calibri"/>
                <a:cs typeface="Times New Roman"/>
              </a:rPr>
              <a:t>Satysfakcja z wyboru uczelni, kierunku studiów i specjalności w podziale na kierunki </a:t>
            </a:r>
            <a:r>
              <a:rPr lang="pl-PL" sz="2000" b="1" dirty="0" smtClean="0">
                <a:solidFill>
                  <a:srgbClr val="4F81BD"/>
                </a:solidFill>
                <a:ea typeface="Calibri"/>
                <a:cs typeface="Times New Roman"/>
              </a:rPr>
              <a:t>studiów</a:t>
            </a:r>
            <a:endParaRPr lang="pl-PL" sz="2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785365"/>
              </p:ext>
            </p:extLst>
          </p:nvPr>
        </p:nvGraphicFramePr>
        <p:xfrm>
          <a:off x="467544" y="2060848"/>
          <a:ext cx="8229600" cy="1839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456"/>
                <a:gridCol w="1800200"/>
                <a:gridCol w="432048"/>
                <a:gridCol w="1224136"/>
                <a:gridCol w="1296144"/>
                <a:gridCol w="1224136"/>
                <a:gridCol w="1234480"/>
              </a:tblGrid>
              <a:tr h="179070"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 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Kierunek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6865"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społeczne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ścisłe i techniczne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nowe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artystyczno-humanistyczne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17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Satysfakcja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Z wyboru: uczelni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N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213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106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152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78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1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87,3%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84,8%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88,9%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85,7%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1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Z wyboru: kierunku studiów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N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175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109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125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68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1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71,7%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87,2%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73,1%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74,7%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1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Z wyboru: Specjalności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N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170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94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122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60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1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69,7%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75,2%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71,3%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65,9%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5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solidFill>
                  <a:srgbClr val="0070C0"/>
                </a:solidFill>
                <a:ea typeface="Calibri"/>
                <a:cs typeface="Times New Roman"/>
              </a:rPr>
              <a:t>Ocena wyboru studiów z perspektywy czasu a kierunek studiów</a:t>
            </a:r>
            <a:endParaRPr lang="pl-PL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306250"/>
              </p:ext>
            </p:extLst>
          </p:nvPr>
        </p:nvGraphicFramePr>
        <p:xfrm>
          <a:off x="1547664" y="2060848"/>
          <a:ext cx="6134101" cy="2518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763"/>
                <a:gridCol w="1737519"/>
                <a:gridCol w="452014"/>
                <a:gridCol w="864096"/>
                <a:gridCol w="792088"/>
                <a:gridCol w="792088"/>
                <a:gridCol w="1021533"/>
              </a:tblGrid>
              <a:tr h="59055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społeczne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ścisłe i techniczne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nowe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artystyczno-humanistyczne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rowSpan="10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Satysfakcja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Tę sama uczelnię i kierunek studiów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N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90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60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70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39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41,7%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50,4%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43,8%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49,4%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Tę samą uczelnię, ale inny kierunek studiów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N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69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21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37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15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31,9%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17,6%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23,1%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19,0%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Ten sam kierunek, ale na innej uczelni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N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17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21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21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12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7,9%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17,6%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13,1%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15,2%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Inny kierunek studiów na innej uczelni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N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37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11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25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11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17,1%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9,2%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15,6%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13,9%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W ogóle nie podjąłbym/nie podjęłabym studiów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N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6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7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1,4%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5,0%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4,4%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2,5%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2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rgbClr val="0070C0"/>
                </a:solidFill>
                <a:ea typeface="Calibri"/>
                <a:cs typeface="Times New Roman"/>
              </a:rPr>
              <a:t>Ocena studiów w oparciu o różne kryteria</a:t>
            </a:r>
            <a:endParaRPr lang="pl-P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795821"/>
              </p:ext>
            </p:extLst>
          </p:nvPr>
        </p:nvGraphicFramePr>
        <p:xfrm>
          <a:off x="1966909" y="2032794"/>
          <a:ext cx="5989466" cy="2502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832"/>
                <a:gridCol w="3747756"/>
                <a:gridCol w="575439"/>
                <a:gridCol w="575439"/>
              </a:tblGrid>
              <a:tr h="23577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N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770">
                <a:tc rowSpan="8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Kryteria oceny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 Były niezbędne do podjęcia aktualnej pracy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233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40,5%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1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 Były tylko częściowo przydatne w aktualnej pracy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281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48,8%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1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3 Stanowiły ważny etap w P. rozwoju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485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84,2%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1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4 Były zupełnie nieprzydatne na rynku pracy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117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20,3%</a:t>
                      </a:r>
                      <a:endParaRPr lang="pl-PL" sz="11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1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5 Były okresem wytężonej pracy i stresu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323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56,1%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1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6 Były drogą do awansu społecznego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311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54,0%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1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7 Nie miały większego znaczenia dla dalszego P. życia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108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18,8%</a:t>
                      </a:r>
                      <a:endParaRPr lang="pl-PL" sz="11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1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8 Rozczarowały, to zmarnowany czas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57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9,9%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77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Ogółem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1915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332,5%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6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Ocena studiów w oparciu o różne kryteria a kierunek studiów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769254"/>
              </p:ext>
            </p:extLst>
          </p:nvPr>
        </p:nvGraphicFramePr>
        <p:xfrm>
          <a:off x="1043608" y="1556792"/>
          <a:ext cx="7200802" cy="4499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/>
                <a:gridCol w="1728192"/>
                <a:gridCol w="360040"/>
                <a:gridCol w="1152128"/>
                <a:gridCol w="1152128"/>
                <a:gridCol w="1080120"/>
                <a:gridCol w="936106"/>
              </a:tblGrid>
              <a:tr h="432048">
                <a:tc rowSpan="2" gridSpan="3">
                  <a:txBody>
                    <a:bodyPr/>
                    <a:lstStyle/>
                    <a:p>
                      <a:r>
                        <a:rPr lang="pl-PL" sz="1050" b="1" dirty="0">
                          <a:effectLst/>
                        </a:rPr>
                        <a:t/>
                      </a:r>
                      <a:br>
                        <a:rPr lang="pl-PL" sz="1050" b="1" dirty="0">
                          <a:effectLst/>
                        </a:rPr>
                      </a:br>
                      <a:endParaRPr lang="pl-PL" sz="1050" b="1" dirty="0">
                        <a:effectLst/>
                        <a:latin typeface="Calibri"/>
                      </a:endParaRPr>
                    </a:p>
                  </a:txBody>
                  <a:tcPr marL="23670" marR="23670" marT="0" marB="0"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Kierunek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4056"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społeczne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ścisłe i techniczne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nowe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artystyczno-humanistyczne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  <a:tr h="108882">
                <a:tc rowSpan="1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Kryteria oceny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1 Były niezbędne do podjęcia aktualnej pracy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N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72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59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60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42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  <a:tr h="2722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33,2%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rgbClr val="FF0000"/>
                          </a:solidFill>
                          <a:effectLst/>
                        </a:rPr>
                        <a:t>49,6%</a:t>
                      </a:r>
                      <a:endParaRPr lang="pl-PL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37,5%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rgbClr val="FF0000"/>
                          </a:solidFill>
                          <a:effectLst/>
                        </a:rPr>
                        <a:t>52,5%</a:t>
                      </a:r>
                      <a:endParaRPr lang="pl-PL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  <a:tr h="10888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2 Były tylko częściowo przydatne w aktualnej pracy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N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108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56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80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37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  <a:tr h="2722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rgbClr val="FF0000"/>
                          </a:solidFill>
                          <a:effectLst/>
                        </a:rPr>
                        <a:t>49,8%</a:t>
                      </a:r>
                      <a:endParaRPr lang="pl-PL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47,1%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rgbClr val="FF0000"/>
                          </a:solidFill>
                          <a:effectLst/>
                        </a:rPr>
                        <a:t>50,0%</a:t>
                      </a:r>
                      <a:endParaRPr lang="pl-PL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46,3%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  <a:tr h="1633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3 Stanowiły ważny etap w P. rozwoju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N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184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99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136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66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  <a:tr h="2722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84,8%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83,2%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85,0%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82,5%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  <a:tr h="10888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4 Były zupełnie nieprzydatne na rynku pracy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N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57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17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29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14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  <a:tr h="2722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rgbClr val="FF0000"/>
                          </a:solidFill>
                          <a:effectLst/>
                        </a:rPr>
                        <a:t>26,3%</a:t>
                      </a:r>
                      <a:endParaRPr lang="pl-PL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rgbClr val="0070C0"/>
                          </a:solidFill>
                          <a:effectLst/>
                        </a:rPr>
                        <a:t>14,3%</a:t>
                      </a:r>
                      <a:endParaRPr lang="pl-PL" sz="105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18,1%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17,5%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  <a:tr h="10888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5 Były okresem wytężonej pracy i stresu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N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113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67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96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47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  <a:tr h="2722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52,1%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56,3%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60,0%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58,8%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  <a:tr h="10888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6 Były drogą do awansu społecznego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N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113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70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83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45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  <a:tr h="2722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52,1%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58,8%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51,9%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56,3%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  <a:tr h="10888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7 Nie miały większego znaczenia dla dalszego P. życia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N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38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18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39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13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  <a:tr h="2722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17,5%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15,1%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24,4%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16,3%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  <a:tr h="10888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8 Rozczarowały, to zmarnowany czas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N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21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9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20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7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  <a:tr h="2722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9,7%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7,6%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>
                          <a:effectLst/>
                        </a:rPr>
                        <a:t>12,5%</a:t>
                      </a:r>
                      <a:endParaRPr lang="pl-PL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8,8%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70" marR="23670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6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rgbClr val="0070C0"/>
                </a:solidFill>
                <a:ea typeface="Calibri"/>
                <a:cs typeface="Times New Roman"/>
              </a:rPr>
              <a:t>Aktywność w trakcie studiów</a:t>
            </a:r>
            <a:endParaRPr lang="pl-P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814071"/>
              </p:ext>
            </p:extLst>
          </p:nvPr>
        </p:nvGraphicFramePr>
        <p:xfrm>
          <a:off x="1547664" y="1988840"/>
          <a:ext cx="5832648" cy="2135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9184"/>
                <a:gridCol w="3296118"/>
                <a:gridCol w="768673"/>
                <a:gridCol w="768673"/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N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%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8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Aktywność w trakcie studiów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1 Nie podejmowałem takiej aktywności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319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</a:rPr>
                        <a:t>56,0%</a:t>
                      </a: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2 Praca dorywcza (w ciągu roku akademickiego)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284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49,8%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3 Praca sezonowa (podczas wakacji)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277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48,6%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4 Praca stała (etat, 1/2 etatu itp.)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291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51,1%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5 Praktyki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414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72,6%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6 Staże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97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</a:rPr>
                        <a:t>17,0%</a:t>
                      </a: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7 Wolontariat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140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</a:rPr>
                        <a:t>24,6%</a:t>
                      </a: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8 Praca w kołach naukowych, organizacjach studenckich, innych stowarzyszeniach itp.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155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</a:rPr>
                        <a:t>27,2%</a:t>
                      </a: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Ogółem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1977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346,8%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5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0070C0"/>
                </a:solidFill>
                <a:ea typeface="Calibri"/>
                <a:cs typeface="Times New Roman"/>
              </a:rPr>
              <a:t>Aktywność zawodowa – stan po ukończeniu studiów</a:t>
            </a:r>
            <a:endParaRPr lang="pl-P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079261"/>
              </p:ext>
            </p:extLst>
          </p:nvPr>
        </p:nvGraphicFramePr>
        <p:xfrm>
          <a:off x="1259632" y="1268759"/>
          <a:ext cx="6552728" cy="4792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3600400"/>
                <a:gridCol w="792088"/>
                <a:gridCol w="792088"/>
              </a:tblGrid>
              <a:tr h="2711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N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335256">
                <a:tc rowSpan="15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Aktywność zawodowa 6 miesięcy po ukończeniu studiów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 Praca najemna - pełny etat/więcej niż etat/własna działalność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325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58,0%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16762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Praca najemna - niepełny wymiar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45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8,0%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3352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Praca najemna - </a:t>
                      </a:r>
                      <a:r>
                        <a:rPr lang="pl-PL" sz="1100" b="1" dirty="0" err="1">
                          <a:effectLst/>
                        </a:rPr>
                        <a:t>umowa-zlecenie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104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18,6%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3352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Własna działalność gosp. jako pracodawca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12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2,1%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3352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Własna działalność gosp. jednoosobowa lub ze wspólnikiem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14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2,5%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16762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Praca za granicą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38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6,8%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16762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Praca w charakterze wolontariusza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7,1%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3352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Praca bez formalnej umowy ("na czarno")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46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8,2%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3352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Praca dorywcza, sezonowa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68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12,1%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3352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Urlop wychowawczy/ urlop macierzyński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19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3,4%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3352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Bezrobotny/a i poszukuje pracy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110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19,6%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16762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Bezrobotny, ale nie poszukuje pracy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8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1,4%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16762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Jestem na rencie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8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1,4%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3352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Nadal się uczę/studiuję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71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12,7%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16762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Nie pracuję/zajmuję się domem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19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3,4%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335256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Ogółem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927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165,5%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79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Aktywność zawodowa po studiach</a:t>
            </a:r>
            <a:endParaRPr lang="pl-PL" sz="24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ea typeface="Calibri"/>
                <a:cs typeface="Times New Roman"/>
              </a:rPr>
              <a:t>Prezentowane zestawienie potwierdza tezę dostrzeżoną w ubiegłorocznej edycji raportu, także udokumentowaną wynikami badań dotyczących rynku pracy, o korzystnej sytuacji zawodowej absolwentów kierunków o profilu ścisłym i technicznym. </a:t>
            </a:r>
            <a:endParaRPr lang="pl-PL" sz="1800" b="1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pl-PL" sz="1800" b="1" dirty="0" smtClean="0">
                <a:ea typeface="Calibri"/>
                <a:cs typeface="Times New Roman"/>
              </a:rPr>
              <a:t>W </a:t>
            </a:r>
            <a:r>
              <a:rPr lang="pl-PL" sz="1800" b="1" dirty="0">
                <a:ea typeface="Calibri"/>
                <a:cs typeface="Times New Roman"/>
              </a:rPr>
              <a:t>raporcie dwie trzecie absolwentów o takich specjalnościach (66,4%) podjęło pełnoetatowe zatrudnienie do sześciu miesięcy po ukończeniu studiów</a:t>
            </a:r>
            <a:r>
              <a:rPr lang="pl-PL" sz="1800" dirty="0">
                <a:ea typeface="Calibri"/>
                <a:cs typeface="Times New Roman"/>
              </a:rPr>
              <a:t>. </a:t>
            </a:r>
            <a:endParaRPr lang="pl-PL" sz="18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endParaRPr lang="pl-PL" sz="18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pl-PL" sz="1800" dirty="0" smtClean="0">
                <a:ea typeface="Calibri"/>
                <a:cs typeface="Times New Roman"/>
              </a:rPr>
              <a:t>W </a:t>
            </a:r>
            <a:r>
              <a:rPr lang="pl-PL" sz="1800" dirty="0">
                <a:ea typeface="Calibri"/>
                <a:cs typeface="Times New Roman"/>
              </a:rPr>
              <a:t>najtrudniejszej sytuacji znajdowali się absolwenci kierunków społecznych oraz artystycznych i humanistycznych, których nieco ponad połowa mogła pochwalić się takim zatrudnieniem (odpowiednio: 53,3% i 55,7%).  </a:t>
            </a:r>
            <a:endParaRPr lang="pl-PL" sz="18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endParaRPr lang="pl-PL" sz="1800" b="1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pl-PL" sz="1800" b="1" dirty="0" smtClean="0">
                <a:ea typeface="Calibri"/>
                <a:cs typeface="Times New Roman"/>
              </a:rPr>
              <a:t>Jednocześnie generalnie korzystna jest sytuacja </a:t>
            </a:r>
            <a:r>
              <a:rPr lang="pl-PL" sz="1800" b="1" dirty="0">
                <a:ea typeface="Calibri"/>
                <a:cs typeface="Times New Roman"/>
              </a:rPr>
              <a:t>na rynku pracy absolwentów kierunków nowych, bowiem blisko sześciu na dziesięciu z nich podjęło pełnoetatowe zatrudnienie (59,4%).</a:t>
            </a:r>
            <a:r>
              <a:rPr lang="pl-PL" sz="1800" dirty="0">
                <a:ea typeface="Calibri"/>
                <a:cs typeface="Times New Roman"/>
              </a:rPr>
              <a:t> Warto przypomnieć, że w dotychczasowych edycjach raportu ta kategoria nie należała do uprzywilejowanych na rynku pracy. 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6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36004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solidFill>
                  <a:srgbClr val="0070C0"/>
                </a:solidFill>
                <a:ea typeface="Calibri"/>
                <a:cs typeface="Times New Roman"/>
              </a:rPr>
              <a:t>Aktywność zawodowa po ukończeniu studiów a kierunek studiów</a:t>
            </a:r>
            <a:endParaRPr lang="pl-P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706953"/>
              </p:ext>
            </p:extLst>
          </p:nvPr>
        </p:nvGraphicFramePr>
        <p:xfrm>
          <a:off x="683568" y="548680"/>
          <a:ext cx="7632848" cy="6563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1793931"/>
                <a:gridCol w="366309"/>
                <a:gridCol w="936104"/>
                <a:gridCol w="1080120"/>
                <a:gridCol w="1152128"/>
                <a:gridCol w="1296144"/>
              </a:tblGrid>
              <a:tr h="216023"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 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Kierunek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0040"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społeczne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ścisłe i techniczne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nowe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artystyczno-humanistyczne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161664">
                <a:tc rowSpan="3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Aktywność zawodowa 6 miesięcy po ukończeniu studiów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 Praca najemna - pełny etat/więcej niż etat/własna działalność 6mcy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112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92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2658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53,3%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66,4%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59,4%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55,7%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161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Praca najemna - niepełny wymiar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2658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11,9%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1,7%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4,5%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13,9%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161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Praca najemna - </a:t>
                      </a:r>
                      <a:r>
                        <a:rPr lang="pl-PL" sz="900" dirty="0" err="1">
                          <a:effectLst/>
                        </a:rPr>
                        <a:t>umowa-zlecenia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2658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20,5%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19,8%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12,3%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24,1%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161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Własna działalność gosp. jako pracodawca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21270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%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1,0%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2,6%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3,9%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1,3%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161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Własna działalność gosp. jednoosobowa lub ze wspólnikiem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N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21270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%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1,4%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2,6%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3,9%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2,5%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161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Praca za granicą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21270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7,1%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5,2%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7,1%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7,6%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161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Praca w charakterze wolontariusza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5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21270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11,9%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4,3%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2,6%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7,6%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161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Praca bez formalnej umowy ("na czarno")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8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2658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7,6%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6,9%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7,7%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12,7%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161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Praca dorywcza, sezonowa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2658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13,8%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8,6%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8,4%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20,3%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161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Urlop wychowawczy/ urlop macierzyński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5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21270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2,9%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3,4%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2,6%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6,3%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161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Bezrobotny/a i poszukuje pracy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2658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23,3%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18,1%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20,0%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11,4%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161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Bezrobotny, ale nie poszukuje pracy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21270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1,4%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2,6%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,6%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1,3%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161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Jestem na rencie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21270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1,9%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,9%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1,3%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1,3%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161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Nadal się uczę/studiuję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27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20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15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2658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12,9%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7,8%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12,9%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19,0%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1616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Nie pracuję/zajmuję się domem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9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  <a:tr h="21270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4,3%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1,7%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3,2%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3,8%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82" marR="20582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Aktywność </a:t>
            </a:r>
            <a:r>
              <a:rPr lang="pl-PL" sz="2400" b="1" dirty="0">
                <a:solidFill>
                  <a:srgbClr val="0070C0"/>
                </a:solidFill>
              </a:rPr>
              <a:t>zawodowa – stan w trakcie badania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18827"/>
              </p:ext>
            </p:extLst>
          </p:nvPr>
        </p:nvGraphicFramePr>
        <p:xfrm>
          <a:off x="1763688" y="1268760"/>
          <a:ext cx="5828397" cy="4858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885"/>
                <a:gridCol w="3380394"/>
                <a:gridCol w="652054"/>
                <a:gridCol w="576064"/>
              </a:tblGrid>
              <a:tr h="18103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N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  <a:tr h="362077">
                <a:tc rowSpan="15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Bieżąca aktywność zawodowa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 Praca najemna - pełny etat/więcej niż etat/własna działalność dziś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449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80,2%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  <a:tr h="1810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Praca najemna - niepełny wymiar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28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5,0%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  <a:tr h="3620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Praca najemna - </a:t>
                      </a:r>
                      <a:r>
                        <a:rPr lang="pl-PL" sz="1100" b="1" dirty="0" err="1">
                          <a:effectLst/>
                        </a:rPr>
                        <a:t>umowa-zlecenia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60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10,7%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  <a:tr h="3620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Własna działalność gosp. jako pracodawca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13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2,3%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  <a:tr h="3620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Własna działalność gosp. jednoosobowa lub ze wspólnikiem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21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3,8%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  <a:tr h="1810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Praca za granicą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32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5,7%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  <a:tr h="1810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Praca w charakterze wolontariusza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26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4,6%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  <a:tr h="3620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Praca bez formalnej umowy ("na czarno")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17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3,0%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  <a:tr h="1810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Praca dorywcza, sezonowa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23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4,1%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  <a:tr h="3620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Urlop wychowawczy/ urlop macierzyński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38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6,8%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  <a:tr h="1810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Bezrobotny/a i poszukuje pracy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33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5,9%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  <a:tr h="1810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Bezrobotny, ale nie poszukuje pracy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0,7%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  <a:tr h="1810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Jestem na rencie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0,5%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  <a:tr h="3620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Nadal się uczę/studiuję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75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13,4%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  <a:tr h="1810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Nie pracuję/zajmuję się domem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21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3,8%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  <a:tr h="362077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Ogółem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843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150,5%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00" marR="61100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6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Aktywność zawodowa (IV kwartał 2015 – I kwartał 2016)</a:t>
            </a:r>
            <a:endParaRPr lang="pl-PL" sz="24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pl-PL" sz="1800" b="1" dirty="0" smtClean="0"/>
              <a:t>Upływ </a:t>
            </a:r>
            <a:r>
              <a:rPr lang="pl-PL" sz="1800" b="1" dirty="0"/>
              <a:t>czasu spowodował wzrost aktywności ekonomicznej badanych absolwentów. Bowiem</a:t>
            </a:r>
            <a:r>
              <a:rPr lang="pl-PL" sz="1800" dirty="0"/>
              <a:t> </a:t>
            </a:r>
            <a:r>
              <a:rPr lang="pl-PL" sz="1800" b="1" dirty="0"/>
              <a:t>aktualnie czterech na pięciu deklaruje realizowanie pełnoetatowej (lub jeszcze w większym wymiarze) pracy najemnej (80,2%).</a:t>
            </a:r>
            <a:r>
              <a:rPr lang="pl-PL" sz="1800" dirty="0"/>
              <a:t> </a:t>
            </a:r>
            <a:endParaRPr lang="pl-PL" sz="1800" dirty="0" smtClean="0"/>
          </a:p>
          <a:p>
            <a:r>
              <a:rPr lang="pl-PL" sz="1800" dirty="0" smtClean="0"/>
              <a:t>Tym </a:t>
            </a:r>
            <a:r>
              <a:rPr lang="pl-PL" sz="1800" dirty="0"/>
              <a:t>samym nieznacznemu zmniejszeniu uległa kategoria pracy najemnej świadczonej w niepełnym wymiarze (5,0%). </a:t>
            </a:r>
            <a:endParaRPr lang="pl-PL" sz="1800" dirty="0" smtClean="0"/>
          </a:p>
          <a:p>
            <a:r>
              <a:rPr lang="pl-PL" sz="1800" dirty="0" smtClean="0"/>
              <a:t>Uwzględniając </a:t>
            </a:r>
            <a:r>
              <a:rPr lang="pl-PL" sz="1800" dirty="0"/>
              <a:t>obie kategorie można stwierdzić, że </a:t>
            </a:r>
            <a:r>
              <a:rPr lang="pl-PL" sz="1800" b="1" dirty="0"/>
              <a:t>aktualnie zdecydowana większość absolwentów UZ posiada zatrudnienie na umowę o pracę.</a:t>
            </a:r>
            <a:r>
              <a:rPr lang="pl-PL" sz="1800" dirty="0"/>
              <a:t> Nie oznacza to, że pozostała ich część znajduje się poza rynkiem pracy, bowiem są oni aktywni w pozostałych (zawartych w tabeli) formach zatrudnienia, przebywają na rencie, kształcą się w dalszym ciągu, wreszcie część z nich deklaruje, że nie poszukiwała dotychczas zatrudnienia, co dotyczyć może zwłaszcza matek wychowujących małe dzieci. </a:t>
            </a:r>
          </a:p>
          <a:p>
            <a:r>
              <a:rPr lang="pl-PL" sz="1800" dirty="0"/>
              <a:t>Prawdopodobnie wskutek wzrostu udziału pełnoetatowego zatrudnienia zmniejszyła się także blisko o połowę populacja osób aktywnych w oparciu o umowy- zlecenia (10,7%).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5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b="1" cap="all" dirty="0">
                <a:solidFill>
                  <a:srgbClr val="202020"/>
                </a:solidFill>
                <a:ea typeface="Calibri"/>
                <a:cs typeface="Times New Roman"/>
              </a:rPr>
              <a:t>Wizerunek Uniwersytetu Zielonogórskiego, ocena efektów kształcenia oraz własnej aktywności ekonomicznej w przekonaniach absolwentów </a:t>
            </a:r>
            <a:r>
              <a:rPr lang="pl-PL" sz="2800" dirty="0">
                <a:ea typeface="Calibri"/>
                <a:cs typeface="Times New Roman"/>
              </a:rPr>
              <a:t/>
            </a:r>
            <a:br>
              <a:rPr lang="pl-PL" sz="2800" dirty="0">
                <a:ea typeface="Calibri"/>
                <a:cs typeface="Times New Roman"/>
              </a:rPr>
            </a:br>
            <a:r>
              <a:rPr lang="pl-PL" sz="2000" b="1" cap="all" dirty="0">
                <a:ea typeface="Calibri"/>
                <a:cs typeface="Times New Roman"/>
              </a:rPr>
              <a:t>Edycja </a:t>
            </a:r>
            <a:r>
              <a:rPr lang="pl-PL" sz="2000" b="1" cap="all" dirty="0" smtClean="0">
                <a:ea typeface="Calibri"/>
                <a:cs typeface="Times New Roman"/>
              </a:rPr>
              <a:t>2016</a:t>
            </a:r>
            <a:endParaRPr lang="pl-PL" sz="2000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84" y="1988840"/>
            <a:ext cx="3015832" cy="4137323"/>
          </a:xfrm>
          <a:prstGeom prst="rect">
            <a:avLst/>
          </a:prstGeom>
          <a:noFill/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2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solidFill>
                  <a:srgbClr val="0070C0"/>
                </a:solidFill>
                <a:ea typeface="Calibri"/>
                <a:cs typeface="Times New Roman"/>
              </a:rPr>
              <a:t>Aktywność zawodowa – stan w trakcie badania</a:t>
            </a:r>
            <a:endParaRPr lang="pl-P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725405"/>
              </p:ext>
            </p:extLst>
          </p:nvPr>
        </p:nvGraphicFramePr>
        <p:xfrm>
          <a:off x="899591" y="812586"/>
          <a:ext cx="7560841" cy="6580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1"/>
                <a:gridCol w="2232248"/>
                <a:gridCol w="432048"/>
                <a:gridCol w="1224136"/>
                <a:gridCol w="1008112"/>
                <a:gridCol w="1008112"/>
                <a:gridCol w="936104"/>
              </a:tblGrid>
              <a:tr h="267211"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 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Kierunek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2979"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społeczne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ścisłe i techniczne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nowe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artystyczno-humanistyczne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115499">
                <a:tc rowSpan="3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Bieżąca aktywność zawodowa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 Praca najemna - pełny etat/więcej niż etat/własna działalność dziś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N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163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103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129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54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28874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76,9%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88,8%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83,8%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69,2%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655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Praca najemna - niepełny wymiar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N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15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3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4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6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2309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7,1%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2,6%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2,6%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7,7%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1154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Praca najemna - </a:t>
                      </a:r>
                      <a:r>
                        <a:rPr lang="pl-PL" sz="900" b="1" dirty="0" err="1">
                          <a:effectLst/>
                        </a:rPr>
                        <a:t>umowa-zlecenia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N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22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11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11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16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28874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10,4%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9,5%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7,1%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20,5%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655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Własna działalność gosp. jako pracodawca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N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0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4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7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2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2309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0,0%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3,4%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4,5%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2,6%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7951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Własna działalność gosp. jednoosobowa lub ze wspólnikiem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N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8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5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4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4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2309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3,8%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4,3%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2,6%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5,1%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655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Praca za granicą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N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11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5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10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6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2309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5,2%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4,3%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6,5%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7,7%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655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Praca w charakterze wolontariusza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N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17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3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3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3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2309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8,0%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2,6%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1,9%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3,8%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655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Praca bez formalnej umowy ("na czarno")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N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2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3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3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9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28874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,9%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2,6%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1,9%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11,5%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655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Praca dorywcza, sezonowa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N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10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2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3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8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28874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4,7%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1,7%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1,9%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10,3%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655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Urlop wychowawczy/ urlop macierzyński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N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15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8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9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6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2309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7,1%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6,9%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5,8%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7,7%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655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Bezrobotny/a i poszukuje pracy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N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15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5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7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6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2309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7,1%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4,3%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4,5%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7,7%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655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Bezrobotny, ale nie poszukuje pracy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N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1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2309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,5%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,9%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,6%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1,3%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655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Jestem na rencie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N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2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0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0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2309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,9%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,9%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0,0%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0,0%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1154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Nadal się uczę/studiuję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N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33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10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13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19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28874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15,6%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8,6%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8,4%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24,4%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655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Nie pracuję/zajmuję się domem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N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6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7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3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5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  <a:tr h="2309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2,8%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6,0%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1,9%</a:t>
                      </a:r>
                      <a:endParaRPr lang="pl-PL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6,4%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66" marR="22566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4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  <a:ea typeface="Calibri"/>
                <a:cs typeface="Times New Roman"/>
              </a:rPr>
              <a:t>Czas </a:t>
            </a:r>
            <a:r>
              <a:rPr lang="pl-PL" sz="2400" b="1" dirty="0">
                <a:solidFill>
                  <a:srgbClr val="0070C0"/>
                </a:solidFill>
                <a:ea typeface="Calibri"/>
                <a:cs typeface="Times New Roman"/>
              </a:rPr>
              <a:t>poszukiwania pierwszej pracy po dyplomie</a:t>
            </a:r>
            <a:endParaRPr lang="pl-P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084268"/>
              </p:ext>
            </p:extLst>
          </p:nvPr>
        </p:nvGraphicFramePr>
        <p:xfrm>
          <a:off x="1259632" y="1916832"/>
          <a:ext cx="6062464" cy="1528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3223680"/>
                <a:gridCol w="555296"/>
                <a:gridCol w="555296"/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N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6">
                  <a:txBody>
                    <a:bodyPr/>
                    <a:lstStyle/>
                    <a:p>
                      <a:pPr marL="71755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Czas poszukiwania pierwszej pracy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Wcześniej niż 6 miesięcy przed obroną dyplomu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111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19,4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Do 6 miesięcy przed obroną dyplomu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66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11,6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Później niż 6 miesięcy po otrzymaniu dyplomu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175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30,6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Nie poszukiwałem(</a:t>
                      </a:r>
                      <a:r>
                        <a:rPr lang="pl-PL" sz="1100" b="1" dirty="0" err="1">
                          <a:effectLst/>
                        </a:rPr>
                        <a:t>am</a:t>
                      </a:r>
                      <a:r>
                        <a:rPr lang="pl-PL" sz="1100" b="1" dirty="0">
                          <a:effectLst/>
                        </a:rPr>
                        <a:t>) pracy, bo już pracowałem(</a:t>
                      </a:r>
                      <a:r>
                        <a:rPr lang="pl-PL" sz="1100" b="1" dirty="0" err="1">
                          <a:effectLst/>
                        </a:rPr>
                        <a:t>am</a:t>
                      </a:r>
                      <a:r>
                        <a:rPr lang="pl-PL" sz="1100" b="1" dirty="0">
                          <a:effectLst/>
                        </a:rPr>
                        <a:t>)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25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4,4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Nie dotyczy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194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34,0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Ogółem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571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100,0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5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pl-PL" sz="2400" b="1" dirty="0">
                <a:solidFill>
                  <a:srgbClr val="4F81BD"/>
                </a:solidFill>
                <a:ea typeface="Calibri"/>
                <a:cs typeface="Times New Roman"/>
              </a:rPr>
              <a:t>Pierwsza praca</a:t>
            </a:r>
            <a:br>
              <a:rPr lang="pl-PL" sz="2400" b="1" dirty="0">
                <a:solidFill>
                  <a:srgbClr val="4F81BD"/>
                </a:solidFill>
                <a:ea typeface="Calibri"/>
                <a:cs typeface="Times New Roman"/>
              </a:rPr>
            </a:b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13942"/>
              </p:ext>
            </p:extLst>
          </p:nvPr>
        </p:nvGraphicFramePr>
        <p:xfrm>
          <a:off x="1331639" y="1988840"/>
          <a:ext cx="6336706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3"/>
                <a:gridCol w="3600400"/>
                <a:gridCol w="750311"/>
                <a:gridCol w="617842"/>
              </a:tblGrid>
              <a:tr h="18669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Częstość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040">
                <a:tc rowSpan="8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Moment znalezienia pierwszej pracy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praca podjęta przed uzyskaniem dyplomu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17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3,0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praca "zarezerwowana" przed uzyskaniem dyplomu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305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53,4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praca znaleziona do 3 m-</a:t>
                      </a:r>
                      <a:r>
                        <a:rPr lang="pl-PL" sz="1100" b="1" dirty="0" err="1">
                          <a:effectLst/>
                        </a:rPr>
                        <a:t>cy</a:t>
                      </a:r>
                      <a:r>
                        <a:rPr lang="pl-PL" sz="1100" b="1" dirty="0">
                          <a:effectLst/>
                        </a:rPr>
                        <a:t> po uzyskaniu dyplomu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94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16,5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4-6 m-</a:t>
                      </a:r>
                      <a:r>
                        <a:rPr lang="pl-PL" sz="1100" b="1" dirty="0" err="1">
                          <a:effectLst/>
                        </a:rPr>
                        <a:t>cy</a:t>
                      </a:r>
                      <a:r>
                        <a:rPr lang="pl-PL" sz="1100" b="1" dirty="0">
                          <a:effectLst/>
                        </a:rPr>
                        <a:t> po dyplomie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47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8,2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7-12 m-</a:t>
                      </a:r>
                      <a:r>
                        <a:rPr lang="pl-PL" sz="1100" b="1" dirty="0" err="1">
                          <a:effectLst/>
                        </a:rPr>
                        <a:t>cy</a:t>
                      </a:r>
                      <a:r>
                        <a:rPr lang="pl-PL" sz="1100" b="1" dirty="0">
                          <a:effectLst/>
                        </a:rPr>
                        <a:t> po dyplomie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58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10,2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powyżej roku po dyplomie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34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6,0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nie dotyczy, jeszcze nie pracuję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16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2,8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Ogółem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571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100,0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81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rgbClr val="0070C0"/>
                </a:solidFill>
                <a:ea typeface="Calibri"/>
                <a:cs typeface="Times New Roman"/>
              </a:rPr>
              <a:t>Sektor zatrudnienia</a:t>
            </a:r>
            <a:endParaRPr lang="pl-P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000126"/>
              </p:ext>
            </p:extLst>
          </p:nvPr>
        </p:nvGraphicFramePr>
        <p:xfrm>
          <a:off x="1187624" y="1916832"/>
          <a:ext cx="6552728" cy="2124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3854974"/>
                <a:gridCol w="628797"/>
                <a:gridCol w="628797"/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N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%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10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Sektor zatrudnienia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administracja państwowa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41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7,2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edukacja, opieka zdrowotna i opieka socjalna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122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21,5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produkcja, budownictwo, przemysł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103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18,1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hotele, restauracje, usługi personalne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75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13,2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banki, ubezpieczenia, usługi finansowe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42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7,4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administracja samorządowa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20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3,5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obsługa biznesu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13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2,3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inne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120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21,1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nie dotyczy, nie pracuję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32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5,6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Ogółem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568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100,0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3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rgbClr val="0070C0"/>
                </a:solidFill>
              </a:rPr>
              <a:t>Lokalizacja zatrudnienia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921820"/>
              </p:ext>
            </p:extLst>
          </p:nvPr>
        </p:nvGraphicFramePr>
        <p:xfrm>
          <a:off x="1907704" y="1916832"/>
          <a:ext cx="5472608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3168352"/>
                <a:gridCol w="432048"/>
                <a:gridCol w="648072"/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N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5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Lokalizacja pracy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W Zielonej Górze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175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31,1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W województwie lubuskim poza Zieloną Górą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208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37,0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W Polsce poza województwem lubuskim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150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26,7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Za granicą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29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5,2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Ogółem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562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100,0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pl-PL" sz="2800" b="1" dirty="0" smtClean="0">
                <a:solidFill>
                  <a:srgbClr val="4F81BD"/>
                </a:solidFill>
                <a:ea typeface="Calibri"/>
                <a:cs typeface="Times New Roman"/>
              </a:rPr>
              <a:t>Doświadczenie </a:t>
            </a:r>
            <a:r>
              <a:rPr lang="pl-PL" sz="2800" b="1" dirty="0">
                <a:solidFill>
                  <a:srgbClr val="4F81BD"/>
                </a:solidFill>
                <a:ea typeface="Calibri"/>
                <a:cs typeface="Times New Roman"/>
              </a:rPr>
              <a:t>bezrobocia</a:t>
            </a:r>
            <a:br>
              <a:rPr lang="pl-PL" sz="2800" b="1" dirty="0">
                <a:solidFill>
                  <a:srgbClr val="4F81BD"/>
                </a:solidFill>
                <a:ea typeface="Calibri"/>
                <a:cs typeface="Times New Roman"/>
              </a:rPr>
            </a:br>
            <a:endParaRPr lang="pl-PL" sz="2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357372"/>
              </p:ext>
            </p:extLst>
          </p:nvPr>
        </p:nvGraphicFramePr>
        <p:xfrm>
          <a:off x="1547664" y="2060848"/>
          <a:ext cx="6048673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088"/>
                <a:gridCol w="4187443"/>
                <a:gridCol w="482571"/>
                <a:gridCol w="482571"/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N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Bezrobocie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Byłem zarejestrowany i pobierałem zasiłek dla bezrobotnych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95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16,6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Byłem zarejestrowany, ale nie pobierałem zasiłku dla bezrobotnych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253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44,1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Nie, nigdy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226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39,4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Ogółem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574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100,0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4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	Dziękuję za uwagę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Gromadzenie materiału</a:t>
            </a:r>
            <a:endParaRPr lang="pl-PL" sz="24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pl-PL" sz="1600" dirty="0">
                <a:ea typeface="Calibri"/>
                <a:cs typeface="Times New Roman"/>
              </a:rPr>
              <a:t>Materiał do badań uzyskano poprzez ankietę elektroniczną, która wraz z listem opisującym intencję badania i prośbą o uczestnictwo rozesłana została na adresy elektroniczne absolwentów UZ współtworzących rocznik 2012. </a:t>
            </a:r>
            <a:endParaRPr lang="pl-PL" sz="1600" dirty="0" smtClean="0">
              <a:ea typeface="Calibri"/>
              <a:cs typeface="Times New Roman"/>
            </a:endParaRPr>
          </a:p>
          <a:p>
            <a:r>
              <a:rPr lang="pl-PL" sz="1600" dirty="0">
                <a:ea typeface="Calibri"/>
                <a:cs typeface="Times New Roman"/>
              </a:rPr>
              <a:t>P</a:t>
            </a:r>
            <a:r>
              <a:rPr lang="pl-PL" sz="1600" dirty="0" smtClean="0">
                <a:ea typeface="Calibri"/>
                <a:cs typeface="Times New Roman"/>
              </a:rPr>
              <a:t>ierwszy </a:t>
            </a:r>
            <a:r>
              <a:rPr lang="pl-PL" sz="1600" dirty="0">
                <a:ea typeface="Calibri"/>
                <a:cs typeface="Times New Roman"/>
              </a:rPr>
              <a:t>kwartał 2013 roku jako czas sześciu miesięcy po ukończeniu </a:t>
            </a:r>
            <a:r>
              <a:rPr lang="pl-PL" sz="1600" dirty="0" smtClean="0">
                <a:ea typeface="Calibri"/>
                <a:cs typeface="Times New Roman"/>
              </a:rPr>
              <a:t>studiów</a:t>
            </a:r>
            <a:r>
              <a:rPr lang="pl-PL" sz="1600" dirty="0" smtClean="0">
                <a:ea typeface="Calibri"/>
                <a:cs typeface="Times New Roman"/>
              </a:rPr>
              <a:t> (dla części </a:t>
            </a:r>
            <a:r>
              <a:rPr lang="pl-PL" sz="1600" dirty="0">
                <a:ea typeface="Calibri"/>
                <a:cs typeface="Times New Roman"/>
              </a:rPr>
              <a:t>pytań </a:t>
            </a:r>
            <a:r>
              <a:rPr lang="pl-PL" sz="1600" dirty="0" smtClean="0">
                <a:ea typeface="Calibri"/>
                <a:cs typeface="Times New Roman"/>
              </a:rPr>
              <a:t>ankiety) </a:t>
            </a:r>
            <a:endParaRPr lang="pl-PL" sz="1600" dirty="0" smtClean="0">
              <a:ea typeface="Calibri"/>
              <a:cs typeface="Times New Roman"/>
            </a:endParaRPr>
          </a:p>
          <a:p>
            <a:r>
              <a:rPr lang="pl-PL" sz="1600" dirty="0" smtClean="0">
                <a:ea typeface="Calibri"/>
                <a:cs typeface="Times New Roman"/>
              </a:rPr>
              <a:t>Specyfika </a:t>
            </a:r>
            <a:r>
              <a:rPr lang="pl-PL" sz="1600" dirty="0">
                <a:ea typeface="Calibri"/>
                <a:cs typeface="Times New Roman"/>
              </a:rPr>
              <a:t>badań za pomocą kanałów </a:t>
            </a:r>
            <a:r>
              <a:rPr lang="pl-PL" sz="1600" dirty="0" smtClean="0">
                <a:ea typeface="Calibri"/>
                <a:cs typeface="Times New Roman"/>
              </a:rPr>
              <a:t>elektronicznych:</a:t>
            </a:r>
          </a:p>
          <a:p>
            <a:pPr lvl="1"/>
            <a:r>
              <a:rPr lang="pl-PL" sz="1600" dirty="0" smtClean="0">
                <a:ea typeface="Calibri"/>
                <a:cs typeface="Times New Roman"/>
              </a:rPr>
              <a:t>z </a:t>
            </a:r>
            <a:r>
              <a:rPr lang="pl-PL" sz="1600" dirty="0">
                <a:ea typeface="Calibri"/>
                <a:cs typeface="Times New Roman"/>
              </a:rPr>
              <a:t>jednej strony łatwość i szybkość przesyłania narzędzi oraz minimalizację kosztów, </a:t>
            </a:r>
            <a:endParaRPr lang="pl-PL" sz="1600" dirty="0" smtClean="0">
              <a:ea typeface="Calibri"/>
              <a:cs typeface="Times New Roman"/>
            </a:endParaRPr>
          </a:p>
          <a:p>
            <a:pPr lvl="1"/>
            <a:r>
              <a:rPr lang="pl-PL" sz="1600" dirty="0" smtClean="0">
                <a:ea typeface="Calibri"/>
                <a:cs typeface="Times New Roman"/>
              </a:rPr>
              <a:t>z </a:t>
            </a:r>
            <a:r>
              <a:rPr lang="pl-PL" sz="1600" dirty="0">
                <a:ea typeface="Calibri"/>
                <a:cs typeface="Times New Roman"/>
              </a:rPr>
              <a:t>drugiej </a:t>
            </a:r>
            <a:r>
              <a:rPr lang="pl-PL" sz="1600" b="1" dirty="0" smtClean="0">
                <a:ea typeface="Calibri"/>
                <a:cs typeface="Times New Roman"/>
              </a:rPr>
              <a:t>ograniczona </a:t>
            </a:r>
            <a:r>
              <a:rPr lang="pl-PL" sz="1600" b="1" dirty="0">
                <a:ea typeface="Calibri"/>
                <a:cs typeface="Times New Roman"/>
              </a:rPr>
              <a:t>efektywność, czyli niewielki </a:t>
            </a:r>
            <a:r>
              <a:rPr lang="pl-PL" sz="1600" dirty="0">
                <a:ea typeface="Calibri"/>
                <a:cs typeface="Times New Roman"/>
              </a:rPr>
              <a:t>(w porównaniu do tradycyjnie realizowanych badań) </a:t>
            </a:r>
            <a:r>
              <a:rPr lang="pl-PL" sz="1600" b="1" dirty="0">
                <a:ea typeface="Calibri"/>
                <a:cs typeface="Times New Roman"/>
              </a:rPr>
              <a:t>odsetek zwrotów </a:t>
            </a:r>
            <a:r>
              <a:rPr lang="pl-PL" sz="1600" dirty="0">
                <a:ea typeface="Calibri"/>
                <a:cs typeface="Times New Roman"/>
              </a:rPr>
              <a:t>wypełnionych ankiet. </a:t>
            </a:r>
            <a:endParaRPr lang="pl-PL" sz="1600" dirty="0" smtClean="0">
              <a:ea typeface="Calibri"/>
              <a:cs typeface="Times New Roman"/>
            </a:endParaRPr>
          </a:p>
          <a:p>
            <a:r>
              <a:rPr lang="pl-PL" sz="1600" dirty="0" smtClean="0">
                <a:ea typeface="Calibri"/>
                <a:cs typeface="Times New Roman"/>
              </a:rPr>
              <a:t>Czas </a:t>
            </a:r>
            <a:r>
              <a:rPr lang="pl-PL" sz="1600" dirty="0">
                <a:ea typeface="Calibri"/>
                <a:cs typeface="Times New Roman"/>
              </a:rPr>
              <a:t>gromadzenia ankiet zawiera się między czwartym kwartałem 2015 roku a końcem pierwszego kwartału 2016 roku.  </a:t>
            </a:r>
            <a:endParaRPr lang="pl-PL" sz="1600" dirty="0" smtClean="0">
              <a:ea typeface="Calibri"/>
              <a:cs typeface="Times New Roman"/>
            </a:endParaRPr>
          </a:p>
          <a:p>
            <a:r>
              <a:rPr lang="pl-PL" sz="1600" dirty="0" smtClean="0">
                <a:ea typeface="Calibri"/>
                <a:cs typeface="Times New Roman"/>
              </a:rPr>
              <a:t>Po </a:t>
            </a:r>
            <a:r>
              <a:rPr lang="pl-PL" sz="1600" dirty="0">
                <a:ea typeface="Calibri"/>
                <a:cs typeface="Times New Roman"/>
              </a:rPr>
              <a:t>ostatecznej weryfikacji uzyskanych materiałów do analizy </a:t>
            </a:r>
            <a:r>
              <a:rPr lang="pl-PL" sz="1600" dirty="0" smtClean="0">
                <a:ea typeface="Calibri"/>
                <a:cs typeface="Times New Roman"/>
              </a:rPr>
              <a:t>zakwalifikowano </a:t>
            </a:r>
            <a:r>
              <a:rPr lang="pl-PL" sz="1600" dirty="0">
                <a:ea typeface="Calibri"/>
                <a:cs typeface="Times New Roman"/>
              </a:rPr>
              <a:t>570 kompletnie wypełnionych ankiet. Liczba niepełnie wypełnionych ankiet wyniosła 546. </a:t>
            </a:r>
            <a:endParaRPr lang="pl-PL" sz="1600" dirty="0" smtClean="0">
              <a:ea typeface="Calibri"/>
              <a:cs typeface="Times New Roman"/>
            </a:endParaRPr>
          </a:p>
          <a:p>
            <a:r>
              <a:rPr lang="pl-PL" sz="1600" dirty="0" smtClean="0">
                <a:ea typeface="Calibri"/>
                <a:cs typeface="Times New Roman"/>
              </a:rPr>
              <a:t>Odsetek </a:t>
            </a:r>
            <a:r>
              <a:rPr lang="pl-PL" sz="1600" dirty="0">
                <a:ea typeface="Calibri"/>
                <a:cs typeface="Times New Roman"/>
              </a:rPr>
              <a:t>uzyskanych, zakwalifikowanych do analizy zwrotów wyniósł 51,4%. 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6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Kierunki studiów</a:t>
            </a:r>
            <a:endParaRPr lang="pl-PL" sz="24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Kierunki społeczne: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1. Ekonomia, </a:t>
            </a:r>
          </a:p>
          <a:p>
            <a:pPr marL="0" indent="0">
              <a:buNone/>
            </a:pPr>
            <a:r>
              <a:rPr lang="pl-PL" sz="1800" dirty="0"/>
              <a:t>2. Socjologia, </a:t>
            </a:r>
          </a:p>
          <a:p>
            <a:pPr marL="0" indent="0">
              <a:buNone/>
            </a:pPr>
            <a:r>
              <a:rPr lang="pl-PL" sz="1800" dirty="0"/>
              <a:t>3. Pedagogika, </a:t>
            </a:r>
          </a:p>
          <a:p>
            <a:pPr marL="0" indent="0">
              <a:buNone/>
            </a:pPr>
            <a:r>
              <a:rPr lang="pl-PL" sz="1800" dirty="0"/>
              <a:t>4. Politologia, </a:t>
            </a:r>
          </a:p>
          <a:p>
            <a:pPr marL="0" indent="0">
              <a:buNone/>
            </a:pPr>
            <a:r>
              <a:rPr lang="pl-PL" sz="1800" dirty="0"/>
              <a:t>5. Wychowanie fizyczne.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b="1" dirty="0">
                <a:ea typeface="Calibri"/>
                <a:cs typeface="Times New Roman"/>
              </a:rPr>
              <a:t>Kierunki ścisłe i techniczne:</a:t>
            </a:r>
            <a:endParaRPr lang="pl-PL" sz="1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1800" dirty="0">
                <a:ea typeface="Calibri"/>
                <a:cs typeface="Times New Roman"/>
              </a:rPr>
              <a:t>1. Matematyka,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1800" dirty="0">
                <a:ea typeface="Calibri"/>
                <a:cs typeface="Times New Roman"/>
              </a:rPr>
              <a:t>2. Fizyka,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1800" dirty="0">
                <a:ea typeface="Calibri"/>
                <a:cs typeface="Times New Roman"/>
              </a:rPr>
              <a:t>3.Mechanika i budowa maszyn,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1800" dirty="0">
                <a:ea typeface="Calibri"/>
                <a:cs typeface="Times New Roman"/>
              </a:rPr>
              <a:t>4. Informatyka,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1800" dirty="0">
                <a:ea typeface="Calibri"/>
                <a:cs typeface="Times New Roman"/>
              </a:rPr>
              <a:t>5. Informatyka i ekonometria,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1800" dirty="0">
                <a:ea typeface="Calibri"/>
                <a:cs typeface="Times New Roman"/>
              </a:rPr>
              <a:t>6. Budownictwo,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1800" dirty="0">
                <a:ea typeface="Calibri"/>
                <a:cs typeface="Times New Roman"/>
              </a:rPr>
              <a:t>7. Inżynieria środowiska,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1800" dirty="0">
                <a:ea typeface="Calibri"/>
                <a:cs typeface="Times New Roman"/>
              </a:rPr>
              <a:t>8. Ochrona środowiska, 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1800" dirty="0" smtClean="0">
                <a:ea typeface="Calibri"/>
                <a:cs typeface="Times New Roman"/>
              </a:rPr>
              <a:t>9. Edukacja </a:t>
            </a:r>
            <a:r>
              <a:rPr lang="pl-PL" sz="1800" dirty="0">
                <a:ea typeface="Calibri"/>
                <a:cs typeface="Times New Roman"/>
              </a:rPr>
              <a:t>techniczna i informatyczna, </a:t>
            </a:r>
          </a:p>
          <a:p>
            <a:pPr marL="0" indent="0">
              <a:buNone/>
            </a:pPr>
            <a:r>
              <a:rPr lang="pl-PL" sz="1800" dirty="0">
                <a:ea typeface="Calibri"/>
                <a:cs typeface="Times New Roman"/>
              </a:rPr>
              <a:t>10. Technologia drewna.</a:t>
            </a:r>
            <a:endParaRPr lang="pl-PL" sz="18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41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Kierunki studiów</a:t>
            </a:r>
            <a:endParaRPr lang="pl-PL" sz="24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5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900" b="1" dirty="0">
                <a:ea typeface="Calibri"/>
                <a:cs typeface="Times New Roman"/>
              </a:rPr>
              <a:t>Kierunki artystyczne i humanistyczne: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1. Filozofia,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2. Filologia niemiecka,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3. Filologia angielska,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4. Filologia rosyjska,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5. Filologia polska,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6. Historia,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7. Edukacja Artystyczna w Zakresie Sztuk Plastycznych,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8. Edukacja Artystyczna w Zakresie Sztuki Muzycznej,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9. Jazz i muzyka estradowa,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10. Malarstwo,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11. Architektura wnętrz,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12. Grafika.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 fontScale="5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900" b="1" dirty="0">
                <a:ea typeface="Calibri"/>
                <a:cs typeface="Times New Roman"/>
              </a:rPr>
              <a:t>Kierunki nowe: </a:t>
            </a:r>
            <a:endParaRPr lang="pl-PL" sz="29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1. Inżynieria biomedyczna,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2. Bezpieczeństwo narodowe,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3. Zarządzanie,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4. Biologia,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5. Pielęgniarstwo,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900" dirty="0">
                <a:ea typeface="Calibri"/>
                <a:cs typeface="Times New Roman"/>
              </a:rPr>
              <a:t>6. Zarządzanie i inżynieria produkcji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88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4F81BD"/>
                </a:solidFill>
                <a:ea typeface="Calibri"/>
                <a:cs typeface="Times New Roman"/>
              </a:rPr>
              <a:t>Częstość kierunków studiów w podziale kategorialnym</a:t>
            </a:r>
            <a:br>
              <a:rPr lang="pl-PL" sz="2400" b="1" dirty="0">
                <a:solidFill>
                  <a:srgbClr val="4F81BD"/>
                </a:solidFill>
                <a:ea typeface="Calibri"/>
                <a:cs typeface="Times New Roman"/>
              </a:rPr>
            </a:b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505660"/>
              </p:ext>
            </p:extLst>
          </p:nvPr>
        </p:nvGraphicFramePr>
        <p:xfrm>
          <a:off x="2051720" y="2060846"/>
          <a:ext cx="5400600" cy="2401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974"/>
                <a:gridCol w="1889974"/>
                <a:gridCol w="810326"/>
                <a:gridCol w="810326"/>
              </a:tblGrid>
              <a:tr h="3618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 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N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%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667">
                <a:tc row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Kategoria kierunków studiów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społeczne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411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37,0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66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ścisłe i techniczne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230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20,7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66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nowe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312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28,1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505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artystyczno-humanistyczne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157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14,1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66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Ogółem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</a:rPr>
                        <a:t>1110</a:t>
                      </a:r>
                      <a:endParaRPr lang="pl-PL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100,0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1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rgbClr val="0070C0"/>
                </a:solidFill>
                <a:ea typeface="Calibri"/>
                <a:cs typeface="Times New Roman"/>
              </a:rPr>
              <a:t>Podział badanych ze względu na wydziały</a:t>
            </a:r>
            <a:endParaRPr lang="pl-P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844147"/>
              </p:ext>
            </p:extLst>
          </p:nvPr>
        </p:nvGraphicFramePr>
        <p:xfrm>
          <a:off x="1187624" y="1700808"/>
          <a:ext cx="6768753" cy="3625367"/>
        </p:xfrm>
        <a:graphic>
          <a:graphicData uri="http://schemas.openxmlformats.org/drawingml/2006/table">
            <a:tbl>
              <a:tblPr/>
              <a:tblGrid>
                <a:gridCol w="1128015"/>
                <a:gridCol w="4095204"/>
                <a:gridCol w="817543"/>
                <a:gridCol w="727991"/>
              </a:tblGrid>
              <a:tr h="29380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A598F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N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A598F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%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58">
                <a:tc rowSpan="11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A598F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Nazwa wydziału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A598F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Wydział Artystyczny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22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2,0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A598F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Wydział Budownictwa, Architektury i Inżynierii Środowiska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87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7,8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A598F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Wydział Ekonomii i Zarządzania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215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19,4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A598F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Wydział Fizyki i Astronomii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3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,3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A598F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Wydział Humanistyczny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199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17,9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A598F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Wydział Informatyki, Elektrotechniki i Automatyki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29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2,6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A598F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Wydział Matematyki, Informatyki i Ekonometrii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28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2,5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A598F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Wydział Mechaniczny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116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10,5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A598F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Wydział Nauk Biologicznych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68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6,1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A598F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Wydział Pedagogiki, Psychologii i Socjologii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343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30,9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A598F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Ogółem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1110</a:t>
                      </a:r>
                      <a:endParaRPr lang="pl-PL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Calibri"/>
                          <a:cs typeface="Times New Roman"/>
                        </a:rPr>
                        <a:t>100,0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1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pl-PL" sz="2400" b="1" dirty="0">
                <a:solidFill>
                  <a:srgbClr val="4F81BD"/>
                </a:solidFill>
                <a:ea typeface="Calibri"/>
                <a:cs typeface="Times New Roman"/>
              </a:rPr>
              <a:t>Motywy wyboru kierunku </a:t>
            </a:r>
            <a:r>
              <a:rPr lang="pl-PL" sz="2400" b="1" dirty="0" smtClean="0">
                <a:solidFill>
                  <a:srgbClr val="4F81BD"/>
                </a:solidFill>
                <a:ea typeface="Calibri"/>
                <a:cs typeface="Times New Roman"/>
              </a:rPr>
              <a:t>studiów</a:t>
            </a:r>
            <a:br>
              <a:rPr lang="pl-PL" sz="2400" b="1" dirty="0" smtClean="0">
                <a:solidFill>
                  <a:srgbClr val="4F81BD"/>
                </a:solidFill>
                <a:ea typeface="Calibri"/>
                <a:cs typeface="Times New Roman"/>
              </a:rPr>
            </a:b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687309"/>
              </p:ext>
            </p:extLst>
          </p:nvPr>
        </p:nvGraphicFramePr>
        <p:xfrm>
          <a:off x="1259632" y="1412776"/>
          <a:ext cx="6768752" cy="45698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4320480"/>
                <a:gridCol w="576064"/>
                <a:gridCol w="576064"/>
              </a:tblGrid>
              <a:tr h="18858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 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N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%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</a:tr>
              <a:tr h="565745">
                <a:tc rowSpan="10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Motywy wyboru UZ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1 Przypuszczałem, że uczelnia umożliwi mi zdobycie kwalifikacji zawodowych, które pozwolą na zdobycie pracy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383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64,8%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</a:tr>
              <a:tr h="377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2 Uczelnia miała interesującą ofertę kierunkową/przedmiotową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373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63,1%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</a:tr>
              <a:tr h="377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3 Zielona Góra jest atrakcyjnym miejsce studiowania i zamieszkania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355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60,1%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</a:tr>
              <a:tr h="377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4 UZ ma wysoki prestiż na rynku edukacyjnym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107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18,1%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</a:tr>
              <a:tr h="377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5 Zasady i organizacja toku studiów na UZ są przyjazne dla studentów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368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62,3%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</a:tr>
              <a:tr h="377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6 Uczelnia znajdowała się w pobliżu mojego miejsca zamieszkania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425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71,9%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</a:tr>
              <a:tr h="377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7 Łatwo było dostać się na UZ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423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71,6%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</a:tr>
              <a:tr h="377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8 Moi najbliżsi chcieli, abym studiował(a) na UZ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164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27,7%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</a:tr>
              <a:tr h="377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9 Nie dostałem(</a:t>
                      </a:r>
                      <a:r>
                        <a:rPr lang="pl-PL" sz="1000" b="1" dirty="0" err="1">
                          <a:effectLst/>
                        </a:rPr>
                        <a:t>am</a:t>
                      </a:r>
                      <a:r>
                        <a:rPr lang="pl-PL" sz="1000" b="1" dirty="0">
                          <a:effectLst/>
                        </a:rPr>
                        <a:t>) się na inna uczelnię, a na UZ były wolne miejsca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85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14,4%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</a:tr>
              <a:tr h="3771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10 Wybór UZ był przypadkowy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32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5,4%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</a:tr>
              <a:tr h="377164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</a:rPr>
                        <a:t>Ogółem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2715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459,4%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6" marR="63646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0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solidFill>
                  <a:srgbClr val="0070C0"/>
                </a:solidFill>
                <a:ea typeface="Calibri"/>
                <a:cs typeface="Times New Roman"/>
              </a:rPr>
              <a:t>Motywy wyboru UZ a kierunki studiów</a:t>
            </a:r>
            <a:endParaRPr lang="pl-P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105969"/>
              </p:ext>
            </p:extLst>
          </p:nvPr>
        </p:nvGraphicFramePr>
        <p:xfrm>
          <a:off x="1187624" y="836712"/>
          <a:ext cx="6984775" cy="5249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19"/>
                <a:gridCol w="2448272"/>
                <a:gridCol w="432048"/>
                <a:gridCol w="792088"/>
                <a:gridCol w="720080"/>
                <a:gridCol w="720080"/>
                <a:gridCol w="792088"/>
              </a:tblGrid>
              <a:tr h="212641"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Kierunek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79447"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społeczne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ścisłe i techniczne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nowe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artystyczno-humanistyczne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211022">
                <a:tc row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Motywy wyboru UZ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 </a:t>
                      </a:r>
                      <a:r>
                        <a:rPr lang="pl-PL" sz="1050" b="1" dirty="0">
                          <a:effectLst/>
                        </a:rPr>
                        <a:t>Przypuszczałem, że uczelnia umożliwi mi zdobycie kwalifikacji zawodowych, które pozwolą na zdobycie pracy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N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146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85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103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49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32373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u="none" dirty="0">
                          <a:effectLst/>
                        </a:rPr>
                        <a:t>65,8%</a:t>
                      </a:r>
                      <a:endParaRPr lang="pl-PL" sz="105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rgbClr val="FF0000"/>
                          </a:solidFill>
                          <a:effectLst/>
                        </a:rPr>
                        <a:t>69,7%</a:t>
                      </a:r>
                      <a:endParaRPr lang="pl-PL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62,4%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59,8%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1711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2 </a:t>
                      </a:r>
                      <a:r>
                        <a:rPr lang="pl-PL" sz="1050" b="1" dirty="0">
                          <a:effectLst/>
                        </a:rPr>
                        <a:t>Uczelnia miała interesującą ofertę kierunkową/przedmiotową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N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133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86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108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46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2615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59,9%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solidFill>
                            <a:srgbClr val="FF0000"/>
                          </a:solidFill>
                          <a:effectLst/>
                        </a:rPr>
                        <a:t>70,5%</a:t>
                      </a:r>
                      <a:endParaRPr lang="pl-PL" sz="10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u="none" dirty="0">
                          <a:effectLst/>
                        </a:rPr>
                        <a:t>65,5%</a:t>
                      </a:r>
                      <a:endParaRPr lang="pl-PL" sz="105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56,1%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1711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3 Zielona Góra jest atrakcyjnym miejsce studiowania i zamieszkania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N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130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77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102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46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2615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58,6%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63,1%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61,8%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56,1%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1711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4 UZ ma wysoki prestiż na rynku edukacyjnym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N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45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24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33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5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2092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20,3%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19,7%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20,0%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6,1%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1711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5 Zasady i organizacja toku studiów na UZ są przyjazne dla studentów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N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142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77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110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39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2615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%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64,0%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63,1%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66,7%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47,6%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1711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6 </a:t>
                      </a:r>
                      <a:r>
                        <a:rPr lang="pl-PL" sz="1050" b="1" dirty="0">
                          <a:effectLst/>
                        </a:rPr>
                        <a:t>Uczelnia znajdowała się w pobliżu mojego miejsca zamieszkania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N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152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92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125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56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2615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68,5%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75,4%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75,8%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68,3%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1711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7 </a:t>
                      </a:r>
                      <a:r>
                        <a:rPr lang="pl-PL" sz="1050" b="1" dirty="0">
                          <a:effectLst/>
                        </a:rPr>
                        <a:t>Łatwo było dostać się na UZ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N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163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84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115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61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2615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73,4%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68,9%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69,7%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74,4%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1711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8 Moi najblizsi chcieli, abym studiował(a) na UZ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N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49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41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43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31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2615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22,1%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33,6%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26,1%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37,8%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1711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9 Nie dostałem(am) się na inna uczelnię, a na UZ były wolne miejsca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N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31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18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19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17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2615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14,0%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14,8%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11,5%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20,7%</a:t>
                      </a:r>
                      <a:endParaRPr lang="pl-PL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1711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10 Wybór UZ był przypadkowy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N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14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4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10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4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  <a:tr h="2092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6,3%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3,3%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6,1%</a:t>
                      </a:r>
                      <a:endParaRPr lang="pl-P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4,9%</a:t>
                      </a:r>
                      <a:endParaRPr lang="pl-P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022" marR="23022" marT="0" marB="0"/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3872-8202-4ABE-87B2-E843D2A1BE1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10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2797</Words>
  <Application>Microsoft Office PowerPoint</Application>
  <PresentationFormat>Pokaz na ekranie (4:3)</PresentationFormat>
  <Paragraphs>1147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Sytuacja absolwentów Uniwersytetu Zielonogórskiego na rynku pracy</vt:lpstr>
      <vt:lpstr>Wizerunek Uniwersytetu Zielonogórskiego, ocena efektów kształcenia oraz własnej aktywności ekonomicznej w przekonaniach absolwentów  Edycja 2016</vt:lpstr>
      <vt:lpstr>Gromadzenie materiału</vt:lpstr>
      <vt:lpstr>Kierunki studiów</vt:lpstr>
      <vt:lpstr>Kierunki studiów</vt:lpstr>
      <vt:lpstr>Częstość kierunków studiów w podziale kategorialnym </vt:lpstr>
      <vt:lpstr>Podział badanych ze względu na wydziały</vt:lpstr>
      <vt:lpstr>Motywy wyboru kierunku studiów </vt:lpstr>
      <vt:lpstr>Motywy wyboru UZ a kierunki studiów</vt:lpstr>
      <vt:lpstr>Satysfakcja z wyboru uczelni, kierunku studiów i specjalności w podziale na kierunki studiów</vt:lpstr>
      <vt:lpstr>Ocena wyboru studiów z perspektywy czasu a kierunek studiów</vt:lpstr>
      <vt:lpstr>Ocena studiów w oparciu o różne kryteria</vt:lpstr>
      <vt:lpstr>Ocena studiów w oparciu o różne kryteria a kierunek studiów</vt:lpstr>
      <vt:lpstr>Aktywność w trakcie studiów</vt:lpstr>
      <vt:lpstr>Aktywność zawodowa – stan po ukończeniu studiów</vt:lpstr>
      <vt:lpstr>Aktywność zawodowa po studiach</vt:lpstr>
      <vt:lpstr>Aktywność zawodowa po ukończeniu studiów a kierunek studiów</vt:lpstr>
      <vt:lpstr>Aktywność zawodowa – stan w trakcie badania</vt:lpstr>
      <vt:lpstr>Aktywność zawodowa (IV kwartał 2015 – I kwartał 2016)</vt:lpstr>
      <vt:lpstr>Aktywność zawodowa – stan w trakcie badania</vt:lpstr>
      <vt:lpstr>Czas poszukiwania pierwszej pracy po dyplomie</vt:lpstr>
      <vt:lpstr>Pierwsza praca </vt:lpstr>
      <vt:lpstr>Sektor zatrudnienia</vt:lpstr>
      <vt:lpstr>Lokalizacja zatrudnienia</vt:lpstr>
      <vt:lpstr>Doświadczenie bezrobocia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Sytuacja absolwentów Uniwersytetu Zielonogórskiego na rynku pracy</dc:title>
  <dc:creator>Witaj</dc:creator>
  <cp:lastModifiedBy>Witaj</cp:lastModifiedBy>
  <cp:revision>18</cp:revision>
  <dcterms:created xsi:type="dcterms:W3CDTF">2016-11-14T16:31:17Z</dcterms:created>
  <dcterms:modified xsi:type="dcterms:W3CDTF">2016-11-15T08:06:52Z</dcterms:modified>
</cp:coreProperties>
</file>