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4" r:id="rId3"/>
    <p:sldId id="257" r:id="rId4"/>
    <p:sldId id="258" r:id="rId5"/>
    <p:sldId id="273" r:id="rId6"/>
    <p:sldId id="261" r:id="rId7"/>
    <p:sldId id="266" r:id="rId8"/>
    <p:sldId id="271" r:id="rId9"/>
    <p:sldId id="272" r:id="rId10"/>
    <p:sldId id="263" r:id="rId11"/>
    <p:sldId id="259" r:id="rId12"/>
    <p:sldId id="267" r:id="rId13"/>
    <p:sldId id="265" r:id="rId14"/>
    <p:sldId id="262" r:id="rId15"/>
    <p:sldId id="268" r:id="rId16"/>
    <p:sldId id="269" r:id="rId17"/>
    <p:sldId id="260" r:id="rId18"/>
    <p:sldId id="270" r:id="rId19"/>
  </p:sldIdLst>
  <p:sldSz cx="12192000" cy="6858000"/>
  <p:notesSz cx="6797675" cy="987425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0" autoAdjust="0"/>
    <p:restoredTop sz="61502" autoAdjust="0"/>
  </p:normalViewPr>
  <p:slideViewPr>
    <p:cSldViewPr snapToGrid="0">
      <p:cViewPr varScale="1">
        <p:scale>
          <a:sx n="106" d="100"/>
          <a:sy n="106" d="100"/>
        </p:scale>
        <p:origin x="132" y="24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293" cy="49560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802" y="0"/>
            <a:ext cx="2946293" cy="495607"/>
          </a:xfrm>
          <a:prstGeom prst="rect">
            <a:avLst/>
          </a:prstGeom>
        </p:spPr>
        <p:txBody>
          <a:bodyPr vert="horz" lIns="91440" tIns="45720" rIns="91440" bIns="45720" rtlCol="0"/>
          <a:lstStyle>
            <a:lvl1pPr algn="r">
              <a:defRPr sz="1200"/>
            </a:lvl1pPr>
          </a:lstStyle>
          <a:p>
            <a:fld id="{F54AB074-3AD7-4934-8F1E-A71821F4D49B}" type="datetimeFigureOut">
              <a:rPr lang="pl-PL" smtClean="0"/>
              <a:t>2016-11-15</a:t>
            </a:fld>
            <a:endParaRPr lang="pl-PL"/>
          </a:p>
        </p:txBody>
      </p:sp>
      <p:sp>
        <p:nvSpPr>
          <p:cNvPr id="4" name="Symbol zastępczy stopki 3"/>
          <p:cNvSpPr>
            <a:spLocks noGrp="1"/>
          </p:cNvSpPr>
          <p:nvPr>
            <p:ph type="ftr" sz="quarter" idx="2"/>
          </p:nvPr>
        </p:nvSpPr>
        <p:spPr>
          <a:xfrm>
            <a:off x="0" y="9378643"/>
            <a:ext cx="2946293" cy="49560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802" y="9378643"/>
            <a:ext cx="2946293" cy="495607"/>
          </a:xfrm>
          <a:prstGeom prst="rect">
            <a:avLst/>
          </a:prstGeom>
        </p:spPr>
        <p:txBody>
          <a:bodyPr vert="horz" lIns="91440" tIns="45720" rIns="91440" bIns="45720" rtlCol="0" anchor="b"/>
          <a:lstStyle>
            <a:lvl1pPr algn="r">
              <a:defRPr sz="1200"/>
            </a:lvl1pPr>
          </a:lstStyle>
          <a:p>
            <a:fld id="{66F7DCF0-6695-49A8-9114-B9B398E2B1DF}" type="slidenum">
              <a:rPr lang="pl-PL" smtClean="0"/>
              <a:t>‹#›</a:t>
            </a:fld>
            <a:endParaRPr lang="pl-PL"/>
          </a:p>
        </p:txBody>
      </p:sp>
    </p:spTree>
    <p:extLst>
      <p:ext uri="{BB962C8B-B14F-4D97-AF65-F5344CB8AC3E}">
        <p14:creationId xmlns:p14="http://schemas.microsoft.com/office/powerpoint/2010/main" val="13490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293" cy="49560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802" y="0"/>
            <a:ext cx="2946293" cy="495607"/>
          </a:xfrm>
          <a:prstGeom prst="rect">
            <a:avLst/>
          </a:prstGeom>
        </p:spPr>
        <p:txBody>
          <a:bodyPr vert="horz" lIns="91440" tIns="45720" rIns="91440" bIns="45720" rtlCol="0"/>
          <a:lstStyle>
            <a:lvl1pPr algn="r">
              <a:defRPr sz="1200"/>
            </a:lvl1pPr>
          </a:lstStyle>
          <a:p>
            <a:fld id="{7D7A324A-5A51-4553-A249-1D8D25C29985}" type="datetimeFigureOut">
              <a:rPr lang="pl-PL" smtClean="0"/>
              <a:t>2016-11-15</a:t>
            </a:fld>
            <a:endParaRPr lang="pl-PL"/>
          </a:p>
        </p:txBody>
      </p:sp>
      <p:sp>
        <p:nvSpPr>
          <p:cNvPr id="4" name="Symbol zastępczy obrazu slajd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401" y="4752457"/>
            <a:ext cx="5436874" cy="3887512"/>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643"/>
            <a:ext cx="2946293" cy="49560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802" y="9378643"/>
            <a:ext cx="2946293" cy="495607"/>
          </a:xfrm>
          <a:prstGeom prst="rect">
            <a:avLst/>
          </a:prstGeom>
        </p:spPr>
        <p:txBody>
          <a:bodyPr vert="horz" lIns="91440" tIns="45720" rIns="91440" bIns="45720" rtlCol="0" anchor="b"/>
          <a:lstStyle>
            <a:lvl1pPr algn="r">
              <a:defRPr sz="1200"/>
            </a:lvl1pPr>
          </a:lstStyle>
          <a:p>
            <a:fld id="{68CACEC9-5B62-4EBF-88C5-0DAB3BCBDD93}" type="slidenum">
              <a:rPr lang="pl-PL" smtClean="0"/>
              <a:t>‹#›</a:t>
            </a:fld>
            <a:endParaRPr lang="pl-PL"/>
          </a:p>
        </p:txBody>
      </p:sp>
    </p:spTree>
    <p:extLst>
      <p:ext uri="{BB962C8B-B14F-4D97-AF65-F5344CB8AC3E}">
        <p14:creationId xmlns:p14="http://schemas.microsoft.com/office/powerpoint/2010/main" val="70239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stytut.inse.pl/monitoring/Metodologia.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mz.praca.gov.p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CACEC9-5B62-4EBF-88C5-0DAB3BCBDD93}" type="slidenum">
              <a:rPr lang="pl-PL" smtClean="0"/>
              <a:t>1</a:t>
            </a:fld>
            <a:endParaRPr lang="pl-PL"/>
          </a:p>
        </p:txBody>
      </p:sp>
    </p:spTree>
    <p:extLst>
      <p:ext uri="{BB962C8B-B14F-4D97-AF65-F5344CB8AC3E}">
        <p14:creationId xmlns:p14="http://schemas.microsoft.com/office/powerpoint/2010/main" val="78519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Monitoring zawodów deficytowych i nadwyżkowych służy przede wszystkim ocenie relacji oraz niedopasowania pomiędzy popytową i podażową stroną rynku pracy. W kontekście prawidłowej oceny sytuacji na rynku pracy – w tym określenia elementarnych grup zawodów odznaczających się deficytem bądź nadwyżką – niezwykle istotna wydaje się całościowa analiza rynku pracy i rynku edukacyjnego.</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Mając na uwadze wykorzystanie pełnego zasobu informacji o rynku pracy i rynku edukacyjnym, przyjęto, że raport roczny monitoringu zawodów deficytowych i nadwyżkowych będzie składać się z sześciu elementów: analizy ogólnej sytuacji na rynku pracy, rankingu zawodów deficytowych i nadwyżkowych, analizy umiejętności i uprawnień, analizy rynku edukacyjnego, analizy lokalnego rynku pracy na podstawie wyników badania kwestionariuszowego przedsiębiorstw oraz prognoz rynku pracy.</a:t>
            </a:r>
          </a:p>
        </p:txBody>
      </p:sp>
      <p:sp>
        <p:nvSpPr>
          <p:cNvPr id="4" name="Symbol zastępczy numeru slajdu 3"/>
          <p:cNvSpPr>
            <a:spLocks noGrp="1"/>
          </p:cNvSpPr>
          <p:nvPr>
            <p:ph type="sldNum" sz="quarter" idx="10"/>
          </p:nvPr>
        </p:nvSpPr>
        <p:spPr/>
        <p:txBody>
          <a:bodyPr/>
          <a:lstStyle/>
          <a:p>
            <a:fld id="{68CACEC9-5B62-4EBF-88C5-0DAB3BCBDD93}" type="slidenum">
              <a:rPr lang="pl-PL" smtClean="0"/>
              <a:t>10</a:t>
            </a:fld>
            <a:endParaRPr lang="pl-PL"/>
          </a:p>
        </p:txBody>
      </p:sp>
    </p:spTree>
    <p:extLst>
      <p:ext uri="{BB962C8B-B14F-4D97-AF65-F5344CB8AC3E}">
        <p14:creationId xmlns:p14="http://schemas.microsoft.com/office/powerpoint/2010/main" val="410643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Analizę</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ogólnej sytuacji na rynku pracy</a:t>
            </a:r>
            <a:r>
              <a:rPr lang="pl-PL" sz="900" kern="1200" dirty="0" smtClean="0">
                <a:solidFill>
                  <a:schemeClr val="tx1"/>
                </a:solidFill>
                <a:effectLst/>
                <a:latin typeface="Arial" panose="020B0604020202020204" pitchFamily="34" charset="0"/>
                <a:ea typeface="+mn-ea"/>
                <a:cs typeface="Arial" panose="020B0604020202020204" pitchFamily="34" charset="0"/>
              </a:rPr>
              <a:t> podzielono na analizę bezrobotnych i ofert pracy oraz analizę popytu na pracę.</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Analiza bezrobotnych i ofert pracy – na każdym poziomie sprawozdawczości – zawiera zestawienie danych z systemu Syriusz oraz </a:t>
            </a:r>
            <a:r>
              <a:rPr lang="pl-PL" sz="900" kern="1200" dirty="0" smtClean="0">
                <a:solidFill>
                  <a:srgbClr val="FF0000"/>
                </a:solidFill>
                <a:effectLst/>
                <a:latin typeface="Arial" panose="020B0604020202020204" pitchFamily="34" charset="0"/>
                <a:ea typeface="+mn-ea"/>
                <a:cs typeface="Arial" panose="020B0604020202020204" pitchFamily="34" charset="0"/>
              </a:rPr>
              <a:t>wyników badania ofert pracy podmiotów publicznych</a:t>
            </a:r>
            <a:r>
              <a:rPr lang="pl-PL" sz="900" kern="1200" dirty="0" smtClean="0">
                <a:solidFill>
                  <a:schemeClr val="tx1"/>
                </a:solidFill>
                <a:effectLst/>
                <a:latin typeface="Arial" panose="020B0604020202020204" pitchFamily="34" charset="0"/>
                <a:ea typeface="+mn-ea"/>
                <a:cs typeface="Arial" panose="020B0604020202020204" pitchFamily="34" charset="0"/>
              </a:rPr>
              <a:t> oraz tych zamieszczanych na portalach rekrutacyjnych – w agregacji do wielkich (i elementarnych) grup zawodów. Analizę ofert</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poszerzono</a:t>
            </a:r>
            <a:r>
              <a:rPr lang="pl-PL" sz="900" kern="1200" dirty="0" smtClean="0">
                <a:solidFill>
                  <a:schemeClr val="tx1"/>
                </a:solidFill>
                <a:effectLst/>
                <a:latin typeface="Arial" panose="020B0604020202020204" pitchFamily="34" charset="0"/>
                <a:ea typeface="+mn-ea"/>
                <a:cs typeface="Arial" panose="020B0604020202020204" pitchFamily="34" charset="0"/>
              </a:rPr>
              <a:t> o analizę zróżnicowania struktury ofert pracy. Natomiast na szczeblu wojewódzkim i krajowym</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 do analizy zróżnicowania struktury bezrobotnych wykorzystuje</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się</a:t>
            </a:r>
            <a:r>
              <a:rPr lang="pl-PL" sz="900" kern="1200" dirty="0" smtClean="0">
                <a:solidFill>
                  <a:schemeClr val="tx1"/>
                </a:solidFill>
                <a:effectLst/>
                <a:latin typeface="Arial" panose="020B0604020202020204" pitchFamily="34" charset="0"/>
                <a:ea typeface="+mn-ea"/>
                <a:cs typeface="Arial" panose="020B0604020202020204" pitchFamily="34" charset="0"/>
              </a:rPr>
              <a:t> wyniki</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BAEL GUS . </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Kalkulacja tych mierników pozwala na wskazanie, którzy bezrobotni nie rejestrują się w urzędach pracy – identyfikacja</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szarej strefy</a:t>
            </a:r>
            <a:r>
              <a:rPr lang="pl-PL" sz="900" kern="1200" dirty="0" smtClean="0">
                <a:solidFill>
                  <a:schemeClr val="tx1"/>
                </a:solidFill>
                <a:effectLst/>
                <a:latin typeface="Arial" panose="020B0604020202020204" pitchFamily="34" charset="0"/>
                <a:ea typeface="+mn-ea"/>
                <a:cs typeface="Arial" panose="020B0604020202020204" pitchFamily="34" charset="0"/>
              </a:rPr>
              <a:t> oraz jakie oferty nie są tam zgłaszane, tj. jakie oferty są w internecie a jakie w PUP.</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Dodatkowo, integralną częścią ogólnej analizy na rynku pracy (na szczeblu wojewódzkim i krajowym) jest badanie popytu na pracę – pominięcie tej części na szczeblu lokalnym wiąże się z reprezentatywnością wyników tych badań na poziomie co najmniej wojewódzkim.</a:t>
            </a:r>
          </a:p>
          <a:p>
            <a:endParaRPr lang="pl-PL" dirty="0"/>
          </a:p>
        </p:txBody>
      </p:sp>
      <p:sp>
        <p:nvSpPr>
          <p:cNvPr id="4" name="Symbol zastępczy numeru slajdu 3"/>
          <p:cNvSpPr>
            <a:spLocks noGrp="1"/>
          </p:cNvSpPr>
          <p:nvPr>
            <p:ph type="sldNum" sz="quarter" idx="10"/>
          </p:nvPr>
        </p:nvSpPr>
        <p:spPr/>
        <p:txBody>
          <a:bodyPr/>
          <a:lstStyle/>
          <a:p>
            <a:fld id="{68CACEC9-5B62-4EBF-88C5-0DAB3BCBDD93}" type="slidenum">
              <a:rPr lang="pl-PL" smtClean="0"/>
              <a:t>11</a:t>
            </a:fld>
            <a:endParaRPr lang="pl-PL"/>
          </a:p>
        </p:txBody>
      </p:sp>
    </p:spTree>
    <p:extLst>
      <p:ext uri="{BB962C8B-B14F-4D97-AF65-F5344CB8AC3E}">
        <p14:creationId xmlns:p14="http://schemas.microsoft.com/office/powerpoint/2010/main" val="255932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CACEC9-5B62-4EBF-88C5-0DAB3BCBDD93}" type="slidenum">
              <a:rPr lang="pl-PL" smtClean="0"/>
              <a:t>12</a:t>
            </a:fld>
            <a:endParaRPr lang="pl-PL"/>
          </a:p>
        </p:txBody>
      </p:sp>
    </p:spTree>
    <p:extLst>
      <p:ext uri="{BB962C8B-B14F-4D97-AF65-F5344CB8AC3E}">
        <p14:creationId xmlns:p14="http://schemas.microsoft.com/office/powerpoint/2010/main" val="149958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Prowadzenie analizy umiejętności i uprawnień w powiązaniu z zawodami, pozwoli na wskazanie niedopasowań w strukturze kwalifikacyjno-zawodowej.</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Zgodnie z nowymi zaleceniami zestawianie popytu i podaży umiejętności i uprawnień w podziale na wielkie grupy zawodów, umożliwia odpowiedź na pytanie, czy cechy posiadane przez bezrobotnych w danych grupach zawodów są poszukiwane przez pracodawców w ofertach pracy. Jeśli większość umiejętności i uprawnień, które najczęściej posiadają bezrobotni pokrywa się z tymi, które występują po popytowej stronie rynku pracy – to można wysnuć wniosek o równowadze na rynku pracy w tym zakresie. Natomiast, gdy w wyniku przeprowadzonej analizy umiejętności i uprawnienia poszukiwane przez pracodawców w ofertach pracy są zupełnie inne, niż te posiadane przez bezrobotnych w danej grupie zawodów – można wysnuć wniosek o niedopasowaniu struktury kwalifikacyjno-zawodowej na badanym rynku pracy.</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9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pl-PL" sz="900"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68CACEC9-5B62-4EBF-88C5-0DAB3BCBDD93}" type="slidenum">
              <a:rPr lang="pl-PL" smtClean="0"/>
              <a:t>13</a:t>
            </a:fld>
            <a:endParaRPr lang="pl-PL"/>
          </a:p>
        </p:txBody>
      </p:sp>
    </p:spTree>
    <p:extLst>
      <p:ext uri="{BB962C8B-B14F-4D97-AF65-F5344CB8AC3E}">
        <p14:creationId xmlns:p14="http://schemas.microsoft.com/office/powerpoint/2010/main" val="179765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CACEC9-5B62-4EBF-88C5-0DAB3BCBDD93}" type="slidenum">
              <a:rPr lang="pl-PL" smtClean="0"/>
              <a:t>14</a:t>
            </a:fld>
            <a:endParaRPr lang="pl-PL"/>
          </a:p>
        </p:txBody>
      </p:sp>
    </p:spTree>
    <p:extLst>
      <p:ext uri="{BB962C8B-B14F-4D97-AF65-F5344CB8AC3E}">
        <p14:creationId xmlns:p14="http://schemas.microsoft.com/office/powerpoint/2010/main" val="401599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Uzupełnieniem analizy rynku praccy pod kątem deficytu i nadwyżki jest poszerzona analiza rynku edukacyjnego w oparciu o liczbę uczniów ostatniego roku i absolwentów szkół ponadgimnazjalnych. </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Ze względu na stopień dostępności niezbędnych do analizy informacji oraz cel jaki ma spełniać, prowadzone</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jest</a:t>
            </a:r>
            <a:r>
              <a:rPr lang="pl-PL" sz="900" kern="1200" dirty="0" smtClean="0">
                <a:solidFill>
                  <a:schemeClr val="tx1"/>
                </a:solidFill>
                <a:effectLst/>
                <a:latin typeface="Arial" panose="020B0604020202020204" pitchFamily="34" charset="0"/>
                <a:ea typeface="+mn-ea"/>
                <a:cs typeface="Arial" panose="020B0604020202020204" pitchFamily="34" charset="0"/>
              </a:rPr>
              <a:t> z częstotliwością roczną. Opisywana analiza posłuży, w głównej mierze, do określenia kierunków szkoleń dla bezrobotnych oraz korekty poziomu i struktury treści kształcenia zawodowego na poziomie ponadgimnazjalnym.</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Analiza stanowi składową monitoringu zawodów deficytowych i nadwyżkowych w ujęciu rocznym i dotyczy wszystkich szczebli sprawozdawczości: powiat, województwo, kraj.</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Dodatkowo, raporty roczne z monitoringu zawodów deficytowych i nadwyżkowych w ujęciu województwa oraz kraju zostaną wzbogacone o analizę studentów na ostatnim roku studiów wyższych. Celem analizy jest uzyskanie pełnej informacji o rynku edukacyjnym, w tym o potencjalnym zasobie siły roboczej wchodzącej na rynek pracy.</a:t>
            </a:r>
          </a:p>
          <a:p>
            <a:pPr algn="just"/>
            <a:endParaRPr lang="pl-PL" sz="900"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68CACEC9-5B62-4EBF-88C5-0DAB3BCBDD93}" type="slidenum">
              <a:rPr lang="pl-PL" smtClean="0"/>
              <a:t>15</a:t>
            </a:fld>
            <a:endParaRPr lang="pl-PL"/>
          </a:p>
        </p:txBody>
      </p:sp>
    </p:spTree>
    <p:extLst>
      <p:ext uri="{BB962C8B-B14F-4D97-AF65-F5344CB8AC3E}">
        <p14:creationId xmlns:p14="http://schemas.microsoft.com/office/powerpoint/2010/main" val="365811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Pełniejszy obraz kierunków oraz natężenia zmian zachodzących w strukturze kwalifikacyjno-zawodowej na lokalnym rynku pracy pozwoli nakreślić analiza zatrudnienia w oparciu o badanie kwestionariuszowe przedsiębiorstw. Badanie przygotowywane przez powiatowe urzędy pracy będzie pośrednio pozwalało na porównanie oczekiwań pracodawców z cechami osób zarejestrowanych jako bezrobotne.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Specyfika badania, polegająca na odwoływaniu się do opinii respondentów (właścicieli przedsiębiorstw lub osób odpowiedzialnych/współodpowiedzialnych za zatrudnienie), a nie do danych księgowych przedsiębiorstwa, a także fakt, że mają one dostarczać szybkich informacji o bieżącej oraz potencjalnej strukturze zatrudnienia w przedsiębiorstwie, pozwala na ich prowadzenie w trakcie okresu, którego dotyczą. Ponadto, pytania odnoszące się do umiejętności i uprawnień pozwolą na wyodrębnienie pożądanych cech kandydata w danym zawodzie, a w konsekwencji modyfikację systemu szkolenia bezrobotnych. Uzyskane odpowiedzi na pytania zawarte w kwestionariuszu stanowią podstawę do obliczenia mierników diagnostycznych (wskaźnik zatrudnienia netto) i prognostycznych (wskaźnik prognozy zatrudnienia netto) dotyczących kondycji lokalnego rynku pracy, jak również stanowią podstawę wnioskowania o cechach kandydatów do pracy jakich oczekują potencjalni pracodawcy oraz barierach jakie napotykają w procesie rekrutacji nowych pracowników.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Wyniki badania, przedstawione w rocznych raportach powiatowych w ujęciu diagnostycznym oraz prognostycznym, stanowią podstawę do budowy prognoz sytuacji na lokalnym rynku pracy, o rocznym horyzoncie czasowym, co umożliwia określenie potencjału siły roboczej w ujęciu lokalnym, zarówno według wielkich grup zawodów, jak i zawodów/specjalności.</a:t>
            </a:r>
          </a:p>
          <a:p>
            <a:endParaRPr lang="pl-PL"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68CACEC9-5B62-4EBF-88C5-0DAB3BCBDD93}" type="slidenum">
              <a:rPr lang="pl-PL" smtClean="0"/>
              <a:t>16</a:t>
            </a:fld>
            <a:endParaRPr lang="pl-PL"/>
          </a:p>
        </p:txBody>
      </p:sp>
    </p:spTree>
    <p:extLst>
      <p:ext uri="{BB962C8B-B14F-4D97-AF65-F5344CB8AC3E}">
        <p14:creationId xmlns:p14="http://schemas.microsoft.com/office/powerpoint/2010/main" val="326912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W odróżnieniu od prognoz na szczeblu powiatowym (przewidywanie na najbliższy rok), prognostyczna część monitoringu zawodów deficytowych i nadwyżkowych prowadzona na szczeblu wojewódzkim (i krajowym) dotyczy dłuższego horyzontu, a mianowicie perspektywy 5-letniej. </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Prognoza generowana jest w ramach zintegrowanego systemu prognostyczno-informacyjnego umożliwiającego prognozowanie zatrudnienia. Metodologia prognozowania w systemie prognostyczno-informacyjnym opiera się na konstrukcji modelu od strony popytowej rynku pracy (liczby pracujących), jednocześnie zachowując kontrolę strony podażowej (liczba ludności, współczynnik aktywności zawodowej). W ramach systemu wykorzystywane są dane z Banku Danych Lokalnych (GUS) oraz informacje pochodzące z Badania Aktywności Ekonomicznej Ludności (GUS).</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Wszelkie informacje odnośnie tego systemu dostępne są na stronie internetowej </a:t>
            </a:r>
            <a:r>
              <a:rPr lang="pl-PL" sz="900" u="sng" kern="1200" dirty="0" smtClean="0">
                <a:solidFill>
                  <a:schemeClr val="tx1"/>
                </a:solidFill>
                <a:effectLst/>
                <a:latin typeface="Arial" panose="020B0604020202020204" pitchFamily="34" charset="0"/>
                <a:ea typeface="+mn-ea"/>
                <a:cs typeface="Arial" panose="020B0604020202020204" pitchFamily="34" charset="0"/>
              </a:rPr>
              <a:t>www.prognozowaniezatrudnienia.pl </a:t>
            </a:r>
            <a:endParaRPr lang="pl-PL" sz="900" kern="1200" dirty="0" smtClean="0">
              <a:solidFill>
                <a:schemeClr val="tx1"/>
              </a:solidFill>
              <a:effectLst/>
              <a:latin typeface="Arial" panose="020B0604020202020204" pitchFamily="34" charset="0"/>
              <a:ea typeface="+mn-ea"/>
              <a:cs typeface="Arial" panose="020B0604020202020204" pitchFamily="34" charset="0"/>
            </a:endParaRPr>
          </a:p>
          <a:p>
            <a:r>
              <a:rPr lang="pl-PL" sz="1200" kern="1200" dirty="0" smtClean="0">
                <a:solidFill>
                  <a:schemeClr val="tx1"/>
                </a:solidFill>
                <a:effectLst/>
                <a:latin typeface="+mn-lt"/>
                <a:ea typeface="+mn-ea"/>
                <a:cs typeface="+mn-cs"/>
              </a:rPr>
              <a:t> </a:t>
            </a:r>
          </a:p>
          <a:p>
            <a:endParaRPr lang="pl-PL" dirty="0"/>
          </a:p>
        </p:txBody>
      </p:sp>
      <p:sp>
        <p:nvSpPr>
          <p:cNvPr id="4" name="Symbol zastępczy numeru slajdu 3"/>
          <p:cNvSpPr>
            <a:spLocks noGrp="1"/>
          </p:cNvSpPr>
          <p:nvPr>
            <p:ph type="sldNum" sz="quarter" idx="10"/>
          </p:nvPr>
        </p:nvSpPr>
        <p:spPr/>
        <p:txBody>
          <a:bodyPr/>
          <a:lstStyle/>
          <a:p>
            <a:fld id="{68CACEC9-5B62-4EBF-88C5-0DAB3BCBDD93}" type="slidenum">
              <a:rPr lang="pl-PL" smtClean="0"/>
              <a:t>17</a:t>
            </a:fld>
            <a:endParaRPr lang="pl-PL"/>
          </a:p>
        </p:txBody>
      </p:sp>
    </p:spTree>
    <p:extLst>
      <p:ext uri="{BB962C8B-B14F-4D97-AF65-F5344CB8AC3E}">
        <p14:creationId xmlns:p14="http://schemas.microsoft.com/office/powerpoint/2010/main" val="272137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CACEC9-5B62-4EBF-88C5-0DAB3BCBDD93}" type="slidenum">
              <a:rPr lang="pl-PL" smtClean="0"/>
              <a:t>18</a:t>
            </a:fld>
            <a:endParaRPr lang="pl-PL"/>
          </a:p>
        </p:txBody>
      </p:sp>
    </p:spTree>
    <p:extLst>
      <p:ext uri="{BB962C8B-B14F-4D97-AF65-F5344CB8AC3E}">
        <p14:creationId xmlns:p14="http://schemas.microsoft.com/office/powerpoint/2010/main" val="240928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Prowadzenie monitoringu zawodów deficytowych i nadwyżkowych rozpoczęto w 2005 roku. Realizacja tego zadania przez powiatowe i wojewódzkie urzędy pracy wynika z zapisów Ustawy z dnia 20 kwietnia 2004 r. o promocji zatrudnienia i instytucjach rynku pracy. Monitoring stanowił diagnozę aktualnej sytuacji – opierał się na danych dotyczących liczby zarejestrowanych bezrobotnych i ofert pracy składanych do powiatowych urzędów pracy</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Sporządzany </a:t>
            </a:r>
            <a:r>
              <a:rPr lang="pl-PL" sz="900" kern="1200" dirty="0" smtClean="0">
                <a:solidFill>
                  <a:schemeClr val="tx1"/>
                </a:solidFill>
                <a:effectLst/>
                <a:latin typeface="Arial" panose="020B0604020202020204" pitchFamily="34" charset="0"/>
                <a:ea typeface="+mn-ea"/>
                <a:cs typeface="Arial" panose="020B0604020202020204" pitchFamily="34" charset="0"/>
              </a:rPr>
              <a:t>2 razy w roku </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ranking o</a:t>
            </a:r>
            <a:r>
              <a:rPr lang="pl-PL" sz="900" kern="1200" dirty="0" smtClean="0">
                <a:solidFill>
                  <a:schemeClr val="tx1"/>
                </a:solidFill>
                <a:effectLst/>
                <a:latin typeface="Arial" panose="020B0604020202020204" pitchFamily="34" charset="0"/>
                <a:ea typeface="+mn-ea"/>
                <a:cs typeface="Arial" panose="020B0604020202020204" pitchFamily="34" charset="0"/>
              </a:rPr>
              <a:t>bejmował określane przez urzędy pracy zawody deficytowe i nadwyżkowe na lokalnych rynkach pracy. Wyniki raportu służyły przede wszystkim określaniu właściwych kierunków szkoleń bezrobotnych zgodnie z istniejącym zapotrzebowaniem.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Prowadzony</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był </a:t>
            </a:r>
            <a:r>
              <a:rPr lang="pl-PL" sz="900" kern="1200" dirty="0" smtClean="0">
                <a:solidFill>
                  <a:schemeClr val="tx1"/>
                </a:solidFill>
                <a:effectLst/>
                <a:latin typeface="Arial" panose="020B0604020202020204" pitchFamily="34" charset="0"/>
                <a:ea typeface="+mn-ea"/>
                <a:cs typeface="Arial" panose="020B0604020202020204" pitchFamily="34" charset="0"/>
              </a:rPr>
              <a:t>od 2005 do 2014 roku. Doświadczenia w prowadzeniu monitoringu wymusiły konieczność dokonania modyfikacji stosowanej metodologii. Zaproponowane wskaźniki i źródła danych powodowały szereg wątpliwości, przede wszystkim interpretacyjnych. W opinii urzędów pracy stosowana metodologia nie spełniała oczekiwań odbiorców, a dane na których oparty był monitoring ze względu na fakt, że dotyczą ograniczonego zakresu i pochodzą z przetworzonych już sprawozdań statystycznych nie pozwalają na pogłębione analizy. Ponadto</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stosowana</a:t>
            </a:r>
            <a:r>
              <a:rPr lang="pl-PL" sz="900" kern="1200" dirty="0" smtClean="0">
                <a:solidFill>
                  <a:schemeClr val="tx1"/>
                </a:solidFill>
                <a:effectLst/>
                <a:latin typeface="Arial" panose="020B0604020202020204" pitchFamily="34" charset="0"/>
                <a:ea typeface="+mn-ea"/>
                <a:cs typeface="Arial" panose="020B0604020202020204" pitchFamily="34" charset="0"/>
              </a:rPr>
              <a:t> metodologia uwzględniała jedynie zawód posiadany przez bezrobotnych, a pomijała inne cechy, takie, jak: wykształcenie, kwalifikacje, czy dodatkowe umiejętności, które niejednokrotnie decydują o zatrudnieniu.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Dlatego też w 2008 r. na zlecenie Departamentu Rynku Pracy MPiPS oraz Centrum Rozwoju Zasobów Ludzkich przygotowana została przez Instytut Nauk Społeczno‑Ekonomicznych Sp. z o.o. w Łodzi nowa metodologia w ramach projektu „Opracowanie nowych zaleceń metodycznych prowadzenia monitoringu zawodów deficytowych i nadwyżkowych na lokalnym rynku pracy” (dostępna na stronie internetowej </a:t>
            </a:r>
            <a:r>
              <a:rPr lang="pl-PL" sz="900" u="sng" kern="1200" dirty="0" smtClean="0">
                <a:solidFill>
                  <a:schemeClr val="tx1"/>
                </a:solidFill>
                <a:effectLst/>
                <a:latin typeface="Arial" panose="020B0604020202020204" pitchFamily="34" charset="0"/>
                <a:ea typeface="+mn-ea"/>
                <a:cs typeface="Arial" panose="020B0604020202020204" pitchFamily="34" charset="0"/>
                <a:hlinkClick r:id="rId3"/>
              </a:rPr>
              <a:t>http://instytut.inse.pl/monitoring/Metodologia.pdf</a:t>
            </a:r>
            <a:r>
              <a:rPr lang="pl-PL" sz="900" kern="1200" dirty="0" smtClean="0">
                <a:solidFill>
                  <a:schemeClr val="tx1"/>
                </a:solidFill>
                <a:effectLst/>
                <a:latin typeface="Arial" panose="020B0604020202020204" pitchFamily="34" charset="0"/>
                <a:ea typeface="+mn-ea"/>
                <a:cs typeface="Arial" panose="020B0604020202020204" pitchFamily="34" charset="0"/>
              </a:rPr>
              <a:t> lub </a:t>
            </a:r>
            <a:r>
              <a:rPr lang="pl-PL" sz="900" u="sng" kern="1200" dirty="0" smtClean="0">
                <a:solidFill>
                  <a:schemeClr val="tx1"/>
                </a:solidFill>
                <a:effectLst/>
                <a:latin typeface="Arial" panose="020B0604020202020204" pitchFamily="34" charset="0"/>
                <a:ea typeface="+mn-ea"/>
                <a:cs typeface="Arial" panose="020B0604020202020204" pitchFamily="34" charset="0"/>
                <a:hlinkClick r:id="rId4"/>
              </a:rPr>
              <a:t>http://mz.praca.gov.pl</a:t>
            </a:r>
            <a:r>
              <a:rPr lang="pl-PL" sz="900" kern="1200" dirty="0" smtClean="0">
                <a:solidFill>
                  <a:schemeClr val="tx1"/>
                </a:solidFill>
                <a:effectLst/>
                <a:latin typeface="Arial" panose="020B0604020202020204" pitchFamily="34" charset="0"/>
                <a:ea typeface="+mn-ea"/>
                <a:cs typeface="Arial" panose="020B0604020202020204" pitchFamily="34" charset="0"/>
              </a:rPr>
              <a:t>).</a:t>
            </a:r>
          </a:p>
          <a:p>
            <a:r>
              <a:rPr lang="pl-PL" sz="90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68CACEC9-5B62-4EBF-88C5-0DAB3BCBDD93}" type="slidenum">
              <a:rPr lang="pl-PL" smtClean="0"/>
              <a:t>2</a:t>
            </a:fld>
            <a:endParaRPr lang="pl-PL"/>
          </a:p>
        </p:txBody>
      </p:sp>
    </p:spTree>
    <p:extLst>
      <p:ext uri="{BB962C8B-B14F-4D97-AF65-F5344CB8AC3E}">
        <p14:creationId xmlns:p14="http://schemas.microsoft.com/office/powerpoint/2010/main" val="41869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Celem konstrukcji rankingu jest zidentyfikowanie elementarnych grup zawodów charakteryzujących się deficytem, równowagą bądź nadwyżką na rynku pracy. Konstrukcja rankingu opiera się na zestawieniu popytowej i podażowej strony rynku pracy. Jako podażową stronę rynku pracy przyjęto liczbę bezrobotnych zarejestrowanych w urzędzie pracy. Założono, że dane gromadzone przez powiatowe urzędy pracy stanowią wyczerpujące źródło informacji o liczbie bezrobotnych i strukturze zawodowej bezrobotnych. Natomiast popyt na rynku pracy określono jako liczbę wolnych miejsc pracy i miejsc aktywizacji zawodowej. Oferty pracy zgłaszane przed pracodawców do powiatowych urzędów pracy stanowią jedynie część informacji o popytowej stronie rynku pracy, dlatego do rankingu włączono oferty pracy publikowane w internetowych serwisach rekrutacyjnych.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Podstawowym źródłem informacji odnośnie bezrobotnych i ofert pracy według zawodów i specjalności są dane gromadzone w systemie Syriusz przez powiatowe urzędy pracy. Jednak warto podkreślić, iż dane te stanowią zaledwie część informacji na temat całego rynku pracy. Nie ma bowiem prawnego obowiązku zgłaszania każdej oferty pracy do PUP przez pracodawcę, jak również bezrobotny nie jest zobligowany do rejestracji w urzędzie pracy.</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W związku z tym, wprowadzono dodatkowe źródła danych, które umożliwią zwiększenie użyteczności monitoringu poprzez szerszą analizę lokalnego, wojewódzkiego oraz krajowego rynku pracy. </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Te dane to dane pierwotne – </a:t>
            </a:r>
            <a:r>
              <a:rPr lang="pl-PL" sz="900" kern="1200" dirty="0" smtClean="0">
                <a:solidFill>
                  <a:srgbClr val="FF0000"/>
                </a:solidFill>
                <a:effectLst/>
                <a:latin typeface="Arial" panose="020B0604020202020204" pitchFamily="34" charset="0"/>
                <a:ea typeface="+mn-ea"/>
                <a:cs typeface="Arial" panose="020B0604020202020204" pitchFamily="34" charset="0"/>
              </a:rPr>
              <a:t>badanie ofert pracy podmiotów publicznych (zamieszczanych w Biuletynie Informacji Publicznej)</a:t>
            </a:r>
            <a:r>
              <a:rPr lang="pl-PL" sz="900" kern="1200" dirty="0" smtClean="0">
                <a:solidFill>
                  <a:schemeClr val="tx1"/>
                </a:solidFill>
                <a:effectLst/>
                <a:latin typeface="Arial" panose="020B0604020202020204" pitchFamily="34" charset="0"/>
                <a:ea typeface="+mn-ea"/>
                <a:cs typeface="Arial" panose="020B0604020202020204" pitchFamily="34" charset="0"/>
              </a:rPr>
              <a:t> oraz ofert upowszechnianych za pośrednictwem portali rekrutacyjnych w Internecie, a także badanie kwestionariuszowe przedsiębiorstw na lokalnym rynku pracy; oraz dane wtórne – analiza danych dot. rynku edukacyjnego (SIO MEN oraz sprawozdanie o studiach wyższych S-10 GUS), badania odnośnie rynku pracy GUS (BAEL, badanie popytu na pracę) oraz system prognostyczno-informacyjny.</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68CACEC9-5B62-4EBF-88C5-0DAB3BCBDD93}" type="slidenum">
              <a:rPr lang="pl-PL" smtClean="0"/>
              <a:t>3</a:t>
            </a:fld>
            <a:endParaRPr lang="pl-PL"/>
          </a:p>
        </p:txBody>
      </p:sp>
    </p:spTree>
    <p:extLst>
      <p:ext uri="{BB962C8B-B14F-4D97-AF65-F5344CB8AC3E}">
        <p14:creationId xmlns:p14="http://schemas.microsoft.com/office/powerpoint/2010/main" val="271845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Organizacja monitoringu zawodów deficytowych i nadwyżkowych oraz sposoby i terminy</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jego upowszechniania opiera się na trójszczeblowym układzie sprawozdawczym, obejmującym powiat, województwo i kraj.</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Rankingi zawodów deficytowych i nadwyżkowych stanowiąc najważniejszy element prowadzenia monitoringu</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p</a:t>
            </a:r>
            <a:r>
              <a:rPr lang="pl-PL" sz="900" kern="1200" dirty="0" smtClean="0">
                <a:solidFill>
                  <a:schemeClr val="tx1"/>
                </a:solidFill>
                <a:effectLst/>
                <a:latin typeface="Arial" panose="020B0604020202020204" pitchFamily="34" charset="0"/>
                <a:ea typeface="+mn-ea"/>
                <a:cs typeface="Arial" panose="020B0604020202020204" pitchFamily="34" charset="0"/>
              </a:rPr>
              <a:t>rezentowane będą w informacjach sygnalnych (w ujęciu półrocznym) oraz w rocznych raportach z monitoringu (roczny okres sprawozdawczy). </a:t>
            </a:r>
          </a:p>
          <a:p>
            <a:pPr algn="just"/>
            <a:r>
              <a:rPr lang="pl-PL" sz="900" u="none" kern="1200" dirty="0" smtClean="0">
                <a:solidFill>
                  <a:schemeClr val="tx1"/>
                </a:solidFill>
                <a:effectLst/>
                <a:latin typeface="Arial" panose="020B0604020202020204" pitchFamily="34" charset="0"/>
                <a:ea typeface="+mn-ea"/>
                <a:cs typeface="Arial" panose="020B0604020202020204" pitchFamily="34" charset="0"/>
              </a:rPr>
              <a:t>	Informacja sygnalna </a:t>
            </a:r>
            <a:r>
              <a:rPr lang="pl-PL" sz="900" kern="1200" dirty="0" smtClean="0">
                <a:solidFill>
                  <a:schemeClr val="tx1"/>
                </a:solidFill>
                <a:effectLst/>
                <a:latin typeface="Arial" panose="020B0604020202020204" pitchFamily="34" charset="0"/>
                <a:ea typeface="+mn-ea"/>
                <a:cs typeface="Arial" panose="020B0604020202020204" pitchFamily="34" charset="0"/>
              </a:rPr>
              <a:t>publikowana jest</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w okresie</a:t>
            </a:r>
            <a:r>
              <a:rPr lang="pl-PL" sz="900" kern="1200" dirty="0" smtClean="0">
                <a:solidFill>
                  <a:schemeClr val="tx1"/>
                </a:solidFill>
                <a:effectLst/>
                <a:latin typeface="Arial" panose="020B0604020202020204" pitchFamily="34" charset="0"/>
                <a:ea typeface="+mn-ea"/>
                <a:cs typeface="Arial" panose="020B0604020202020204" pitchFamily="34" charset="0"/>
              </a:rPr>
              <a:t> do dwóch miesięcy od zakończenia okresu sprawozdawczego tj.</a:t>
            </a:r>
          </a:p>
          <a:p>
            <a:pPr lvl="0" algn="just"/>
            <a:r>
              <a:rPr lang="pl-PL" sz="900" kern="1200" dirty="0" smtClean="0">
                <a:solidFill>
                  <a:schemeClr val="tx1"/>
                </a:solidFill>
                <a:effectLst/>
                <a:latin typeface="Arial" panose="020B0604020202020204" pitchFamily="34" charset="0"/>
                <a:ea typeface="+mn-ea"/>
                <a:cs typeface="Arial" panose="020B0604020202020204" pitchFamily="34" charset="0"/>
              </a:rPr>
              <a:t>do końca</a:t>
            </a:r>
            <a:r>
              <a:rPr lang="pl-PL" sz="900" b="1" kern="1200" dirty="0" smtClean="0">
                <a:solidFill>
                  <a:schemeClr val="tx1"/>
                </a:solidFill>
                <a:effectLst/>
                <a:latin typeface="Arial" panose="020B0604020202020204" pitchFamily="34" charset="0"/>
                <a:ea typeface="+mn-ea"/>
                <a:cs typeface="Arial" panose="020B0604020202020204" pitchFamily="34" charset="0"/>
              </a:rPr>
              <a:t> sierpnia</a:t>
            </a:r>
            <a:r>
              <a:rPr lang="pl-PL" sz="900" kern="1200" dirty="0" smtClean="0">
                <a:solidFill>
                  <a:schemeClr val="tx1"/>
                </a:solidFill>
                <a:effectLst/>
                <a:latin typeface="Arial" panose="020B0604020202020204" pitchFamily="34" charset="0"/>
                <a:ea typeface="+mn-ea"/>
                <a:cs typeface="Arial" panose="020B0604020202020204" pitchFamily="34" charset="0"/>
              </a:rPr>
              <a:t> – za I półrocze;</a:t>
            </a:r>
          </a:p>
          <a:p>
            <a:pPr lvl="0" algn="just"/>
            <a:r>
              <a:rPr lang="pl-PL" sz="900" kern="1200" dirty="0" smtClean="0">
                <a:solidFill>
                  <a:schemeClr val="tx1"/>
                </a:solidFill>
                <a:effectLst/>
                <a:latin typeface="Arial" panose="020B0604020202020204" pitchFamily="34" charset="0"/>
                <a:ea typeface="+mn-ea"/>
                <a:cs typeface="Arial" panose="020B0604020202020204" pitchFamily="34" charset="0"/>
              </a:rPr>
              <a:t>do końca</a:t>
            </a:r>
            <a:r>
              <a:rPr lang="pl-PL" sz="900" b="1" kern="1200" dirty="0" smtClean="0">
                <a:solidFill>
                  <a:schemeClr val="tx1"/>
                </a:solidFill>
                <a:effectLst/>
                <a:latin typeface="Arial" panose="020B0604020202020204" pitchFamily="34" charset="0"/>
                <a:ea typeface="+mn-ea"/>
                <a:cs typeface="Arial" panose="020B0604020202020204" pitchFamily="34" charset="0"/>
              </a:rPr>
              <a:t> lutego – </a:t>
            </a:r>
            <a:r>
              <a:rPr lang="pl-PL" sz="900" kern="1200" dirty="0" smtClean="0">
                <a:solidFill>
                  <a:schemeClr val="tx1"/>
                </a:solidFill>
                <a:effectLst/>
                <a:latin typeface="Arial" panose="020B0604020202020204" pitchFamily="34" charset="0"/>
                <a:ea typeface="+mn-ea"/>
                <a:cs typeface="Arial" panose="020B0604020202020204" pitchFamily="34" charset="0"/>
              </a:rPr>
              <a:t>za II półrocze.</a:t>
            </a:r>
          </a:p>
          <a:p>
            <a:pPr algn="just"/>
            <a:r>
              <a:rPr lang="pl-PL" sz="900" u="none" kern="1200" dirty="0" smtClean="0">
                <a:solidFill>
                  <a:schemeClr val="tx1"/>
                </a:solidFill>
                <a:effectLst/>
                <a:latin typeface="Arial" panose="020B0604020202020204" pitchFamily="34" charset="0"/>
                <a:ea typeface="+mn-ea"/>
                <a:cs typeface="Arial" panose="020B0604020202020204" pitchFamily="34" charset="0"/>
              </a:rPr>
              <a:t>	Raporty roczne </a:t>
            </a:r>
            <a:r>
              <a:rPr lang="pl-PL" sz="900" kern="1200" dirty="0" smtClean="0">
                <a:solidFill>
                  <a:schemeClr val="tx1"/>
                </a:solidFill>
                <a:effectLst/>
                <a:latin typeface="Arial" panose="020B0604020202020204" pitchFamily="34" charset="0"/>
                <a:ea typeface="+mn-ea"/>
                <a:cs typeface="Arial" panose="020B0604020202020204" pitchFamily="34" charset="0"/>
              </a:rPr>
              <a:t>z monitoringu zawodów deficytowych i nadwyżkowych upowszechniane będą w zależności od stopnia sprawozdawczości w:</a:t>
            </a:r>
          </a:p>
          <a:p>
            <a:pPr lvl="0" algn="just"/>
            <a:r>
              <a:rPr lang="pl-PL" sz="900" b="1" kern="1200" dirty="0" smtClean="0">
                <a:solidFill>
                  <a:schemeClr val="tx1"/>
                </a:solidFill>
                <a:effectLst/>
                <a:latin typeface="Arial" panose="020B0604020202020204" pitchFamily="34" charset="0"/>
                <a:ea typeface="+mn-ea"/>
                <a:cs typeface="Arial" panose="020B0604020202020204" pitchFamily="34" charset="0"/>
              </a:rPr>
              <a:t>marcu</a:t>
            </a:r>
            <a:r>
              <a:rPr lang="pl-PL" sz="900" kern="1200" dirty="0" smtClean="0">
                <a:solidFill>
                  <a:schemeClr val="tx1"/>
                </a:solidFill>
                <a:effectLst/>
                <a:latin typeface="Arial" panose="020B0604020202020204" pitchFamily="34" charset="0"/>
                <a:ea typeface="+mn-ea"/>
                <a:cs typeface="Arial" panose="020B0604020202020204" pitchFamily="34" charset="0"/>
              </a:rPr>
              <a:t> – powiatowe urzędy pracy,</a:t>
            </a:r>
          </a:p>
          <a:p>
            <a:pPr lvl="0" algn="just"/>
            <a:r>
              <a:rPr lang="pl-PL" sz="900" b="1" kern="1200" dirty="0" smtClean="0">
                <a:solidFill>
                  <a:schemeClr val="tx1"/>
                </a:solidFill>
                <a:effectLst/>
                <a:latin typeface="Arial" panose="020B0604020202020204" pitchFamily="34" charset="0"/>
                <a:ea typeface="+mn-ea"/>
                <a:cs typeface="Arial" panose="020B0604020202020204" pitchFamily="34" charset="0"/>
              </a:rPr>
              <a:t>czerwcu </a:t>
            </a:r>
            <a:r>
              <a:rPr lang="pl-PL" sz="900" kern="1200" dirty="0" smtClean="0">
                <a:solidFill>
                  <a:schemeClr val="tx1"/>
                </a:solidFill>
                <a:effectLst/>
                <a:latin typeface="Arial" panose="020B0604020202020204" pitchFamily="34" charset="0"/>
                <a:ea typeface="+mn-ea"/>
                <a:cs typeface="Arial" panose="020B0604020202020204" pitchFamily="34" charset="0"/>
              </a:rPr>
              <a:t>– wojewódzkie urzędy pracy oraz MPiPS.</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Raport roczny zawierać będzie ujęcie diagnostyczne, obejmujące swym zakresem: analizę kierunków i natężenia zmian zachodzących na badanym rynku pracy w danym roku sprawozdawczym oraz ujęcie prognostyczne – analiza kolejnego okresu sprawozdawczego.</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u="none" kern="1200" dirty="0" smtClean="0">
                <a:solidFill>
                  <a:schemeClr val="tx1"/>
                </a:solidFill>
                <a:effectLst/>
                <a:latin typeface="Arial" panose="020B0604020202020204" pitchFamily="34" charset="0"/>
                <a:ea typeface="+mn-ea"/>
                <a:cs typeface="Arial" panose="020B0604020202020204" pitchFamily="34" charset="0"/>
              </a:rPr>
              <a:t>	Badanie kwestionariuszowe</a:t>
            </a:r>
            <a:r>
              <a:rPr lang="pl-PL" sz="900" u="none"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realizowane raz w roku, we wrześniu i w październiku na poziomie PUP, wśród podmiotów gospodarczych działających na terenie danego powiatu dotyczące sytuacji na rynku pracy w bieżącym roku, a także planowanych zmian w wielkości oraz strukturze zatrudnienia w roku kolejnym, stanowi źródło informacji odnośnie sposobów rekrutacji, udziału w tym procesie powiatowych urzędów pracy oraz umożliwia wskazanie trudności, jakie napotykają pracodawcy w procesie pozyskiwania nowych kandydatów do pracy.</a:t>
            </a:r>
          </a:p>
          <a:p>
            <a:pPr algn="just"/>
            <a:r>
              <a:rPr lang="pl-PL" sz="900" u="none" dirty="0" smtClean="0">
                <a:latin typeface="Arial" panose="020B0604020202020204" pitchFamily="34" charset="0"/>
                <a:cs typeface="Arial" panose="020B0604020202020204" pitchFamily="34" charset="0"/>
              </a:rPr>
              <a:t>	Badania ofert pracy w internecie, </a:t>
            </a:r>
            <a:r>
              <a:rPr lang="pl-PL" sz="900" dirty="0" smtClean="0">
                <a:latin typeface="Arial" panose="020B0604020202020204" pitchFamily="34" charset="0"/>
                <a:cs typeface="Arial" panose="020B0604020202020204" pitchFamily="34" charset="0"/>
              </a:rPr>
              <a:t>realizowane przez WUP 2 razy w roku w kwietniu i październiku </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Z uwagi na fakt, iż oferty pracy podmiotów publicznych takich jak szkoły, szpitale itp. nie trafiają do rejestru urzędów pracy, zgodnie z nową metodologią prowadzone będzie badanie ofert pracy podmiotów publicznych w celu uzupełnienia popytowej strony rynku pracy.</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Oferty pracy podmiotów publicznych udostępniane są w </a:t>
            </a:r>
            <a:r>
              <a:rPr lang="pl-PL" sz="900" b="1" kern="1200" dirty="0" smtClean="0">
                <a:solidFill>
                  <a:schemeClr val="tx1"/>
                </a:solidFill>
                <a:effectLst/>
                <a:latin typeface="Arial" panose="020B0604020202020204" pitchFamily="34" charset="0"/>
                <a:ea typeface="+mn-ea"/>
                <a:cs typeface="Arial" panose="020B0604020202020204" pitchFamily="34" charset="0"/>
              </a:rPr>
              <a:t>Biuletynie Informacji Publicznej</a:t>
            </a:r>
            <a:r>
              <a:rPr lang="pl-PL" sz="900" kern="1200" dirty="0" smtClean="0">
                <a:solidFill>
                  <a:schemeClr val="tx1"/>
                </a:solidFill>
                <a:effectLst/>
                <a:latin typeface="Arial" panose="020B0604020202020204" pitchFamily="34" charset="0"/>
                <a:ea typeface="+mn-ea"/>
                <a:cs typeface="Arial" panose="020B0604020202020204" pitchFamily="34" charset="0"/>
              </a:rPr>
              <a:t> (BIP) i choć polskie prawo wymaga udostępniania tego typu informacji nie jest to w pełni realizowane – na obecnym etapie odstąpiono od tego badania.</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	Opracowywane wyniki badania ofert pracy w Internecie są rozdzielane na powiaty i scalane do poziomu kraju – z wykorzystaniem narzędzia informatycznego wspierającego realizację nowej metodologii.</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Narzędzie to umożliwia także udostępnianie opisywanych danych powiatowym urzędom pracy oraz MPiPS. Proponowana półroczna częstotliwość badania wiąże się z przyjętym półrocznym okresem sprawozdawczym.</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Badaniem objęte</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są</a:t>
            </a:r>
            <a:r>
              <a:rPr lang="pl-PL" sz="900" kern="1200" dirty="0" smtClean="0">
                <a:solidFill>
                  <a:schemeClr val="tx1"/>
                </a:solidFill>
                <a:effectLst/>
                <a:latin typeface="Arial" panose="020B0604020202020204" pitchFamily="34" charset="0"/>
                <a:ea typeface="+mn-ea"/>
                <a:cs typeface="Arial" panose="020B0604020202020204" pitchFamily="34" charset="0"/>
              </a:rPr>
              <a:t> wszystkie unikalne oferty pracy zamieszczane w Internecie. Unikalna oferta pracy to ogłoszenie poszukiwania pracownika na pojedyncze stanowisko pracy, opublikowane raz w badanym okresie.</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Zakres przedmiotowy badań obejmuje oferty pracy zamieszczane w Internecie na portalu „Zielona Linia”</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 ogłoszenia </a:t>
            </a:r>
            <a:r>
              <a:rPr lang="pl-PL" sz="900" kern="1200" dirty="0" smtClean="0">
                <a:solidFill>
                  <a:schemeClr val="tx1"/>
                </a:solidFill>
                <a:effectLst/>
                <a:latin typeface="Arial" panose="020B0604020202020204" pitchFamily="34" charset="0"/>
                <a:ea typeface="+mn-ea"/>
                <a:cs typeface="Arial" panose="020B0604020202020204" pitchFamily="34" charset="0"/>
              </a:rPr>
              <a:t>dostarczają  m.in. Regiopraca.pl, Pracuj.pl, Praca.Gratka.pl, GazetaPraca.pl, Pracawsprzedazy.pl, Jobspot.pl, Pracownicy.it, Pracawbiurze.pl, Metropraca.pl.</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(www.zielonalinia.gov.pl).</a:t>
            </a:r>
          </a:p>
          <a:p>
            <a:pPr algn="just"/>
            <a:endParaRPr lang="pl-PL" sz="900"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68CACEC9-5B62-4EBF-88C5-0DAB3BCBDD93}" type="slidenum">
              <a:rPr lang="pl-PL" smtClean="0"/>
              <a:t>4</a:t>
            </a:fld>
            <a:endParaRPr lang="pl-PL"/>
          </a:p>
        </p:txBody>
      </p:sp>
    </p:spTree>
    <p:extLst>
      <p:ext uri="{BB962C8B-B14F-4D97-AF65-F5344CB8AC3E}">
        <p14:creationId xmlns:p14="http://schemas.microsoft.com/office/powerpoint/2010/main" val="8266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Rankingi zawodów deficytowych i nadwyżkowych stanowią najważniejszy element prowadzenia monitoringu.</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Dotychczas tworząc ranking zawodów deficytowych i nadwyżkowych opierano się wyłącznie na jednym wskaźniku – relacji napływu bezrobotnych i ofert pracy.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Nowe zalecenia metodyczne prowadzenia monitoringu zawodów deficytowych i nadwyżkowych zakładają zastosowanie trzech wskaźników dotyczących napływu bezrobotnych i ofert pracy, tj. wskaźnik dostępności</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oferty pracy</a:t>
                </a:r>
                <a:r>
                  <a:rPr lang="pl-PL" sz="900" kern="1200" dirty="0" smtClean="0">
                    <a:solidFill>
                      <a:schemeClr val="tx1"/>
                    </a:solidFill>
                    <a:effectLst/>
                    <a:latin typeface="Arial" panose="020B0604020202020204" pitchFamily="34" charset="0"/>
                    <a:ea typeface="+mn-ea"/>
                    <a:cs typeface="Arial" panose="020B0604020202020204" pitchFamily="34" charset="0"/>
                  </a:rPr>
                  <a:t>, wskaźnik długotrwałego bezrobocia i wskaźnik płynności bezrobotnych.</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a:t>
                </a:r>
              </a:p>
              <a:p>
                <a:pPr algn="just"/>
                <a:r>
                  <a:rPr lang="pl-PL" sz="900" kern="1200" dirty="0" smtClean="0">
                    <a:solidFill>
                      <a:schemeClr val="tx1"/>
                    </a:solidFill>
                    <a:effectLst/>
                    <a:latin typeface="Arial" panose="020B0604020202020204" pitchFamily="34" charset="0"/>
                    <a:ea typeface="+mn-ea"/>
                    <a:cs typeface="Arial" panose="020B0604020202020204" pitchFamily="34" charset="0"/>
                  </a:rPr>
                  <a:t>Równocześnie nadmienić</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należy, że nowy</a:t>
                </a:r>
                <a:r>
                  <a:rPr lang="pl-PL" sz="900" kern="1200" dirty="0" smtClean="0">
                    <a:solidFill>
                      <a:schemeClr val="tx1"/>
                    </a:solidFill>
                    <a:effectLst/>
                    <a:latin typeface="Arial" panose="020B0604020202020204" pitchFamily="34" charset="0"/>
                    <a:ea typeface="+mn-ea"/>
                    <a:cs typeface="Arial" panose="020B0604020202020204" pitchFamily="34" charset="0"/>
                  </a:rPr>
                  <a:t> monitoring dotyczy elementarnych  grup zawodów, a nie jak poprzedni – zawodów i specjalności,</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tj. tych grup zawodów </a:t>
                </a:r>
                <a:r>
                  <a:rPr lang="pl-PL" sz="900" kern="1200" dirty="0" smtClean="0">
                    <a:solidFill>
                      <a:schemeClr val="tx1"/>
                    </a:solidFill>
                    <a:effectLst/>
                    <a:latin typeface="Arial" panose="020B0604020202020204" pitchFamily="34" charset="0"/>
                    <a:ea typeface="+mn-ea"/>
                    <a:cs typeface="Arial" panose="020B0604020202020204" pitchFamily="34" charset="0"/>
                  </a:rPr>
                  <a:t>dla których </a:t>
                </a:r>
                <a:r>
                  <a:rPr lang="pl-PL" sz="900" b="1" kern="1200" dirty="0" smtClean="0">
                    <a:solidFill>
                      <a:schemeClr val="tx1"/>
                    </a:solidFill>
                    <a:effectLst/>
                    <a:latin typeface="Arial" panose="020B0604020202020204" pitchFamily="34" charset="0"/>
                    <a:ea typeface="+mn-ea"/>
                    <a:cs typeface="Arial" panose="020B0604020202020204" pitchFamily="34" charset="0"/>
                  </a:rPr>
                  <a:t>wartość wskaźnika struktury sumy bezrobotnych i ofert pracy </a:t>
                </a:r>
                <a:r>
                  <a:rPr lang="pl-PL" sz="900" b="0" kern="1200" dirty="0" smtClean="0">
                    <a:solidFill>
                      <a:schemeClr val="tx1"/>
                    </a:solidFill>
                    <a:effectLst/>
                    <a:latin typeface="Arial" panose="020B0604020202020204" pitchFamily="34" charset="0"/>
                    <a:ea typeface="+mn-ea"/>
                    <a:cs typeface="Arial" panose="020B0604020202020204" pitchFamily="34" charset="0"/>
                  </a:rPr>
                  <a:t>przyjmuje określone wartości. Wskaźnik struktury sumy bezrobotnych i ofert pracy </a:t>
                </a:r>
                <a:r>
                  <a:rPr lang="pl-PL" sz="900" kern="1200" dirty="0" smtClean="0">
                    <a:solidFill>
                      <a:schemeClr val="tx1"/>
                    </a:solidFill>
                    <a:effectLst/>
                    <a:latin typeface="Arial" panose="020B0604020202020204" pitchFamily="34" charset="0"/>
                    <a:ea typeface="+mn-ea"/>
                    <a:cs typeface="Arial" panose="020B0604020202020204" pitchFamily="34" charset="0"/>
                  </a:rPr>
                  <a:t>wyliczany jest jako iloraz sumy przeciętnej liczby bezrobotnych i ofert pracy w danej elementarnej grupie zawodów do sumy przeciętnej liczby bezrobotnych i ofert pracy ogółem w danym okresie sprawozdawczym:</a:t>
                </a:r>
                <a:endParaRPr lang="pl-PL" sz="900" kern="1200" dirty="0">
                  <a:solidFill>
                    <a:schemeClr val="tx1"/>
                  </a:solidFill>
                  <a:effectLst/>
                  <a:latin typeface="Arial" panose="020B0604020202020204" pitchFamily="34" charset="0"/>
                  <a:ea typeface="+mn-ea"/>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𝑾𝑺</m:t>
                          </m:r>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m:t>
                      </m:r>
                      <m:f>
                        <m:fPr>
                          <m:ctrlPr>
                            <a:rPr lang="pl-PL" sz="900" b="1" i="1" kern="1200">
                              <a:solidFill>
                                <a:schemeClr val="tx1"/>
                              </a:solidFill>
                              <a:effectLst/>
                              <a:latin typeface="Cambria Math" panose="02040503050406030204" pitchFamily="18" charset="0"/>
                              <a:ea typeface="+mn-ea"/>
                              <a:cs typeface="+mn-cs"/>
                            </a:rPr>
                          </m:ctrlPr>
                        </m:fPr>
                        <m:num>
                          <m:sSubSup>
                            <m:sSubSupPr>
                              <m:ctrlPr>
                                <a:rPr lang="pl-PL" sz="900" b="1" i="1" kern="1200">
                                  <a:solidFill>
                                    <a:schemeClr val="tx1"/>
                                  </a:solidFill>
                                  <a:effectLst/>
                                  <a:latin typeface="Cambria Math" panose="02040503050406030204" pitchFamily="18" charset="0"/>
                                  <a:ea typeface="+mn-ea"/>
                                  <a:cs typeface="+mn-cs"/>
                                </a:rPr>
                              </m:ctrlPr>
                            </m:sSubSup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𝑩</m:t>
                                  </m:r>
                                </m:e>
                              </m:acc>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m:t>
                          </m:r>
                          <m:sSubSup>
                            <m:sSubSupPr>
                              <m:ctrlPr>
                                <a:rPr lang="pl-PL" sz="900" b="1" i="1" kern="1200">
                                  <a:solidFill>
                                    <a:schemeClr val="tx1"/>
                                  </a:solidFill>
                                  <a:effectLst/>
                                  <a:latin typeface="Cambria Math" panose="02040503050406030204" pitchFamily="18" charset="0"/>
                                  <a:ea typeface="+mn-ea"/>
                                  <a:cs typeface="+mn-cs"/>
                                </a:rPr>
                              </m:ctrlPr>
                            </m:sSubSup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𝑶</m:t>
                                  </m:r>
                                </m:e>
                              </m:acc>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num>
                        <m:den>
                          <m:sSub>
                            <m:sSubPr>
                              <m:ctrlPr>
                                <a:rPr lang="pl-PL" sz="900" b="1" i="1" kern="1200">
                                  <a:solidFill>
                                    <a:schemeClr val="tx1"/>
                                  </a:solidFill>
                                  <a:effectLst/>
                                  <a:latin typeface="Cambria Math" panose="02040503050406030204" pitchFamily="18" charset="0"/>
                                  <a:ea typeface="+mn-ea"/>
                                  <a:cs typeface="+mn-cs"/>
                                </a:rPr>
                              </m:ctrlPr>
                            </m:sSub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𝑩</m:t>
                                  </m:r>
                                </m:e>
                              </m:acc>
                            </m:e>
                            <m:sub>
                              <m:r>
                                <a:rPr lang="pl-PL" sz="900" b="1" i="1" kern="1200">
                                  <a:solidFill>
                                    <a:schemeClr val="tx1"/>
                                  </a:solidFill>
                                  <a:effectLst/>
                                  <a:latin typeface="Cambria Math" panose="02040503050406030204" pitchFamily="18" charset="0"/>
                                  <a:ea typeface="+mn-ea"/>
                                  <a:cs typeface="+mn-cs"/>
                                </a:rPr>
                                <m:t>𝒕</m:t>
                              </m:r>
                            </m:sub>
                          </m:sSub>
                          <m:r>
                            <a:rPr lang="pl-PL" sz="900" b="1" i="1" kern="1200">
                              <a:solidFill>
                                <a:schemeClr val="tx1"/>
                              </a:solidFill>
                              <a:effectLst/>
                              <a:latin typeface="Cambria Math" panose="02040503050406030204" pitchFamily="18" charset="0"/>
                              <a:ea typeface="+mn-ea"/>
                              <a:cs typeface="+mn-cs"/>
                            </a:rPr>
                            <m:t>+</m:t>
                          </m:r>
                          <m:sSub>
                            <m:sSubPr>
                              <m:ctrlPr>
                                <a:rPr lang="pl-PL" sz="900" b="1" i="1" kern="1200">
                                  <a:solidFill>
                                    <a:schemeClr val="tx1"/>
                                  </a:solidFill>
                                  <a:effectLst/>
                                  <a:latin typeface="Cambria Math" panose="02040503050406030204" pitchFamily="18" charset="0"/>
                                  <a:ea typeface="+mn-ea"/>
                                  <a:cs typeface="+mn-cs"/>
                                </a:rPr>
                              </m:ctrlPr>
                            </m:sSub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𝑶</m:t>
                                  </m:r>
                                </m:e>
                              </m:acc>
                            </m:e>
                            <m:sub>
                              <m:r>
                                <a:rPr lang="pl-PL" sz="900" b="1" i="1" kern="1200">
                                  <a:solidFill>
                                    <a:schemeClr val="tx1"/>
                                  </a:solidFill>
                                  <a:effectLst/>
                                  <a:latin typeface="Cambria Math" panose="02040503050406030204" pitchFamily="18" charset="0"/>
                                  <a:ea typeface="+mn-ea"/>
                                  <a:cs typeface="+mn-cs"/>
                                </a:rPr>
                                <m:t>𝒕</m:t>
                              </m:r>
                            </m:sub>
                          </m:sSub>
                        </m:den>
                      </m:f>
                    </m:oMath>
                  </m:oMathPara>
                </a14:m>
                <a:endParaRPr lang="pl-PL" sz="900" kern="1200" dirty="0">
                  <a:solidFill>
                    <a:schemeClr val="tx1"/>
                  </a:solidFill>
                  <a:effectLst/>
                  <a:latin typeface="Arial" panose="020B0604020202020204" pitchFamily="34" charset="0"/>
                  <a:ea typeface="+mn-ea"/>
                  <a:cs typeface="Arial" panose="020B0604020202020204" pitchFamily="34" charset="0"/>
                </a:endParaRPr>
              </a:p>
              <a:p>
                <a:pPr algn="just"/>
                <a:r>
                  <a:rPr lang="pl-PL" sz="900" kern="1200" dirty="0">
                    <a:solidFill>
                      <a:schemeClr val="tx1"/>
                    </a:solidFill>
                    <a:effectLst/>
                    <a:latin typeface="Arial" panose="020B0604020202020204" pitchFamily="34" charset="0"/>
                    <a:ea typeface="+mn-ea"/>
                    <a:cs typeface="Arial" panose="020B0604020202020204" pitchFamily="34" charset="0"/>
                  </a:rPr>
                  <a:t>gdzie:</a:t>
                </a:r>
              </a:p>
              <a:p>
                <a:pPr algn="just"/>
                <a14:m>
                  <m:oMathPara xmlns:m="http://schemas.openxmlformats.org/officeDocument/2006/math">
                    <m:oMathParaPr>
                      <m:jc m:val="centerGroup"/>
                    </m:oMathParaPr>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𝑩</m:t>
                              </m:r>
                            </m:e>
                          </m:acc>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m:t>
                      </m:r>
                      <m:f>
                        <m:fPr>
                          <m:ctrlPr>
                            <a:rPr lang="pl-PL" sz="900" b="1" i="1" kern="1200">
                              <a:solidFill>
                                <a:schemeClr val="tx1"/>
                              </a:solidFill>
                              <a:effectLst/>
                              <a:latin typeface="Cambria Math" panose="02040503050406030204" pitchFamily="18" charset="0"/>
                              <a:ea typeface="+mn-ea"/>
                              <a:cs typeface="+mn-cs"/>
                            </a:rPr>
                          </m:ctrlPr>
                        </m:fPr>
                        <m:num>
                          <m:nary>
                            <m:naryPr>
                              <m:chr m:val="∑"/>
                              <m:limLoc m:val="undOvr"/>
                              <m:ctrlPr>
                                <a:rPr lang="pl-PL" sz="900" b="1" i="1" kern="1200">
                                  <a:solidFill>
                                    <a:schemeClr val="tx1"/>
                                  </a:solidFill>
                                  <a:effectLst/>
                                  <a:latin typeface="Cambria Math" panose="02040503050406030204" pitchFamily="18" charset="0"/>
                                  <a:ea typeface="+mn-ea"/>
                                  <a:cs typeface="+mn-cs"/>
                                </a:rPr>
                              </m:ctrlPr>
                            </m:naryPr>
                            <m:sub>
                              <m:r>
                                <a:rPr lang="pl-PL" sz="900" b="1" i="1" kern="1200">
                                  <a:solidFill>
                                    <a:schemeClr val="tx1"/>
                                  </a:solidFill>
                                  <a:effectLst/>
                                  <a:latin typeface="Cambria Math" panose="02040503050406030204" pitchFamily="18" charset="0"/>
                                  <a:ea typeface="+mn-ea"/>
                                  <a:cs typeface="+mn-cs"/>
                                </a:rPr>
                                <m:t>𝒎</m:t>
                              </m:r>
                              <m:r>
                                <a:rPr lang="pl-PL" sz="900" b="1" i="1" kern="1200">
                                  <a:solidFill>
                                    <a:schemeClr val="tx1"/>
                                  </a:solidFill>
                                  <a:effectLst/>
                                  <a:latin typeface="Cambria Math" panose="02040503050406030204" pitchFamily="18" charset="0"/>
                                  <a:ea typeface="+mn-ea"/>
                                  <a:cs typeface="+mn-cs"/>
                                </a:rPr>
                                <m:t>=</m:t>
                              </m:r>
                              <m:r>
                                <a:rPr lang="pl-PL" sz="900" b="1" i="1" kern="1200">
                                  <a:solidFill>
                                    <a:schemeClr val="tx1"/>
                                  </a:solidFill>
                                  <a:effectLst/>
                                  <a:latin typeface="Cambria Math" panose="02040503050406030204" pitchFamily="18" charset="0"/>
                                  <a:ea typeface="+mn-ea"/>
                                  <a:cs typeface="+mn-cs"/>
                                </a:rPr>
                                <m:t>𝟏</m:t>
                              </m:r>
                            </m:sub>
                            <m:sup>
                              <m:r>
                                <a:rPr lang="pl-PL" sz="900" b="1" i="1" kern="1200">
                                  <a:solidFill>
                                    <a:schemeClr val="tx1"/>
                                  </a:solidFill>
                                  <a:effectLst/>
                                  <a:latin typeface="Cambria Math" panose="02040503050406030204" pitchFamily="18" charset="0"/>
                                  <a:ea typeface="+mn-ea"/>
                                  <a:cs typeface="+mn-cs"/>
                                </a:rPr>
                                <m:t>𝒏</m:t>
                              </m:r>
                            </m:sup>
                            <m:e>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𝑩</m:t>
                                  </m:r>
                                </m:e>
                                <m:sub>
                                  <m:r>
                                    <a:rPr lang="pl-PL" sz="900" b="1" i="1" kern="1200">
                                      <a:solidFill>
                                        <a:schemeClr val="tx1"/>
                                      </a:solidFill>
                                      <a:effectLst/>
                                      <a:latin typeface="Cambria Math" panose="02040503050406030204" pitchFamily="18" charset="0"/>
                                      <a:ea typeface="+mn-ea"/>
                                      <a:cs typeface="+mn-cs"/>
                                    </a:rPr>
                                    <m:t>𝒎</m:t>
                                  </m:r>
                                </m:sub>
                                <m:sup>
                                  <m:r>
                                    <a:rPr lang="pl-PL" sz="900" b="1" i="1" kern="1200">
                                      <a:solidFill>
                                        <a:schemeClr val="tx1"/>
                                      </a:solidFill>
                                      <a:effectLst/>
                                      <a:latin typeface="Cambria Math" panose="02040503050406030204" pitchFamily="18" charset="0"/>
                                      <a:ea typeface="+mn-ea"/>
                                      <a:cs typeface="+mn-cs"/>
                                    </a:rPr>
                                    <m:t>𝒌</m:t>
                                  </m:r>
                                </m:sup>
                              </m:sSubSup>
                            </m:e>
                          </m:nary>
                        </m:num>
                        <m:den>
                          <m:r>
                            <a:rPr lang="pl-PL" sz="900" b="1" i="1" kern="1200">
                              <a:solidFill>
                                <a:schemeClr val="tx1"/>
                              </a:solidFill>
                              <a:effectLst/>
                              <a:latin typeface="Cambria Math" panose="02040503050406030204" pitchFamily="18" charset="0"/>
                              <a:ea typeface="+mn-ea"/>
                              <a:cs typeface="+mn-cs"/>
                            </a:rPr>
                            <m:t>𝒏</m:t>
                          </m:r>
                        </m:den>
                      </m:f>
                      <m:r>
                        <a:rPr lang="pl-PL" sz="900" b="1" i="1" kern="1200">
                          <a:solidFill>
                            <a:schemeClr val="tx1"/>
                          </a:solidFill>
                          <a:effectLst/>
                          <a:latin typeface="Cambria Math" panose="02040503050406030204" pitchFamily="18" charset="0"/>
                          <a:ea typeface="+mn-ea"/>
                          <a:cs typeface="+mn-cs"/>
                        </a:rPr>
                        <m:t>,</m:t>
                      </m:r>
                      <m:sSubSup>
                        <m:sSubSupPr>
                          <m:ctrlPr>
                            <a:rPr lang="pl-PL" sz="900" b="1" i="1" kern="1200">
                              <a:solidFill>
                                <a:schemeClr val="tx1"/>
                              </a:solidFill>
                              <a:effectLst/>
                              <a:latin typeface="Cambria Math" panose="02040503050406030204" pitchFamily="18" charset="0"/>
                              <a:ea typeface="+mn-ea"/>
                              <a:cs typeface="+mn-cs"/>
                            </a:rPr>
                          </m:ctrlPr>
                        </m:sSubSup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𝑶</m:t>
                              </m:r>
                            </m:e>
                          </m:acc>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m:t>
                      </m:r>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𝑶</m:t>
                          </m:r>
                        </m:e>
                        <m:sub>
                          <m:r>
                            <a:rPr lang="pl-PL" sz="900" b="1" i="1" kern="1200">
                              <a:solidFill>
                                <a:schemeClr val="tx1"/>
                              </a:solidFill>
                              <a:effectLst/>
                              <a:latin typeface="Cambria Math" panose="02040503050406030204" pitchFamily="18" charset="0"/>
                              <a:ea typeface="+mn-ea"/>
                              <a:cs typeface="+mn-cs"/>
                            </a:rPr>
                            <m:t>𝒕</m:t>
                          </m:r>
                          <m:r>
                            <a:rPr lang="pl-PL" sz="900" b="1" i="1" kern="1200">
                              <a:solidFill>
                                <a:schemeClr val="tx1"/>
                              </a:solidFill>
                              <a:effectLst/>
                              <a:latin typeface="Cambria Math" panose="02040503050406030204" pitchFamily="18" charset="0"/>
                              <a:ea typeface="+mn-ea"/>
                              <a:cs typeface="+mn-cs"/>
                            </a:rPr>
                            <m:t>−</m:t>
                          </m:r>
                          <m:r>
                            <a:rPr lang="pl-PL" sz="900" b="1" i="1" kern="1200">
                              <a:solidFill>
                                <a:schemeClr val="tx1"/>
                              </a:solidFill>
                              <a:effectLst/>
                              <a:latin typeface="Cambria Math" panose="02040503050406030204" pitchFamily="18" charset="0"/>
                              <a:ea typeface="+mn-ea"/>
                              <a:cs typeface="+mn-cs"/>
                            </a:rPr>
                            <m:t>𝟏</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m:t>
                      </m:r>
                      <m:f>
                        <m:fPr>
                          <m:ctrlPr>
                            <a:rPr lang="pl-PL" sz="900" b="1" i="1" kern="1200">
                              <a:solidFill>
                                <a:schemeClr val="tx1"/>
                              </a:solidFill>
                              <a:effectLst/>
                              <a:latin typeface="Cambria Math" panose="02040503050406030204" pitchFamily="18" charset="0"/>
                              <a:ea typeface="+mn-ea"/>
                              <a:cs typeface="+mn-cs"/>
                            </a:rPr>
                          </m:ctrlPr>
                        </m:fPr>
                        <m:num>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𝑵𝑶</m:t>
                              </m:r>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num>
                        <m:den>
                          <m:r>
                            <a:rPr lang="pl-PL" sz="900" b="1" i="1" kern="1200">
                              <a:solidFill>
                                <a:schemeClr val="tx1"/>
                              </a:solidFill>
                              <a:effectLst/>
                              <a:latin typeface="Cambria Math" panose="02040503050406030204" pitchFamily="18" charset="0"/>
                              <a:ea typeface="+mn-ea"/>
                              <a:cs typeface="+mn-cs"/>
                            </a:rPr>
                            <m:t>𝒏</m:t>
                          </m:r>
                        </m:den>
                      </m:f>
                    </m:oMath>
                  </m:oMathPara>
                </a14:m>
                <a:endParaRPr lang="pl-PL" sz="900" kern="1200" dirty="0">
                  <a:solidFill>
                    <a:schemeClr val="tx1"/>
                  </a:solidFill>
                  <a:effectLst/>
                  <a:latin typeface="Arial" panose="020B0604020202020204" pitchFamily="34" charset="0"/>
                  <a:ea typeface="+mn-ea"/>
                  <a:cs typeface="Arial" panose="020B0604020202020204" pitchFamily="34" charset="0"/>
                </a:endParaRPr>
              </a:p>
              <a:p>
                <a:pPr algn="just"/>
                <a14:m>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𝑩</m:t>
                            </m:r>
                          </m:e>
                        </m:acc>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m:t>
                    </m:r>
                  </m:oMath>
                </a14:m>
                <a:r>
                  <a:rPr lang="pl-PL" sz="900" kern="1200" dirty="0">
                    <a:solidFill>
                      <a:schemeClr val="tx1"/>
                    </a:solidFill>
                    <a:effectLst/>
                    <a:latin typeface="Arial" panose="020B0604020202020204" pitchFamily="34" charset="0"/>
                    <a:ea typeface="+mn-ea"/>
                    <a:cs typeface="Arial" panose="020B0604020202020204" pitchFamily="34" charset="0"/>
                  </a:rPr>
                  <a:t>średniomiesięczna liczba bezrobotnych w grupie zawodów k w okresie t, </a:t>
                </a:r>
              </a:p>
              <a:p>
                <a:pPr algn="just"/>
                <a14:m>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acc>
                          <m:accPr>
                            <m:chr m:val="̅"/>
                            <m:ctrlPr>
                              <a:rPr lang="pl-PL" sz="900" b="1" i="1" kern="1200">
                                <a:solidFill>
                                  <a:schemeClr val="tx1"/>
                                </a:solidFill>
                                <a:effectLst/>
                                <a:latin typeface="Cambria Math" panose="02040503050406030204" pitchFamily="18" charset="0"/>
                                <a:ea typeface="+mn-ea"/>
                                <a:cs typeface="+mn-cs"/>
                              </a:rPr>
                            </m:ctrlPr>
                          </m:accPr>
                          <m:e>
                            <m:r>
                              <a:rPr lang="pl-PL" sz="900" b="1" i="1" kern="1200">
                                <a:solidFill>
                                  <a:schemeClr val="tx1"/>
                                </a:solidFill>
                                <a:effectLst/>
                                <a:latin typeface="Cambria Math" panose="02040503050406030204" pitchFamily="18" charset="0"/>
                                <a:ea typeface="+mn-ea"/>
                                <a:cs typeface="+mn-cs"/>
                              </a:rPr>
                              <m:t>𝑶</m:t>
                            </m:r>
                          </m:e>
                        </m:acc>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 </m:t>
                    </m:r>
                  </m:oMath>
                </a14:m>
                <a:r>
                  <a:rPr lang="pl-PL" sz="900" kern="1200" dirty="0">
                    <a:solidFill>
                      <a:schemeClr val="tx1"/>
                    </a:solidFill>
                    <a:effectLst/>
                    <a:latin typeface="Arial" panose="020B0604020202020204" pitchFamily="34" charset="0"/>
                    <a:ea typeface="+mn-ea"/>
                    <a:cs typeface="Arial" panose="020B0604020202020204" pitchFamily="34" charset="0"/>
                  </a:rPr>
                  <a:t>średniomiesięczna liczba dostępnych ofert pracy w grupie zawodów k w okresie t, </a:t>
                </a:r>
              </a:p>
              <a:p>
                <a:pPr algn="just"/>
                <a14:m>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𝑩</m:t>
                        </m:r>
                      </m:e>
                      <m:sub>
                        <m:r>
                          <a:rPr lang="pl-PL" sz="900" b="1" i="1" kern="1200">
                            <a:solidFill>
                              <a:schemeClr val="tx1"/>
                            </a:solidFill>
                            <a:effectLst/>
                            <a:latin typeface="Cambria Math" panose="02040503050406030204" pitchFamily="18" charset="0"/>
                            <a:ea typeface="+mn-ea"/>
                            <a:cs typeface="+mn-cs"/>
                          </a:rPr>
                          <m:t>𝒎</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 </m:t>
                    </m:r>
                  </m:oMath>
                </a14:m>
                <a:r>
                  <a:rPr lang="pl-PL" sz="900" kern="1200" dirty="0">
                    <a:solidFill>
                      <a:schemeClr val="tx1"/>
                    </a:solidFill>
                    <a:effectLst/>
                    <a:latin typeface="Arial" panose="020B0604020202020204" pitchFamily="34" charset="0"/>
                    <a:ea typeface="+mn-ea"/>
                    <a:cs typeface="Arial" panose="020B0604020202020204" pitchFamily="34" charset="0"/>
                  </a:rPr>
                  <a:t>liczba zarejestrowanych bezrobotnych w grupie zawodów k na koniec miesiąca m,</a:t>
                </a:r>
              </a:p>
              <a:p>
                <a:pPr algn="just"/>
                <a14:m>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𝑶</m:t>
                        </m:r>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 </m:t>
                    </m:r>
                  </m:oMath>
                </a14:m>
                <a:r>
                  <a:rPr lang="pl-PL" sz="900" kern="1200" dirty="0">
                    <a:solidFill>
                      <a:schemeClr val="tx1"/>
                    </a:solidFill>
                    <a:effectLst/>
                    <a:latin typeface="Arial" panose="020B0604020202020204" pitchFamily="34" charset="0"/>
                    <a:ea typeface="+mn-ea"/>
                    <a:cs typeface="Arial" panose="020B0604020202020204" pitchFamily="34" charset="0"/>
                  </a:rPr>
                  <a:t>liczba ofert pracy w grupie zawodów k na koniec okresu t,</a:t>
                </a:r>
              </a:p>
              <a:p>
                <a:pPr algn="just"/>
                <a14:m>
                  <m:oMath xmlns:m="http://schemas.openxmlformats.org/officeDocument/2006/math">
                    <m:sSubSup>
                      <m:sSubSupPr>
                        <m:ctrlPr>
                          <a:rPr lang="pl-PL" sz="900" b="1" i="1" kern="1200">
                            <a:solidFill>
                              <a:schemeClr val="tx1"/>
                            </a:solidFill>
                            <a:effectLst/>
                            <a:latin typeface="Cambria Math" panose="02040503050406030204" pitchFamily="18" charset="0"/>
                            <a:ea typeface="+mn-ea"/>
                            <a:cs typeface="+mn-cs"/>
                          </a:rPr>
                        </m:ctrlPr>
                      </m:sSubSupPr>
                      <m:e>
                        <m:r>
                          <a:rPr lang="pl-PL" sz="900" b="1" i="1" kern="1200">
                            <a:solidFill>
                              <a:schemeClr val="tx1"/>
                            </a:solidFill>
                            <a:effectLst/>
                            <a:latin typeface="Cambria Math" panose="02040503050406030204" pitchFamily="18" charset="0"/>
                            <a:ea typeface="+mn-ea"/>
                            <a:cs typeface="+mn-cs"/>
                          </a:rPr>
                          <m:t>𝑵𝑶</m:t>
                        </m:r>
                      </m:e>
                      <m:sub>
                        <m:r>
                          <a:rPr lang="pl-PL" sz="900" b="1" i="1" kern="1200">
                            <a:solidFill>
                              <a:schemeClr val="tx1"/>
                            </a:solidFill>
                            <a:effectLst/>
                            <a:latin typeface="Cambria Math" panose="02040503050406030204" pitchFamily="18" charset="0"/>
                            <a:ea typeface="+mn-ea"/>
                            <a:cs typeface="+mn-cs"/>
                          </a:rPr>
                          <m:t>𝒕</m:t>
                        </m:r>
                      </m:sub>
                      <m:sup>
                        <m:r>
                          <a:rPr lang="pl-PL" sz="900" b="1" i="1" kern="1200">
                            <a:solidFill>
                              <a:schemeClr val="tx1"/>
                            </a:solidFill>
                            <a:effectLst/>
                            <a:latin typeface="Cambria Math" panose="02040503050406030204" pitchFamily="18" charset="0"/>
                            <a:ea typeface="+mn-ea"/>
                            <a:cs typeface="+mn-cs"/>
                          </a:rPr>
                          <m:t>𝒌</m:t>
                        </m:r>
                      </m:sup>
                    </m:sSubSup>
                    <m:r>
                      <a:rPr lang="pl-PL" sz="900" b="1" i="1" kern="1200">
                        <a:solidFill>
                          <a:schemeClr val="tx1"/>
                        </a:solidFill>
                        <a:effectLst/>
                        <a:latin typeface="Cambria Math" panose="02040503050406030204" pitchFamily="18" charset="0"/>
                        <a:ea typeface="+mn-ea"/>
                        <a:cs typeface="+mn-cs"/>
                      </a:rPr>
                      <m:t>− </m:t>
                    </m:r>
                  </m:oMath>
                </a14:m>
                <a:r>
                  <a:rPr lang="pl-PL" sz="900" kern="1200" dirty="0">
                    <a:solidFill>
                      <a:schemeClr val="tx1"/>
                    </a:solidFill>
                    <a:effectLst/>
                    <a:latin typeface="Arial" panose="020B0604020202020204" pitchFamily="34" charset="0"/>
                    <a:ea typeface="+mn-ea"/>
                    <a:cs typeface="Arial" panose="020B0604020202020204" pitchFamily="34" charset="0"/>
                  </a:rPr>
                  <a:t>napływ ofert pracy w grupie zawodów k w okresie t,</a:t>
                </a:r>
              </a:p>
              <a:p>
                <a:pPr algn="just"/>
                <a14:m>
                  <m:oMath xmlns:m="http://schemas.openxmlformats.org/officeDocument/2006/math">
                    <m:r>
                      <a:rPr lang="pl-PL" sz="900" b="1" i="1" kern="1200">
                        <a:solidFill>
                          <a:schemeClr val="tx1"/>
                        </a:solidFill>
                        <a:effectLst/>
                        <a:latin typeface="Cambria Math" panose="02040503050406030204" pitchFamily="18" charset="0"/>
                        <a:ea typeface="+mn-ea"/>
                        <a:cs typeface="+mn-cs"/>
                      </a:rPr>
                      <m:t>𝒏</m:t>
                    </m:r>
                    <m:r>
                      <a:rPr lang="pl-PL" sz="900" b="1" i="1" kern="1200">
                        <a:solidFill>
                          <a:schemeClr val="tx1"/>
                        </a:solidFill>
                        <a:effectLst/>
                        <a:latin typeface="Cambria Math" panose="02040503050406030204" pitchFamily="18" charset="0"/>
                        <a:ea typeface="+mn-ea"/>
                        <a:cs typeface="+mn-cs"/>
                      </a:rPr>
                      <m:t>−</m:t>
                    </m:r>
                  </m:oMath>
                </a14:m>
                <a:r>
                  <a:rPr lang="pl-PL" sz="900" kern="1200" dirty="0">
                    <a:solidFill>
                      <a:schemeClr val="tx1"/>
                    </a:solidFill>
                    <a:effectLst/>
                    <a:latin typeface="Arial" panose="020B0604020202020204" pitchFamily="34" charset="0"/>
                    <a:ea typeface="+mn-ea"/>
                    <a:cs typeface="Arial" panose="020B0604020202020204" pitchFamily="34" charset="0"/>
                  </a:rPr>
                  <a:t> liczba miesięcy (m) w okresie t.</a:t>
                </a:r>
              </a:p>
              <a:p>
                <a:pPr marL="0" marR="0" indent="0" algn="just" defTabSz="914400" rtl="0" eaLnBrk="1" fontAlgn="auto" latinLnBrk="0" hangingPunct="1">
                  <a:lnSpc>
                    <a:spcPct val="100000"/>
                  </a:lnSpc>
                  <a:spcBef>
                    <a:spcPts val="0"/>
                  </a:spcBef>
                  <a:spcAft>
                    <a:spcPts val="0"/>
                  </a:spcAft>
                  <a:buClrTx/>
                  <a:buSzTx/>
                  <a:buFontTx/>
                  <a:buNone/>
                  <a:tabLst/>
                  <a:defRPr/>
                </a:pPr>
                <a:r>
                  <a:rPr lang="pl-PL" sz="900" kern="1200" dirty="0" smtClean="0">
                    <a:solidFill>
                      <a:schemeClr val="tx1"/>
                    </a:solidFill>
                    <a:effectLst/>
                    <a:latin typeface="Arial" panose="020B0604020202020204" pitchFamily="34" charset="0"/>
                    <a:ea typeface="+mn-ea"/>
                    <a:cs typeface="Arial" panose="020B0604020202020204" pitchFamily="34" charset="0"/>
                  </a:rPr>
                  <a:t>	Przeprowadzając analizę elementarnych grupach zawodów, w oparciu o </a:t>
                </a:r>
                <a:r>
                  <a:rPr lang="pl-PL" sz="900" b="1" kern="1200" dirty="0" smtClean="0">
                    <a:solidFill>
                      <a:schemeClr val="tx1"/>
                    </a:solidFill>
                    <a:effectLst/>
                    <a:latin typeface="Arial" panose="020B0604020202020204" pitchFamily="34" charset="0"/>
                    <a:ea typeface="+mn-ea"/>
                    <a:cs typeface="Arial" panose="020B0604020202020204" pitchFamily="34" charset="0"/>
                  </a:rPr>
                  <a:t>wskaźnika </a:t>
                </a:r>
                <a:r>
                  <a:rPr lang="pl-PL" sz="900" b="1" kern="1200" dirty="0">
                    <a:solidFill>
                      <a:schemeClr val="tx1"/>
                    </a:solidFill>
                    <a:effectLst/>
                    <a:latin typeface="Arial" panose="020B0604020202020204" pitchFamily="34" charset="0"/>
                    <a:ea typeface="+mn-ea"/>
                    <a:cs typeface="Arial" panose="020B0604020202020204" pitchFamily="34" charset="0"/>
                  </a:rPr>
                  <a:t>struktury sumy bezrobotnych i ofert </a:t>
                </a:r>
                <a:r>
                  <a:rPr lang="pl-PL" sz="900" b="1" kern="1200" dirty="0" smtClean="0">
                    <a:solidFill>
                      <a:schemeClr val="tx1"/>
                    </a:solidFill>
                    <a:effectLst/>
                    <a:latin typeface="Arial" panose="020B0604020202020204" pitchFamily="34" charset="0"/>
                    <a:ea typeface="+mn-ea"/>
                    <a:cs typeface="Arial" panose="020B0604020202020204" pitchFamily="34" charset="0"/>
                  </a:rPr>
                  <a:t>pracy – </a:t>
                </a:r>
                <a:r>
                  <a:rPr lang="pl-PL" sz="900" kern="1200" dirty="0" smtClean="0">
                    <a:solidFill>
                      <a:schemeClr val="tx1"/>
                    </a:solidFill>
                    <a:effectLst/>
                    <a:latin typeface="Arial" panose="020B0604020202020204" pitchFamily="34" charset="0"/>
                    <a:ea typeface="+mn-ea"/>
                    <a:cs typeface="Arial" panose="020B0604020202020204" pitchFamily="34" charset="0"/>
                  </a:rPr>
                  <a:t>wyłączamy</a:t>
                </a:r>
                <a:r>
                  <a:rPr lang="pl-PL" sz="900" kern="1200" baseline="0" dirty="0" smtClean="0">
                    <a:solidFill>
                      <a:schemeClr val="tx1"/>
                    </a:solidFill>
                    <a:effectLst/>
                    <a:latin typeface="Arial" panose="020B0604020202020204" pitchFamily="34" charset="0"/>
                    <a:ea typeface="+mn-ea"/>
                    <a:cs typeface="Arial" panose="020B0604020202020204" pitchFamily="34" charset="0"/>
                  </a:rPr>
                  <a:t> z niej</a:t>
                </a:r>
                <a:r>
                  <a:rPr lang="pl-PL" sz="900" kern="1200" dirty="0" smtClean="0">
                    <a:solidFill>
                      <a:schemeClr val="tx1"/>
                    </a:solidFill>
                    <a:effectLst/>
                    <a:latin typeface="Arial" panose="020B0604020202020204" pitchFamily="34" charset="0"/>
                    <a:ea typeface="+mn-ea"/>
                    <a:cs typeface="Arial" panose="020B0604020202020204" pitchFamily="34" charset="0"/>
                  </a:rPr>
                  <a:t> elementarne grupy zawodów, które są nieistotne z punktu widzenia analizowanego rynku pracy tj. takich grup zawodów, dla których liczba bezrobotnych i ofert pracy jest relatywnie niska.</a:t>
                </a:r>
              </a:p>
              <a:p>
                <a:pPr algn="just"/>
                <a:r>
                  <a:rPr lang="pl-PL" sz="900" b="1"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Identyfikacja grup elementarnych zawodów deficytowych i nadwyżkowych następuje poprzez nałożenie dodatkowych warunków na wcześniej wyliczone powyższe mierniki.</a:t>
                </a:r>
              </a:p>
            </p:txBody>
          </p:sp>
        </mc:Choice>
        <mc:Fallback xmlns="">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Rankingi </a:t>
                </a:r>
                <a:r>
                  <a:rPr lang="pl-PL" sz="1000" kern="1200" dirty="0" smtClean="0">
                    <a:solidFill>
                      <a:schemeClr val="tx1"/>
                    </a:solidFill>
                    <a:effectLst/>
                    <a:latin typeface="Arial" panose="020B0604020202020204" pitchFamily="34" charset="0"/>
                    <a:ea typeface="+mn-ea"/>
                    <a:cs typeface="Arial" panose="020B0604020202020204" pitchFamily="34" charset="0"/>
                  </a:rPr>
                  <a:t>zawodów deficytowych i nadwyżkowych stanowią najważniejszy element prowadzenia monitoringu.</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Dotychczas tworząc ranking zawodów deficytowych i nadwyżkowych opierano się wyłącznie na jednym wskaźniku – relacji napływu bezrobotnych i ofert pracy.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Nowe </a:t>
                </a:r>
                <a:r>
                  <a:rPr lang="pl-PL" sz="1000" kern="1200" dirty="0" smtClean="0">
                    <a:solidFill>
                      <a:schemeClr val="tx1"/>
                    </a:solidFill>
                    <a:effectLst/>
                    <a:latin typeface="Arial" panose="020B0604020202020204" pitchFamily="34" charset="0"/>
                    <a:ea typeface="+mn-ea"/>
                    <a:cs typeface="Arial" panose="020B0604020202020204" pitchFamily="34" charset="0"/>
                  </a:rPr>
                  <a:t>zalecenia metodyczne prowadzenia monitoringu zawodów deficytowych i nadwyżkowych zakładają zastosowanie trzech wskaźników dotyczących napływu bezrobotnych i ofert </a:t>
                </a:r>
                <a:r>
                  <a:rPr lang="pl-PL" sz="1000" kern="1200" dirty="0" smtClean="0">
                    <a:solidFill>
                      <a:schemeClr val="tx1"/>
                    </a:solidFill>
                    <a:effectLst/>
                    <a:latin typeface="Arial" panose="020B0604020202020204" pitchFamily="34" charset="0"/>
                    <a:ea typeface="+mn-ea"/>
                    <a:cs typeface="Arial" panose="020B0604020202020204" pitchFamily="34" charset="0"/>
                  </a:rPr>
                  <a:t>pracy, tj. wskaźnik dostępności</a:t>
                </a:r>
                <a:r>
                  <a:rPr lang="pl-PL" sz="1000" kern="1200" baseline="0" dirty="0" smtClean="0">
                    <a:solidFill>
                      <a:schemeClr val="tx1"/>
                    </a:solidFill>
                    <a:effectLst/>
                    <a:latin typeface="Arial" panose="020B0604020202020204" pitchFamily="34" charset="0"/>
                    <a:ea typeface="+mn-ea"/>
                    <a:cs typeface="Arial" panose="020B0604020202020204" pitchFamily="34" charset="0"/>
                  </a:rPr>
                  <a:t> oferty pracy</a:t>
                </a:r>
                <a:r>
                  <a:rPr lang="pl-PL" sz="1000" kern="1200" dirty="0" smtClean="0">
                    <a:solidFill>
                      <a:schemeClr val="tx1"/>
                    </a:solidFill>
                    <a:effectLst/>
                    <a:latin typeface="Arial" panose="020B0604020202020204" pitchFamily="34" charset="0"/>
                    <a:ea typeface="+mn-ea"/>
                    <a:cs typeface="Arial" panose="020B0604020202020204" pitchFamily="34" charset="0"/>
                  </a:rPr>
                  <a:t>, wskaźnik długotrwałego </a:t>
                </a:r>
                <a:r>
                  <a:rPr lang="pl-PL" sz="1000" kern="1200" dirty="0" smtClean="0">
                    <a:solidFill>
                      <a:schemeClr val="tx1"/>
                    </a:solidFill>
                    <a:effectLst/>
                    <a:latin typeface="Arial" panose="020B0604020202020204" pitchFamily="34" charset="0"/>
                    <a:ea typeface="+mn-ea"/>
                    <a:cs typeface="Arial" panose="020B0604020202020204" pitchFamily="34" charset="0"/>
                  </a:rPr>
                  <a:t>bezrobocia i </a:t>
                </a:r>
                <a:r>
                  <a:rPr lang="pl-PL" sz="1000" kern="1200" dirty="0" smtClean="0">
                    <a:solidFill>
                      <a:schemeClr val="tx1"/>
                    </a:solidFill>
                    <a:effectLst/>
                    <a:latin typeface="Arial" panose="020B0604020202020204" pitchFamily="34" charset="0"/>
                    <a:ea typeface="+mn-ea"/>
                    <a:cs typeface="Arial" panose="020B0604020202020204" pitchFamily="34" charset="0"/>
                  </a:rPr>
                  <a:t>wskaźnik płynności </a:t>
                </a:r>
                <a:r>
                  <a:rPr lang="pl-PL" sz="1000" kern="1200" dirty="0" smtClean="0">
                    <a:solidFill>
                      <a:schemeClr val="tx1"/>
                    </a:solidFill>
                    <a:effectLst/>
                    <a:latin typeface="Arial" panose="020B0604020202020204" pitchFamily="34" charset="0"/>
                    <a:ea typeface="+mn-ea"/>
                    <a:cs typeface="Arial" panose="020B0604020202020204" pitchFamily="34" charset="0"/>
                  </a:rPr>
                  <a:t>bezrobotnych.</a:t>
                </a:r>
                <a:r>
                  <a:rPr lang="pl-PL" sz="1000" kern="1200" baseline="0" dirty="0" smtClean="0">
                    <a:solidFill>
                      <a:schemeClr val="tx1"/>
                    </a:solidFill>
                    <a:effectLst/>
                    <a:latin typeface="Arial" panose="020B0604020202020204" pitchFamily="34" charset="0"/>
                    <a:ea typeface="+mn-ea"/>
                    <a:cs typeface="Arial" panose="020B0604020202020204" pitchFamily="34" charset="0"/>
                  </a:rPr>
                  <a:t> </a:t>
                </a:r>
                <a:endParaRPr lang="pl-PL" sz="1000" kern="1200" baseline="0" dirty="0" smtClean="0">
                  <a:solidFill>
                    <a:schemeClr val="tx1"/>
                  </a:solidFill>
                  <a:effectLst/>
                  <a:latin typeface="Arial" panose="020B0604020202020204" pitchFamily="34" charset="0"/>
                  <a:ea typeface="+mn-ea"/>
                  <a:cs typeface="Arial" panose="020B0604020202020204" pitchFamily="34" charset="0"/>
                </a:endParaRPr>
              </a:p>
              <a:p>
                <a:pPr algn="just"/>
                <a:r>
                  <a:rPr lang="pl-PL" sz="1000" kern="1200" dirty="0" smtClean="0">
                    <a:solidFill>
                      <a:schemeClr val="tx1"/>
                    </a:solidFill>
                    <a:effectLst/>
                    <a:latin typeface="Arial" panose="020B0604020202020204" pitchFamily="34" charset="0"/>
                    <a:ea typeface="+mn-ea"/>
                    <a:cs typeface="Arial" panose="020B0604020202020204" pitchFamily="34" charset="0"/>
                  </a:rPr>
                  <a:t>Równocześnie nadmienić</a:t>
                </a:r>
                <a:r>
                  <a:rPr lang="pl-PL" sz="1000" kern="1200" baseline="0" dirty="0" smtClean="0">
                    <a:solidFill>
                      <a:schemeClr val="tx1"/>
                    </a:solidFill>
                    <a:effectLst/>
                    <a:latin typeface="Arial" panose="020B0604020202020204" pitchFamily="34" charset="0"/>
                    <a:ea typeface="+mn-ea"/>
                    <a:cs typeface="Arial" panose="020B0604020202020204" pitchFamily="34" charset="0"/>
                  </a:rPr>
                  <a:t> należy, że nowy</a:t>
                </a: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1000" kern="1200" dirty="0" smtClean="0">
                    <a:solidFill>
                      <a:schemeClr val="tx1"/>
                    </a:solidFill>
                    <a:effectLst/>
                    <a:latin typeface="Arial" panose="020B0604020202020204" pitchFamily="34" charset="0"/>
                    <a:ea typeface="+mn-ea"/>
                    <a:cs typeface="Arial" panose="020B0604020202020204" pitchFamily="34" charset="0"/>
                  </a:rPr>
                  <a:t>monitoring dotyczy elementarnych  grup zawodów, a nie jak </a:t>
                </a:r>
                <a:r>
                  <a:rPr lang="pl-PL" sz="1000" kern="1200" dirty="0" smtClean="0">
                    <a:solidFill>
                      <a:schemeClr val="tx1"/>
                    </a:solidFill>
                    <a:effectLst/>
                    <a:latin typeface="Arial" panose="020B0604020202020204" pitchFamily="34" charset="0"/>
                    <a:ea typeface="+mn-ea"/>
                    <a:cs typeface="Arial" panose="020B0604020202020204" pitchFamily="34" charset="0"/>
                  </a:rPr>
                  <a:t>poprzedni </a:t>
                </a:r>
                <a:r>
                  <a:rPr lang="pl-PL" sz="1000" kern="1200" dirty="0" smtClean="0">
                    <a:solidFill>
                      <a:schemeClr val="tx1"/>
                    </a:solidFill>
                    <a:effectLst/>
                    <a:latin typeface="Arial" panose="020B0604020202020204" pitchFamily="34" charset="0"/>
                    <a:ea typeface="+mn-ea"/>
                    <a:cs typeface="Arial" panose="020B0604020202020204" pitchFamily="34" charset="0"/>
                  </a:rPr>
                  <a:t>– zawodów i specjalności,</a:t>
                </a:r>
                <a:r>
                  <a:rPr lang="pl-PL" sz="1000" kern="1200" baseline="0" dirty="0" smtClean="0">
                    <a:solidFill>
                      <a:schemeClr val="tx1"/>
                    </a:solidFill>
                    <a:effectLst/>
                    <a:latin typeface="Arial" panose="020B0604020202020204" pitchFamily="34" charset="0"/>
                    <a:ea typeface="+mn-ea"/>
                    <a:cs typeface="Arial" panose="020B0604020202020204" pitchFamily="34" charset="0"/>
                  </a:rPr>
                  <a:t> tj. tych grup zawodów </a:t>
                </a:r>
                <a:r>
                  <a:rPr lang="pl-PL" sz="1000" kern="1200" dirty="0" smtClean="0">
                    <a:solidFill>
                      <a:schemeClr val="tx1"/>
                    </a:solidFill>
                    <a:effectLst/>
                    <a:latin typeface="Arial" panose="020B0604020202020204" pitchFamily="34" charset="0"/>
                    <a:ea typeface="+mn-ea"/>
                    <a:cs typeface="Arial" panose="020B0604020202020204" pitchFamily="34" charset="0"/>
                  </a:rPr>
                  <a:t>dla których </a:t>
                </a:r>
                <a:r>
                  <a:rPr lang="pl-PL" sz="1000" b="1" kern="1200" dirty="0" smtClean="0">
                    <a:solidFill>
                      <a:schemeClr val="tx1"/>
                    </a:solidFill>
                    <a:effectLst/>
                    <a:latin typeface="Arial" panose="020B0604020202020204" pitchFamily="34" charset="0"/>
                    <a:ea typeface="+mn-ea"/>
                    <a:cs typeface="Arial" panose="020B0604020202020204" pitchFamily="34" charset="0"/>
                  </a:rPr>
                  <a:t>wartość wskaźnika struktury sumy bezrobotnych i ofert pracy </a:t>
                </a:r>
                <a:r>
                  <a:rPr lang="pl-PL" sz="1000" b="0" kern="1200" dirty="0" smtClean="0">
                    <a:solidFill>
                      <a:schemeClr val="tx1"/>
                    </a:solidFill>
                    <a:effectLst/>
                    <a:latin typeface="Arial" panose="020B0604020202020204" pitchFamily="34" charset="0"/>
                    <a:ea typeface="+mn-ea"/>
                    <a:cs typeface="Arial" panose="020B0604020202020204" pitchFamily="34" charset="0"/>
                  </a:rPr>
                  <a:t>przyjmuje określone </a:t>
                </a:r>
                <a:r>
                  <a:rPr lang="pl-PL" sz="1000" b="0" kern="1200" dirty="0" smtClean="0">
                    <a:solidFill>
                      <a:schemeClr val="tx1"/>
                    </a:solidFill>
                    <a:effectLst/>
                    <a:latin typeface="Arial" panose="020B0604020202020204" pitchFamily="34" charset="0"/>
                    <a:ea typeface="+mn-ea"/>
                    <a:cs typeface="Arial" panose="020B0604020202020204" pitchFamily="34" charset="0"/>
                  </a:rPr>
                  <a:t>wartości. Wskaźnik struktury sumy bezrobotnych i ofert pracy </a:t>
                </a:r>
                <a:r>
                  <a:rPr lang="pl-PL" sz="1000" kern="1200" dirty="0" smtClean="0">
                    <a:solidFill>
                      <a:schemeClr val="tx1"/>
                    </a:solidFill>
                    <a:effectLst/>
                    <a:latin typeface="Arial" panose="020B0604020202020204" pitchFamily="34" charset="0"/>
                    <a:ea typeface="+mn-ea"/>
                    <a:cs typeface="Arial" panose="020B0604020202020204" pitchFamily="34" charset="0"/>
                  </a:rPr>
                  <a:t>wyliczany jest jako iloraz sumy przeciętnej liczby bezrobotnych i ofert pracy w danej elementarnej grupie zawodów do sumy przeciętnej liczby bezrobotnych i ofert pracy ogółem w danym okresie sprawozdawczym:</a:t>
                </a:r>
                <a:endParaRPr lang="pl-PL" sz="1000" kern="1200" dirty="0">
                  <a:solidFill>
                    <a:schemeClr val="tx1"/>
                  </a:solidFill>
                  <a:effectLst/>
                  <a:latin typeface="Arial" panose="020B0604020202020204" pitchFamily="34" charset="0"/>
                  <a:ea typeface="+mn-ea"/>
                  <a:cs typeface="Arial" panose="020B0604020202020204" pitchFamily="34" charset="0"/>
                </a:endParaRPr>
              </a:p>
              <a:p>
                <a:pPr algn="just"/>
                <a:r>
                  <a:rPr lang="pl-PL" sz="1000" b="1" i="0" kern="1200">
                    <a:solidFill>
                      <a:schemeClr val="tx1"/>
                    </a:solidFill>
                    <a:effectLst/>
                    <a:latin typeface="+mn-lt"/>
                    <a:ea typeface="+mn-ea"/>
                    <a:cs typeface="+mn-cs"/>
                  </a:rPr>
                  <a:t>〖𝑾𝑺〗_𝒕^𝒌=(𝑩 ̅_𝒕^𝒌+𝑶 ̅_𝒕^𝒌)/(𝑩 ̅_𝒕+𝑶 ̅_𝒕 )</a:t>
                </a:r>
                <a:endParaRPr lang="pl-PL" sz="1000" kern="1200" dirty="0">
                  <a:solidFill>
                    <a:schemeClr val="tx1"/>
                  </a:solidFill>
                  <a:effectLst/>
                  <a:latin typeface="Arial" panose="020B0604020202020204" pitchFamily="34" charset="0"/>
                  <a:ea typeface="+mn-ea"/>
                  <a:cs typeface="Arial" panose="020B0604020202020204" pitchFamily="34" charset="0"/>
                </a:endParaRPr>
              </a:p>
              <a:p>
                <a:pPr algn="just"/>
                <a:r>
                  <a:rPr lang="pl-PL" sz="1000" kern="1200" dirty="0">
                    <a:solidFill>
                      <a:schemeClr val="tx1"/>
                    </a:solidFill>
                    <a:effectLst/>
                    <a:latin typeface="Arial" panose="020B0604020202020204" pitchFamily="34" charset="0"/>
                    <a:ea typeface="+mn-ea"/>
                    <a:cs typeface="Arial" panose="020B0604020202020204" pitchFamily="34" charset="0"/>
                  </a:rPr>
                  <a:t>gdzie:</a:t>
                </a:r>
              </a:p>
              <a:p>
                <a:pPr algn="just"/>
                <a:r>
                  <a:rPr lang="pl-PL" sz="1000" b="1" i="0" kern="1200">
                    <a:solidFill>
                      <a:schemeClr val="tx1"/>
                    </a:solidFill>
                    <a:effectLst/>
                    <a:latin typeface="+mn-lt"/>
                    <a:ea typeface="+mn-ea"/>
                    <a:cs typeface="+mn-cs"/>
                  </a:rPr>
                  <a:t>𝑩 ̅_𝒕^𝒌=(∑1_(𝒎=𝟏)^𝒏▒𝑩_𝒎^𝒌 )/𝒏,𝑶 ̅_𝒕^𝒌=𝑶_(𝒕−𝟏)^𝒌+(〖𝑵𝑶〗_𝒕^𝒌)/𝒏</a:t>
                </a:r>
                <a:endParaRPr lang="pl-PL" sz="1000" kern="1200" dirty="0">
                  <a:solidFill>
                    <a:schemeClr val="tx1"/>
                  </a:solidFill>
                  <a:effectLst/>
                  <a:latin typeface="Arial" panose="020B0604020202020204" pitchFamily="34" charset="0"/>
                  <a:ea typeface="+mn-ea"/>
                  <a:cs typeface="Arial" panose="020B0604020202020204" pitchFamily="34" charset="0"/>
                </a:endParaRPr>
              </a:p>
              <a:p>
                <a:pPr algn="just"/>
                <a:r>
                  <a:rPr lang="pl-PL" sz="1000" b="1" i="0" kern="1200">
                    <a:solidFill>
                      <a:schemeClr val="tx1"/>
                    </a:solidFill>
                    <a:effectLst/>
                    <a:latin typeface="+mn-lt"/>
                    <a:ea typeface="+mn-ea"/>
                    <a:cs typeface="+mn-cs"/>
                  </a:rPr>
                  <a:t>𝑩 ̅_𝒕^𝒌−</a:t>
                </a:r>
                <a:r>
                  <a:rPr lang="pl-PL" sz="1000" kern="1200" dirty="0">
                    <a:solidFill>
                      <a:schemeClr val="tx1"/>
                    </a:solidFill>
                    <a:effectLst/>
                    <a:latin typeface="Arial" panose="020B0604020202020204" pitchFamily="34" charset="0"/>
                    <a:ea typeface="+mn-ea"/>
                    <a:cs typeface="Arial" panose="020B0604020202020204" pitchFamily="34" charset="0"/>
                  </a:rPr>
                  <a:t>średniomiesięczna liczba bezrobotnych w grupie zawodów k w okresie t, </a:t>
                </a:r>
              </a:p>
              <a:p>
                <a:pPr algn="just"/>
                <a:r>
                  <a:rPr lang="pl-PL" sz="1000" b="1" i="0" kern="1200">
                    <a:solidFill>
                      <a:schemeClr val="tx1"/>
                    </a:solidFill>
                    <a:effectLst/>
                    <a:latin typeface="+mn-lt"/>
                    <a:ea typeface="+mn-ea"/>
                    <a:cs typeface="+mn-cs"/>
                  </a:rPr>
                  <a:t>𝑶 ̅_𝒕^𝒌− </a:t>
                </a:r>
                <a:r>
                  <a:rPr lang="pl-PL" sz="1000" kern="1200" dirty="0">
                    <a:solidFill>
                      <a:schemeClr val="tx1"/>
                    </a:solidFill>
                    <a:effectLst/>
                    <a:latin typeface="Arial" panose="020B0604020202020204" pitchFamily="34" charset="0"/>
                    <a:ea typeface="+mn-ea"/>
                    <a:cs typeface="Arial" panose="020B0604020202020204" pitchFamily="34" charset="0"/>
                  </a:rPr>
                  <a:t>średniomiesięczna liczba dostępnych ofert pracy w grupie zawodów k w okresie t, </a:t>
                </a:r>
              </a:p>
              <a:p>
                <a:pPr algn="just"/>
                <a:r>
                  <a:rPr lang="pl-PL" sz="1000" b="1" i="0" kern="1200">
                    <a:solidFill>
                      <a:schemeClr val="tx1"/>
                    </a:solidFill>
                    <a:effectLst/>
                    <a:latin typeface="+mn-lt"/>
                    <a:ea typeface="+mn-ea"/>
                    <a:cs typeface="+mn-cs"/>
                  </a:rPr>
                  <a:t>𝑩_𝒎^𝒌− </a:t>
                </a:r>
                <a:r>
                  <a:rPr lang="pl-PL" sz="1000" kern="1200" dirty="0">
                    <a:solidFill>
                      <a:schemeClr val="tx1"/>
                    </a:solidFill>
                    <a:effectLst/>
                    <a:latin typeface="Arial" panose="020B0604020202020204" pitchFamily="34" charset="0"/>
                    <a:ea typeface="+mn-ea"/>
                    <a:cs typeface="Arial" panose="020B0604020202020204" pitchFamily="34" charset="0"/>
                  </a:rPr>
                  <a:t>liczba zarejestrowanych bezrobotnych w grupie zawodów k na koniec miesiąca m,</a:t>
                </a:r>
              </a:p>
              <a:p>
                <a:pPr algn="just"/>
                <a:r>
                  <a:rPr lang="pl-PL" sz="1000" b="1" i="0" kern="1200">
                    <a:solidFill>
                      <a:schemeClr val="tx1"/>
                    </a:solidFill>
                    <a:effectLst/>
                    <a:latin typeface="+mn-lt"/>
                    <a:ea typeface="+mn-ea"/>
                    <a:cs typeface="+mn-cs"/>
                  </a:rPr>
                  <a:t>𝑶_𝒕^𝒌− </a:t>
                </a:r>
                <a:r>
                  <a:rPr lang="pl-PL" sz="1000" kern="1200" dirty="0">
                    <a:solidFill>
                      <a:schemeClr val="tx1"/>
                    </a:solidFill>
                    <a:effectLst/>
                    <a:latin typeface="Arial" panose="020B0604020202020204" pitchFamily="34" charset="0"/>
                    <a:ea typeface="+mn-ea"/>
                    <a:cs typeface="Arial" panose="020B0604020202020204" pitchFamily="34" charset="0"/>
                  </a:rPr>
                  <a:t>liczba ofert pracy w grupie zawodów k na koniec okresu t,</a:t>
                </a:r>
              </a:p>
              <a:p>
                <a:pPr algn="just"/>
                <a:r>
                  <a:rPr lang="pl-PL" sz="1000" b="1" i="0" kern="1200">
                    <a:solidFill>
                      <a:schemeClr val="tx1"/>
                    </a:solidFill>
                    <a:effectLst/>
                    <a:latin typeface="+mn-lt"/>
                    <a:ea typeface="+mn-ea"/>
                    <a:cs typeface="+mn-cs"/>
                  </a:rPr>
                  <a:t>〖𝑵𝑶〗_𝒕^𝒌− </a:t>
                </a:r>
                <a:r>
                  <a:rPr lang="pl-PL" sz="1000" kern="1200" dirty="0">
                    <a:solidFill>
                      <a:schemeClr val="tx1"/>
                    </a:solidFill>
                    <a:effectLst/>
                    <a:latin typeface="Arial" panose="020B0604020202020204" pitchFamily="34" charset="0"/>
                    <a:ea typeface="+mn-ea"/>
                    <a:cs typeface="Arial" panose="020B0604020202020204" pitchFamily="34" charset="0"/>
                  </a:rPr>
                  <a:t>napływ ofert pracy w grupie zawodów k w okresie t,</a:t>
                </a:r>
              </a:p>
              <a:p>
                <a:pPr algn="just"/>
                <a:r>
                  <a:rPr lang="pl-PL" sz="1000" b="1" i="0" kern="1200">
                    <a:solidFill>
                      <a:schemeClr val="tx1"/>
                    </a:solidFill>
                    <a:effectLst/>
                    <a:latin typeface="+mn-lt"/>
                    <a:ea typeface="+mn-ea"/>
                    <a:cs typeface="+mn-cs"/>
                  </a:rPr>
                  <a:t>𝒏−</a:t>
                </a:r>
                <a:r>
                  <a:rPr lang="pl-PL" sz="1000" kern="1200" dirty="0">
                    <a:solidFill>
                      <a:schemeClr val="tx1"/>
                    </a:solidFill>
                    <a:effectLst/>
                    <a:latin typeface="Arial" panose="020B0604020202020204" pitchFamily="34" charset="0"/>
                    <a:ea typeface="+mn-ea"/>
                    <a:cs typeface="Arial" panose="020B0604020202020204" pitchFamily="34" charset="0"/>
                  </a:rPr>
                  <a:t> liczba miesięcy (m) w okresie t.</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Przeprowadzając </a:t>
                </a:r>
                <a:r>
                  <a:rPr lang="pl-PL" sz="1000" kern="1200" dirty="0" smtClean="0">
                    <a:solidFill>
                      <a:schemeClr val="tx1"/>
                    </a:solidFill>
                    <a:effectLst/>
                    <a:latin typeface="Arial" panose="020B0604020202020204" pitchFamily="34" charset="0"/>
                    <a:ea typeface="+mn-ea"/>
                    <a:cs typeface="Arial" panose="020B0604020202020204" pitchFamily="34" charset="0"/>
                  </a:rPr>
                  <a:t>analizę elementarnych grupach zawodów, w oparciu o </a:t>
                </a:r>
                <a:r>
                  <a:rPr lang="pl-PL" sz="1000" b="1" kern="1200" dirty="0" smtClean="0">
                    <a:solidFill>
                      <a:schemeClr val="tx1"/>
                    </a:solidFill>
                    <a:effectLst/>
                    <a:latin typeface="Arial" panose="020B0604020202020204" pitchFamily="34" charset="0"/>
                    <a:ea typeface="+mn-ea"/>
                    <a:cs typeface="Arial" panose="020B0604020202020204" pitchFamily="34" charset="0"/>
                  </a:rPr>
                  <a:t>wskaźnika </a:t>
                </a:r>
                <a:r>
                  <a:rPr lang="pl-PL" sz="1000" b="1" kern="1200" dirty="0">
                    <a:solidFill>
                      <a:schemeClr val="tx1"/>
                    </a:solidFill>
                    <a:effectLst/>
                    <a:latin typeface="Arial" panose="020B0604020202020204" pitchFamily="34" charset="0"/>
                    <a:ea typeface="+mn-ea"/>
                    <a:cs typeface="Arial" panose="020B0604020202020204" pitchFamily="34" charset="0"/>
                  </a:rPr>
                  <a:t>struktury sumy bezrobotnych i ofert </a:t>
                </a:r>
                <a:r>
                  <a:rPr lang="pl-PL" sz="1000" b="1" kern="1200" dirty="0" smtClean="0">
                    <a:solidFill>
                      <a:schemeClr val="tx1"/>
                    </a:solidFill>
                    <a:effectLst/>
                    <a:latin typeface="Arial" panose="020B0604020202020204" pitchFamily="34" charset="0"/>
                    <a:ea typeface="+mn-ea"/>
                    <a:cs typeface="Arial" panose="020B0604020202020204" pitchFamily="34" charset="0"/>
                  </a:rPr>
                  <a:t>pracy – </a:t>
                </a:r>
                <a:r>
                  <a:rPr lang="pl-PL" sz="1000" kern="1200" dirty="0" smtClean="0">
                    <a:solidFill>
                      <a:schemeClr val="tx1"/>
                    </a:solidFill>
                    <a:effectLst/>
                    <a:latin typeface="Arial" panose="020B0604020202020204" pitchFamily="34" charset="0"/>
                    <a:ea typeface="+mn-ea"/>
                    <a:cs typeface="Arial" panose="020B0604020202020204" pitchFamily="34" charset="0"/>
                  </a:rPr>
                  <a:t>wyłączamy</a:t>
                </a:r>
                <a:r>
                  <a:rPr lang="pl-PL" sz="1000" kern="1200" baseline="0" dirty="0" smtClean="0">
                    <a:solidFill>
                      <a:schemeClr val="tx1"/>
                    </a:solidFill>
                    <a:effectLst/>
                    <a:latin typeface="Arial" panose="020B0604020202020204" pitchFamily="34" charset="0"/>
                    <a:ea typeface="+mn-ea"/>
                    <a:cs typeface="Arial" panose="020B0604020202020204" pitchFamily="34" charset="0"/>
                  </a:rPr>
                  <a:t> z niej</a:t>
                </a:r>
                <a:r>
                  <a:rPr lang="pl-PL" sz="1000" kern="1200" dirty="0" smtClean="0">
                    <a:solidFill>
                      <a:schemeClr val="tx1"/>
                    </a:solidFill>
                    <a:effectLst/>
                    <a:latin typeface="Arial" panose="020B0604020202020204" pitchFamily="34" charset="0"/>
                    <a:ea typeface="+mn-ea"/>
                    <a:cs typeface="Arial" panose="020B0604020202020204" pitchFamily="34" charset="0"/>
                  </a:rPr>
                  <a:t> elementarne grupy zawodów, które są nieistotne z punktu widzenia analizowanego rynku pracy tj. takich grup zawodów, dla których liczba bezrobotnych i ofert pracy jest relatywnie niska.</a:t>
                </a:r>
              </a:p>
              <a:p>
                <a:pPr algn="just"/>
                <a:r>
                  <a:rPr lang="pl-PL" sz="1000" b="1" kern="1200" dirty="0" smtClean="0">
                    <a:solidFill>
                      <a:schemeClr val="tx1"/>
                    </a:solidFill>
                    <a:effectLst/>
                    <a:latin typeface="Arial" panose="020B0604020202020204" pitchFamily="34" charset="0"/>
                    <a:ea typeface="+mn-ea"/>
                    <a:cs typeface="Arial" panose="020B0604020202020204" pitchFamily="34" charset="0"/>
                  </a:rPr>
                  <a:t> </a:t>
                </a:r>
                <a:r>
                  <a:rPr lang="pl-PL" sz="1000" b="1" kern="1200" dirty="0" smtClean="0">
                    <a:solidFill>
                      <a:schemeClr val="tx1"/>
                    </a:solidFill>
                    <a:effectLst/>
                    <a:latin typeface="Arial" panose="020B0604020202020204" pitchFamily="34" charset="0"/>
                    <a:ea typeface="+mn-ea"/>
                    <a:cs typeface="Arial" panose="020B0604020202020204" pitchFamily="34" charset="0"/>
                  </a:rPr>
                  <a:t>	</a:t>
                </a:r>
                <a:r>
                  <a:rPr lang="pl-PL" sz="1000" kern="1200" dirty="0" smtClean="0">
                    <a:solidFill>
                      <a:schemeClr val="tx1"/>
                    </a:solidFill>
                    <a:effectLst/>
                    <a:latin typeface="Arial" panose="020B0604020202020204" pitchFamily="34" charset="0"/>
                    <a:ea typeface="+mn-ea"/>
                    <a:cs typeface="Arial" panose="020B0604020202020204" pitchFamily="34" charset="0"/>
                  </a:rPr>
                  <a:t>Identyfikacja </a:t>
                </a:r>
                <a:r>
                  <a:rPr lang="pl-PL" sz="1000" kern="1200" dirty="0" smtClean="0">
                    <a:solidFill>
                      <a:schemeClr val="tx1"/>
                    </a:solidFill>
                    <a:effectLst/>
                    <a:latin typeface="Arial" panose="020B0604020202020204" pitchFamily="34" charset="0"/>
                    <a:ea typeface="+mn-ea"/>
                    <a:cs typeface="Arial" panose="020B0604020202020204" pitchFamily="34" charset="0"/>
                  </a:rPr>
                  <a:t>grup elementarnych zawodów deficytowych i nadwyżkowych następuje poprzez nałożenie dodatkowych warunków na wcześniej wyliczone powyższe mierniki.</a:t>
                </a:r>
              </a:p>
            </p:txBody>
          </p:sp>
        </mc:Fallback>
      </mc:AlternateContent>
      <p:sp>
        <p:nvSpPr>
          <p:cNvPr id="4" name="Symbol zastępczy numeru slajdu 3"/>
          <p:cNvSpPr>
            <a:spLocks noGrp="1"/>
          </p:cNvSpPr>
          <p:nvPr>
            <p:ph type="sldNum" sz="quarter" idx="10"/>
          </p:nvPr>
        </p:nvSpPr>
        <p:spPr/>
        <p:txBody>
          <a:bodyPr/>
          <a:lstStyle/>
          <a:p>
            <a:fld id="{68CACEC9-5B62-4EBF-88C5-0DAB3BCBDD93}" type="slidenum">
              <a:rPr lang="pl-PL" smtClean="0"/>
              <a:t>5</a:t>
            </a:fld>
            <a:endParaRPr lang="pl-PL"/>
          </a:p>
        </p:txBody>
      </p:sp>
    </p:spTree>
    <p:extLst>
      <p:ext uri="{BB962C8B-B14F-4D97-AF65-F5344CB8AC3E}">
        <p14:creationId xmlns:p14="http://schemas.microsoft.com/office/powerpoint/2010/main" val="145790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ymbol zastępczy notatek 2"/>
              <p:cNvSpPr>
                <a:spLocks noGrp="1"/>
              </p:cNvSpPr>
              <p:nvPr>
                <p:ph type="body" idx="1"/>
              </p:nvPr>
            </p:nvSpPr>
            <p:spPr/>
            <p:txBody>
              <a:bodyPr/>
              <a:lstStyle/>
              <a:p>
                <a:pPr algn="just"/>
                <a:r>
                  <a:rPr lang="pl-PL" sz="900" kern="1200" dirty="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W </a:t>
                </a:r>
                <a:r>
                  <a:rPr lang="pl-PL" sz="900" kern="1200" dirty="0">
                    <a:solidFill>
                      <a:schemeClr val="tx1"/>
                    </a:solidFill>
                    <a:effectLst/>
                    <a:latin typeface="Arial" panose="020B0604020202020204" pitchFamily="34" charset="0"/>
                    <a:ea typeface="+mn-ea"/>
                    <a:cs typeface="Arial" panose="020B0604020202020204" pitchFamily="34" charset="0"/>
                  </a:rPr>
                  <a:t>niniejszej metodologii zakłada się, iż </a:t>
                </a:r>
                <a:r>
                  <a:rPr lang="pl-PL" sz="900" b="1" kern="1200" dirty="0">
                    <a:solidFill>
                      <a:schemeClr val="tx1"/>
                    </a:solidFill>
                    <a:effectLst/>
                    <a:latin typeface="Arial" panose="020B0604020202020204" pitchFamily="34" charset="0"/>
                    <a:ea typeface="+mn-ea"/>
                    <a:cs typeface="Arial" panose="020B0604020202020204" pitchFamily="34" charset="0"/>
                  </a:rPr>
                  <a:t>zawody deficytowe</a:t>
                </a:r>
                <a:r>
                  <a:rPr lang="pl-PL" sz="900" kern="1200" dirty="0">
                    <a:solidFill>
                      <a:schemeClr val="tx1"/>
                    </a:solidFill>
                    <a:effectLst/>
                    <a:latin typeface="Arial" panose="020B0604020202020204" pitchFamily="34" charset="0"/>
                    <a:ea typeface="+mn-ea"/>
                    <a:cs typeface="Arial" panose="020B0604020202020204" pitchFamily="34" charset="0"/>
                  </a:rPr>
                  <a:t> charakteryzują się większą liczbą dostępnych ofert pracy niż wynosi średni stan bezrobotnych w danym okresie sprawozdawczym. Dodatkowo konieczne jest, aby odsetek długotrwale bezrobotnych nie przekraczał mediany (</a:t>
                </a:r>
                <a14:m>
                  <m:oMath xmlns:m="http://schemas.openxmlformats.org/officeDocument/2006/math">
                    <m:r>
                      <a:rPr lang="pl-PL" sz="900" i="1" kern="1200">
                        <a:solidFill>
                          <a:schemeClr val="tx1"/>
                        </a:solidFill>
                        <a:effectLst/>
                        <a:latin typeface="Cambria Math" panose="02040503050406030204" pitchFamily="18" charset="0"/>
                        <a:ea typeface="+mn-ea"/>
                        <a:cs typeface="+mn-cs"/>
                      </a:rPr>
                      <m:t>𝑀𝑒</m:t>
                    </m:r>
                  </m:oMath>
                </a14:m>
                <a:r>
                  <a:rPr lang="pl-PL" sz="900" kern="1200" dirty="0">
                    <a:solidFill>
                      <a:schemeClr val="tx1"/>
                    </a:solidFill>
                    <a:effectLst/>
                    <a:latin typeface="Arial" panose="020B0604020202020204" pitchFamily="34" charset="0"/>
                    <a:ea typeface="+mn-ea"/>
                    <a:cs typeface="Arial" panose="020B0604020202020204" pitchFamily="34" charset="0"/>
                  </a:rPr>
                  <a:t>), a odpływ bezrobotnych powinien przewyższać ich napływ (bądź być równy) w danym okresie sprawozdawczym. Wymienione warunki muszą być spełnione jednocześnie, by daną grupę zawodów uznać za deficytową w danym okresie sprawozdawczym. Niespełnienie któregokolwiek z trzech warunków powoduje, że dana grupa zawodów nie wchodzi do rankingu i nie podlega dalszej analizie. </a:t>
                </a:r>
              </a:p>
              <a:p>
                <a:pPr algn="just"/>
                <a:r>
                  <a:rPr lang="pl-PL" sz="900" b="1" kern="1200" dirty="0">
                    <a:solidFill>
                      <a:schemeClr val="tx1"/>
                    </a:solidFill>
                    <a:effectLst/>
                    <a:latin typeface="Arial" panose="020B0604020202020204" pitchFamily="34" charset="0"/>
                    <a:ea typeface="+mn-ea"/>
                    <a:cs typeface="Arial" panose="020B0604020202020204" pitchFamily="34" charset="0"/>
                  </a:rPr>
                  <a:t>Zawody maksymalnie deficytowe</a:t>
                </a:r>
                <a:r>
                  <a:rPr lang="pl-PL" sz="900" kern="1200" dirty="0">
                    <a:solidFill>
                      <a:schemeClr val="tx1"/>
                    </a:solidFill>
                    <a:effectLst/>
                    <a:latin typeface="Arial" panose="020B0604020202020204" pitchFamily="34" charset="0"/>
                    <a:ea typeface="+mn-ea"/>
                    <a:cs typeface="Arial" panose="020B0604020202020204" pitchFamily="34" charset="0"/>
                  </a:rPr>
                  <a:t> wyróżniają się brakiem bezrobotnych w danym okresie sprawozdawczym, tj. wskaźnik dostępności oferty pracy wynosi zero. Ponadto, muszą być spełnione pozostałe dwa warunki konieczne (tak jak w przypadku grup zawodów deficytowych).</a:t>
                </a:r>
              </a:p>
              <a:p>
                <a:pPr algn="just"/>
                <a:r>
                  <a:rPr lang="pl-PL" sz="900" kern="1200" dirty="0">
                    <a:solidFill>
                      <a:schemeClr val="tx1"/>
                    </a:solidFill>
                    <a:effectLst/>
                    <a:latin typeface="Arial" panose="020B0604020202020204" pitchFamily="34" charset="0"/>
                    <a:ea typeface="+mn-ea"/>
                    <a:cs typeface="Arial" panose="020B0604020202020204" pitchFamily="34" charset="0"/>
                  </a:rPr>
                  <a:t>Przyjęto, że </a:t>
                </a:r>
                <a:r>
                  <a:rPr lang="pl-PL" sz="900" b="1" kern="1200" dirty="0">
                    <a:solidFill>
                      <a:schemeClr val="tx1"/>
                    </a:solidFill>
                    <a:effectLst/>
                    <a:latin typeface="Arial" panose="020B0604020202020204" pitchFamily="34" charset="0"/>
                    <a:ea typeface="+mn-ea"/>
                    <a:cs typeface="Arial" panose="020B0604020202020204" pitchFamily="34" charset="0"/>
                  </a:rPr>
                  <a:t>zawody</a:t>
                </a:r>
                <a:r>
                  <a:rPr lang="pl-PL" sz="900" kern="1200" dirty="0">
                    <a:solidFill>
                      <a:schemeClr val="tx1"/>
                    </a:solidFill>
                    <a:effectLst/>
                    <a:latin typeface="Arial" panose="020B0604020202020204" pitchFamily="34" charset="0"/>
                    <a:ea typeface="+mn-ea"/>
                    <a:cs typeface="Arial" panose="020B0604020202020204" pitchFamily="34" charset="0"/>
                  </a:rPr>
                  <a:t> </a:t>
                </a:r>
                <a:r>
                  <a:rPr lang="pl-PL" sz="900" b="1" kern="1200" dirty="0">
                    <a:solidFill>
                      <a:schemeClr val="tx1"/>
                    </a:solidFill>
                    <a:effectLst/>
                    <a:latin typeface="Arial" panose="020B0604020202020204" pitchFamily="34" charset="0"/>
                    <a:ea typeface="+mn-ea"/>
                    <a:cs typeface="Arial" panose="020B0604020202020204" pitchFamily="34" charset="0"/>
                  </a:rPr>
                  <a:t>zrównoważone</a:t>
                </a:r>
                <a:r>
                  <a:rPr lang="pl-PL" sz="900" kern="1200" dirty="0">
                    <a:solidFill>
                      <a:schemeClr val="tx1"/>
                    </a:solidFill>
                    <a:effectLst/>
                    <a:latin typeface="Arial" panose="020B0604020202020204" pitchFamily="34" charset="0"/>
                    <a:ea typeface="+mn-ea"/>
                    <a:cs typeface="Arial" panose="020B0604020202020204" pitchFamily="34" charset="0"/>
                  </a:rPr>
                  <a:t> odznaczają się zbliżoną liczbą bezrobotnych i dostępnych ofert pracy w danym okresie sprawozdawczym. Dodatkowo konieczne jest, aby odsetek długotrwale bezrobotnych nie przekraczał mediany (</a:t>
                </a:r>
                <a14:m>
                  <m:oMath xmlns:m="http://schemas.openxmlformats.org/officeDocument/2006/math">
                    <m:r>
                      <a:rPr lang="pl-PL" sz="900" i="1" kern="1200">
                        <a:solidFill>
                          <a:schemeClr val="tx1"/>
                        </a:solidFill>
                        <a:effectLst/>
                        <a:latin typeface="Cambria Math" panose="02040503050406030204" pitchFamily="18" charset="0"/>
                        <a:ea typeface="+mn-ea"/>
                        <a:cs typeface="+mn-cs"/>
                      </a:rPr>
                      <m:t>𝑀𝑒</m:t>
                    </m:r>
                  </m:oMath>
                </a14:m>
                <a:r>
                  <a:rPr lang="pl-PL" sz="900" kern="1200" dirty="0">
                    <a:solidFill>
                      <a:schemeClr val="tx1"/>
                    </a:solidFill>
                    <a:effectLst/>
                    <a:latin typeface="Arial" panose="020B0604020202020204" pitchFamily="34" charset="0"/>
                    <a:ea typeface="+mn-ea"/>
                    <a:cs typeface="Arial" panose="020B0604020202020204" pitchFamily="34" charset="0"/>
                  </a:rPr>
                  <a:t>), a odpływ bezrobotnych powinien przewyższać ich napływ (bądź być równy) w danym okresie sprawozdawczym. Wymienione warunki muszą być spełnione jednocześnie, by daną grupę zawodów uznać za zrównoważoną w danym okresie sprawozdawczym. Niespełnienie któregokolwiek z trzech warunków powoduje, że dana grupa zawodów nie wchodzi do rankingu i nie podlega dalszej analizie.</a:t>
                </a:r>
              </a:p>
              <a:p>
                <a:pPr algn="just"/>
                <a:r>
                  <a:rPr lang="pl-PL" sz="900" kern="1200" dirty="0">
                    <a:solidFill>
                      <a:schemeClr val="tx1"/>
                    </a:solidFill>
                    <a:effectLst/>
                    <a:latin typeface="Arial" panose="020B0604020202020204" pitchFamily="34" charset="0"/>
                    <a:ea typeface="+mn-ea"/>
                    <a:cs typeface="Arial" panose="020B0604020202020204" pitchFamily="34" charset="0"/>
                  </a:rPr>
                  <a:t>Natomiast </a:t>
                </a:r>
                <a:r>
                  <a:rPr lang="pl-PL" sz="900" b="1" kern="1200" dirty="0">
                    <a:solidFill>
                      <a:schemeClr val="tx1"/>
                    </a:solidFill>
                    <a:effectLst/>
                    <a:latin typeface="Arial" panose="020B0604020202020204" pitchFamily="34" charset="0"/>
                    <a:ea typeface="+mn-ea"/>
                    <a:cs typeface="Arial" panose="020B0604020202020204" pitchFamily="34" charset="0"/>
                  </a:rPr>
                  <a:t>zawody nadwyżkowe</a:t>
                </a:r>
                <a:r>
                  <a:rPr lang="pl-PL" sz="900" kern="1200" dirty="0">
                    <a:solidFill>
                      <a:schemeClr val="tx1"/>
                    </a:solidFill>
                    <a:effectLst/>
                    <a:latin typeface="Arial" panose="020B0604020202020204" pitchFamily="34" charset="0"/>
                    <a:ea typeface="+mn-ea"/>
                    <a:cs typeface="Arial" panose="020B0604020202020204" pitchFamily="34" charset="0"/>
                  </a:rPr>
                  <a:t> odznaczają się przewagą liczebną bezrobotnych nad dostępnymi ofertami pracy, bezrobociem długotrwałym powyżej mediany (</a:t>
                </a:r>
                <a14:m>
                  <m:oMath xmlns:m="http://schemas.openxmlformats.org/officeDocument/2006/math">
                    <m:r>
                      <a:rPr lang="pl-PL" sz="900" i="1" kern="1200">
                        <a:solidFill>
                          <a:schemeClr val="tx1"/>
                        </a:solidFill>
                        <a:effectLst/>
                        <a:latin typeface="Cambria Math" panose="02040503050406030204" pitchFamily="18" charset="0"/>
                        <a:ea typeface="+mn-ea"/>
                        <a:cs typeface="+mn-cs"/>
                      </a:rPr>
                      <m:t>𝑀𝑒</m:t>
                    </m:r>
                  </m:oMath>
                </a14:m>
                <a:r>
                  <a:rPr lang="pl-PL" sz="900" kern="1200" dirty="0">
                    <a:solidFill>
                      <a:schemeClr val="tx1"/>
                    </a:solidFill>
                    <a:effectLst/>
                    <a:latin typeface="Arial" panose="020B0604020202020204" pitchFamily="34" charset="0"/>
                    <a:ea typeface="+mn-ea"/>
                    <a:cs typeface="Arial" panose="020B0604020202020204" pitchFamily="34" charset="0"/>
                  </a:rPr>
                  <a:t>) oraz niskim odpływem netto (wyższy napływ niż odpływ) bezrobotnych w danym okresie sprawozdawczym. Wymienione warunki muszą być spełnione jednocześnie, by daną grupę zawodów uznać za nadwyżkową w danym okresie sprawozdawczym. Niespełnienie któregokolwiek z trzech warunków powoduje, że dana grupa zawodów nie wchodzi do rankingu i nie podlega dalszej analizie.</a:t>
                </a:r>
              </a:p>
              <a:p>
                <a:pPr algn="just"/>
                <a:r>
                  <a:rPr lang="pl-PL" sz="900" b="1" kern="1200" dirty="0">
                    <a:solidFill>
                      <a:schemeClr val="tx1"/>
                    </a:solidFill>
                    <a:effectLst/>
                    <a:latin typeface="Arial" panose="020B0604020202020204" pitchFamily="34" charset="0"/>
                    <a:ea typeface="+mn-ea"/>
                    <a:cs typeface="Arial" panose="020B0604020202020204" pitchFamily="34" charset="0"/>
                  </a:rPr>
                  <a:t>Zawody maksymalnie nadwyżkowe</a:t>
                </a:r>
                <a:r>
                  <a:rPr lang="pl-PL" sz="900" kern="1200" dirty="0">
                    <a:solidFill>
                      <a:schemeClr val="tx1"/>
                    </a:solidFill>
                    <a:effectLst/>
                    <a:latin typeface="Arial" panose="020B0604020202020204" pitchFamily="34" charset="0"/>
                    <a:ea typeface="+mn-ea"/>
                    <a:cs typeface="Arial" panose="020B0604020202020204" pitchFamily="34" charset="0"/>
                  </a:rPr>
                  <a:t> to takie, dla których w danym okresie sprawozdawczym nie występują żadne oferty pracy, tj. wskaźnik dostępności oferty pracy nie przyjmuje żadnych wartości (dzielenie przez zero). Ponadto, muszą być spełnione pozostałe dwa warunki konieczne (tak jak w przypadku grup zawodów nadwyżkowych</a:t>
                </a:r>
                <a:r>
                  <a:rPr lang="pl-PL" sz="900" kern="1200" dirty="0" smtClean="0">
                    <a:solidFill>
                      <a:schemeClr val="tx1"/>
                    </a:solidFill>
                    <a:effectLst/>
                    <a:latin typeface="Arial" panose="020B0604020202020204" pitchFamily="34" charset="0"/>
                    <a:ea typeface="+mn-ea"/>
                    <a:cs typeface="Arial" panose="020B0604020202020204" pitchFamily="34" charset="0"/>
                  </a:rPr>
                  <a:t>).</a:t>
                </a:r>
                <a:endParaRPr lang="pl-PL" sz="900" kern="1200" dirty="0">
                  <a:solidFill>
                    <a:schemeClr val="tx1"/>
                  </a:solidFill>
                  <a:effectLst/>
                  <a:latin typeface="Arial" panose="020B0604020202020204" pitchFamily="34" charset="0"/>
                  <a:ea typeface="+mn-ea"/>
                  <a:cs typeface="Arial" panose="020B0604020202020204" pitchFamily="34" charset="0"/>
                </a:endParaRPr>
              </a:p>
            </p:txBody>
          </p:sp>
        </mc:Choice>
        <mc:Fallback xmlns="">
          <p:sp>
            <p:nvSpPr>
              <p:cNvPr id="3" name="Symbol zastępczy notatek 2"/>
              <p:cNvSpPr>
                <a:spLocks noGrp="1"/>
              </p:cNvSpPr>
              <p:nvPr>
                <p:ph type="body" idx="1"/>
              </p:nvPr>
            </p:nvSpPr>
            <p:spPr/>
            <p:txBody>
              <a:bodyPr/>
              <a:lstStyle/>
              <a:p>
                <a:pPr algn="just"/>
                <a:r>
                  <a:rPr lang="pl-PL" sz="1000" kern="1200" dirty="0">
                    <a:solidFill>
                      <a:schemeClr val="tx1"/>
                    </a:solidFill>
                    <a:effectLst/>
                    <a:latin typeface="Arial" panose="020B0604020202020204" pitchFamily="34" charset="0"/>
                    <a:ea typeface="+mn-ea"/>
                    <a:cs typeface="Arial" panose="020B0604020202020204" pitchFamily="34" charset="0"/>
                  </a:rPr>
                  <a:t> </a:t>
                </a:r>
                <a:r>
                  <a:rPr lang="pl-PL" sz="1000" kern="1200" dirty="0" smtClean="0">
                    <a:solidFill>
                      <a:schemeClr val="tx1"/>
                    </a:solidFill>
                    <a:effectLst/>
                    <a:latin typeface="Arial" panose="020B0604020202020204" pitchFamily="34" charset="0"/>
                    <a:ea typeface="+mn-ea"/>
                    <a:cs typeface="Arial" panose="020B0604020202020204" pitchFamily="34" charset="0"/>
                  </a:rPr>
                  <a:t>W </a:t>
                </a:r>
                <a:r>
                  <a:rPr lang="pl-PL" sz="1000" kern="1200" dirty="0">
                    <a:solidFill>
                      <a:schemeClr val="tx1"/>
                    </a:solidFill>
                    <a:effectLst/>
                    <a:latin typeface="Arial" panose="020B0604020202020204" pitchFamily="34" charset="0"/>
                    <a:ea typeface="+mn-ea"/>
                    <a:cs typeface="Arial" panose="020B0604020202020204" pitchFamily="34" charset="0"/>
                  </a:rPr>
                  <a:t>niniejszej metodologii zakłada się, iż </a:t>
                </a:r>
                <a:r>
                  <a:rPr lang="pl-PL" sz="1000" b="1" kern="1200" dirty="0">
                    <a:solidFill>
                      <a:schemeClr val="tx1"/>
                    </a:solidFill>
                    <a:effectLst/>
                    <a:latin typeface="Arial" panose="020B0604020202020204" pitchFamily="34" charset="0"/>
                    <a:ea typeface="+mn-ea"/>
                    <a:cs typeface="Arial" panose="020B0604020202020204" pitchFamily="34" charset="0"/>
                  </a:rPr>
                  <a:t>zawody deficytowe</a:t>
                </a:r>
                <a:r>
                  <a:rPr lang="pl-PL" sz="1000" kern="1200" dirty="0">
                    <a:solidFill>
                      <a:schemeClr val="tx1"/>
                    </a:solidFill>
                    <a:effectLst/>
                    <a:latin typeface="Arial" panose="020B0604020202020204" pitchFamily="34" charset="0"/>
                    <a:ea typeface="+mn-ea"/>
                    <a:cs typeface="Arial" panose="020B0604020202020204" pitchFamily="34" charset="0"/>
                  </a:rPr>
                  <a:t> charakteryzują się większą liczbą dostępnych ofert pracy niż wynosi średni stan bezrobotnych w danym okresie sprawozdawczym. Dodatkowo konieczne jest, aby odsetek długotrwale bezrobotnych nie przekraczał mediany (</a:t>
                </a:r>
                <a:r>
                  <a:rPr lang="pl-PL" sz="1000" i="0" kern="1200">
                    <a:solidFill>
                      <a:schemeClr val="tx1"/>
                    </a:solidFill>
                    <a:effectLst/>
                    <a:latin typeface="+mn-lt"/>
                    <a:ea typeface="+mn-ea"/>
                    <a:cs typeface="+mn-cs"/>
                  </a:rPr>
                  <a:t>𝑀𝑒</a:t>
                </a:r>
                <a:r>
                  <a:rPr lang="pl-PL" sz="1000" kern="1200" dirty="0">
                    <a:solidFill>
                      <a:schemeClr val="tx1"/>
                    </a:solidFill>
                    <a:effectLst/>
                    <a:latin typeface="Arial" panose="020B0604020202020204" pitchFamily="34" charset="0"/>
                    <a:ea typeface="+mn-ea"/>
                    <a:cs typeface="Arial" panose="020B0604020202020204" pitchFamily="34" charset="0"/>
                  </a:rPr>
                  <a:t>), a odpływ bezrobotnych powinien przewyższać ich napływ (bądź być równy) w danym okresie sprawozdawczym. Wymienione warunki muszą być spełnione jednocześnie, by daną grupę zawodów uznać za deficytową w danym okresie sprawozdawczym. Niespełnienie któregokolwiek z trzech warunków powoduje, że dana grupa zawodów nie wchodzi do rankingu i nie podlega dalszej analizie. </a:t>
                </a:r>
              </a:p>
              <a:p>
                <a:pPr algn="just"/>
                <a:r>
                  <a:rPr lang="pl-PL" sz="1000" b="1" kern="1200" dirty="0">
                    <a:solidFill>
                      <a:schemeClr val="tx1"/>
                    </a:solidFill>
                    <a:effectLst/>
                    <a:latin typeface="Arial" panose="020B0604020202020204" pitchFamily="34" charset="0"/>
                    <a:ea typeface="+mn-ea"/>
                    <a:cs typeface="Arial" panose="020B0604020202020204" pitchFamily="34" charset="0"/>
                  </a:rPr>
                  <a:t>Zawody maksymalnie deficytowe</a:t>
                </a:r>
                <a:r>
                  <a:rPr lang="pl-PL" sz="1000" kern="1200" dirty="0">
                    <a:solidFill>
                      <a:schemeClr val="tx1"/>
                    </a:solidFill>
                    <a:effectLst/>
                    <a:latin typeface="Arial" panose="020B0604020202020204" pitchFamily="34" charset="0"/>
                    <a:ea typeface="+mn-ea"/>
                    <a:cs typeface="Arial" panose="020B0604020202020204" pitchFamily="34" charset="0"/>
                  </a:rPr>
                  <a:t> wyróżniają się brakiem bezrobotnych w danym okresie sprawozdawczym, tj. wskaźnik dostępności oferty pracy wynosi zero. Ponadto, muszą być spełnione pozostałe dwa warunki konieczne (tak jak w przypadku grup zawodów deficytowych).</a:t>
                </a:r>
              </a:p>
              <a:p>
                <a:pPr algn="just"/>
                <a:r>
                  <a:rPr lang="pl-PL" sz="1000" kern="1200" dirty="0">
                    <a:solidFill>
                      <a:schemeClr val="tx1"/>
                    </a:solidFill>
                    <a:effectLst/>
                    <a:latin typeface="Arial" panose="020B0604020202020204" pitchFamily="34" charset="0"/>
                    <a:ea typeface="+mn-ea"/>
                    <a:cs typeface="Arial" panose="020B0604020202020204" pitchFamily="34" charset="0"/>
                  </a:rPr>
                  <a:t>Przyjęto, że </a:t>
                </a:r>
                <a:r>
                  <a:rPr lang="pl-PL" sz="1000" b="1" kern="1200" dirty="0">
                    <a:solidFill>
                      <a:schemeClr val="tx1"/>
                    </a:solidFill>
                    <a:effectLst/>
                    <a:latin typeface="Arial" panose="020B0604020202020204" pitchFamily="34" charset="0"/>
                    <a:ea typeface="+mn-ea"/>
                    <a:cs typeface="Arial" panose="020B0604020202020204" pitchFamily="34" charset="0"/>
                  </a:rPr>
                  <a:t>zawody</a:t>
                </a:r>
                <a:r>
                  <a:rPr lang="pl-PL" sz="1000" kern="1200" dirty="0">
                    <a:solidFill>
                      <a:schemeClr val="tx1"/>
                    </a:solidFill>
                    <a:effectLst/>
                    <a:latin typeface="Arial" panose="020B0604020202020204" pitchFamily="34" charset="0"/>
                    <a:ea typeface="+mn-ea"/>
                    <a:cs typeface="Arial" panose="020B0604020202020204" pitchFamily="34" charset="0"/>
                  </a:rPr>
                  <a:t> </a:t>
                </a:r>
                <a:r>
                  <a:rPr lang="pl-PL" sz="1000" b="1" kern="1200" dirty="0">
                    <a:solidFill>
                      <a:schemeClr val="tx1"/>
                    </a:solidFill>
                    <a:effectLst/>
                    <a:latin typeface="Arial" panose="020B0604020202020204" pitchFamily="34" charset="0"/>
                    <a:ea typeface="+mn-ea"/>
                    <a:cs typeface="Arial" panose="020B0604020202020204" pitchFamily="34" charset="0"/>
                  </a:rPr>
                  <a:t>zrównoważone</a:t>
                </a:r>
                <a:r>
                  <a:rPr lang="pl-PL" sz="1000" kern="1200" dirty="0">
                    <a:solidFill>
                      <a:schemeClr val="tx1"/>
                    </a:solidFill>
                    <a:effectLst/>
                    <a:latin typeface="Arial" panose="020B0604020202020204" pitchFamily="34" charset="0"/>
                    <a:ea typeface="+mn-ea"/>
                    <a:cs typeface="Arial" panose="020B0604020202020204" pitchFamily="34" charset="0"/>
                  </a:rPr>
                  <a:t> odznaczają się zbliżoną liczbą bezrobotnych i dostępnych ofert pracy w danym okresie sprawozdawczym. Dodatkowo konieczne jest, aby odsetek długotrwale bezrobotnych nie przekraczał mediany (</a:t>
                </a:r>
                <a:r>
                  <a:rPr lang="pl-PL" sz="1000" i="0" kern="1200">
                    <a:solidFill>
                      <a:schemeClr val="tx1"/>
                    </a:solidFill>
                    <a:effectLst/>
                    <a:latin typeface="+mn-lt"/>
                    <a:ea typeface="+mn-ea"/>
                    <a:cs typeface="+mn-cs"/>
                  </a:rPr>
                  <a:t>𝑀𝑒</a:t>
                </a:r>
                <a:r>
                  <a:rPr lang="pl-PL" sz="1000" kern="1200" dirty="0">
                    <a:solidFill>
                      <a:schemeClr val="tx1"/>
                    </a:solidFill>
                    <a:effectLst/>
                    <a:latin typeface="Arial" panose="020B0604020202020204" pitchFamily="34" charset="0"/>
                    <a:ea typeface="+mn-ea"/>
                    <a:cs typeface="Arial" panose="020B0604020202020204" pitchFamily="34" charset="0"/>
                  </a:rPr>
                  <a:t>), a odpływ bezrobotnych powinien przewyższać ich napływ (bądź być równy) w danym okresie sprawozdawczym. Wymienione warunki muszą być spełnione jednocześnie, by daną grupę zawodów uznać za zrównoważoną w danym okresie sprawozdawczym. Niespełnienie któregokolwiek z trzech warunków powoduje, że dana grupa zawodów nie wchodzi do rankingu i nie podlega dalszej analizie.</a:t>
                </a:r>
              </a:p>
              <a:p>
                <a:pPr algn="just"/>
                <a:r>
                  <a:rPr lang="pl-PL" sz="1000" kern="1200" dirty="0">
                    <a:solidFill>
                      <a:schemeClr val="tx1"/>
                    </a:solidFill>
                    <a:effectLst/>
                    <a:latin typeface="Arial" panose="020B0604020202020204" pitchFamily="34" charset="0"/>
                    <a:ea typeface="+mn-ea"/>
                    <a:cs typeface="Arial" panose="020B0604020202020204" pitchFamily="34" charset="0"/>
                  </a:rPr>
                  <a:t>Natomiast </a:t>
                </a:r>
                <a:r>
                  <a:rPr lang="pl-PL" sz="1000" b="1" kern="1200" dirty="0">
                    <a:solidFill>
                      <a:schemeClr val="tx1"/>
                    </a:solidFill>
                    <a:effectLst/>
                    <a:latin typeface="Arial" panose="020B0604020202020204" pitchFamily="34" charset="0"/>
                    <a:ea typeface="+mn-ea"/>
                    <a:cs typeface="Arial" panose="020B0604020202020204" pitchFamily="34" charset="0"/>
                  </a:rPr>
                  <a:t>zawody nadwyżkowe</a:t>
                </a:r>
                <a:r>
                  <a:rPr lang="pl-PL" sz="1000" kern="1200" dirty="0">
                    <a:solidFill>
                      <a:schemeClr val="tx1"/>
                    </a:solidFill>
                    <a:effectLst/>
                    <a:latin typeface="Arial" panose="020B0604020202020204" pitchFamily="34" charset="0"/>
                    <a:ea typeface="+mn-ea"/>
                    <a:cs typeface="Arial" panose="020B0604020202020204" pitchFamily="34" charset="0"/>
                  </a:rPr>
                  <a:t> odznaczają się przewagą liczebną bezrobotnych nad dostępnymi ofertami pracy, bezrobociem długotrwałym powyżej mediany (</a:t>
                </a:r>
                <a:r>
                  <a:rPr lang="pl-PL" sz="1000" i="0" kern="1200">
                    <a:solidFill>
                      <a:schemeClr val="tx1"/>
                    </a:solidFill>
                    <a:effectLst/>
                    <a:latin typeface="+mn-lt"/>
                    <a:ea typeface="+mn-ea"/>
                    <a:cs typeface="+mn-cs"/>
                  </a:rPr>
                  <a:t>𝑀𝑒</a:t>
                </a:r>
                <a:r>
                  <a:rPr lang="pl-PL" sz="1000" kern="1200" dirty="0">
                    <a:solidFill>
                      <a:schemeClr val="tx1"/>
                    </a:solidFill>
                    <a:effectLst/>
                    <a:latin typeface="Arial" panose="020B0604020202020204" pitchFamily="34" charset="0"/>
                    <a:ea typeface="+mn-ea"/>
                    <a:cs typeface="Arial" panose="020B0604020202020204" pitchFamily="34" charset="0"/>
                  </a:rPr>
                  <a:t>) oraz niskim odpływem netto (wyższy napływ niż odpływ) bezrobotnych w danym okresie sprawozdawczym. Wymienione warunki muszą być spełnione jednocześnie, by daną grupę zawodów uznać za nadwyżkową w danym okresie sprawozdawczym. Niespełnienie któregokolwiek z trzech warunków powoduje, że dana grupa zawodów nie wchodzi do rankingu i nie podlega dalszej analizie.</a:t>
                </a:r>
              </a:p>
              <a:p>
                <a:pPr algn="just"/>
                <a:r>
                  <a:rPr lang="pl-PL" sz="1000" b="1" kern="1200" dirty="0">
                    <a:solidFill>
                      <a:schemeClr val="tx1"/>
                    </a:solidFill>
                    <a:effectLst/>
                    <a:latin typeface="Arial" panose="020B0604020202020204" pitchFamily="34" charset="0"/>
                    <a:ea typeface="+mn-ea"/>
                    <a:cs typeface="Arial" panose="020B0604020202020204" pitchFamily="34" charset="0"/>
                  </a:rPr>
                  <a:t>Zawody maksymalnie nadwyżkowe</a:t>
                </a:r>
                <a:r>
                  <a:rPr lang="pl-PL" sz="1000" kern="1200" dirty="0">
                    <a:solidFill>
                      <a:schemeClr val="tx1"/>
                    </a:solidFill>
                    <a:effectLst/>
                    <a:latin typeface="Arial" panose="020B0604020202020204" pitchFamily="34" charset="0"/>
                    <a:ea typeface="+mn-ea"/>
                    <a:cs typeface="Arial" panose="020B0604020202020204" pitchFamily="34" charset="0"/>
                  </a:rPr>
                  <a:t> to takie, dla których w danym okresie sprawozdawczym nie występują żadne oferty pracy, tj. wskaźnik dostępności oferty pracy nie przyjmuje żadnych wartości (dzielenie przez zero). Ponadto, muszą być spełnione pozostałe dwa warunki konieczne (tak jak w przypadku grup zawodów nadwyżkowych</a:t>
                </a:r>
                <a:r>
                  <a:rPr lang="pl-PL" sz="1000" kern="1200" dirty="0" smtClean="0">
                    <a:solidFill>
                      <a:schemeClr val="tx1"/>
                    </a:solidFill>
                    <a:effectLst/>
                    <a:latin typeface="Arial" panose="020B0604020202020204" pitchFamily="34" charset="0"/>
                    <a:ea typeface="+mn-ea"/>
                    <a:cs typeface="Arial" panose="020B0604020202020204" pitchFamily="34" charset="0"/>
                  </a:rPr>
                  <a:t>).</a:t>
                </a:r>
                <a:endParaRPr lang="pl-PL" sz="1000" kern="1200" dirty="0">
                  <a:solidFill>
                    <a:schemeClr val="tx1"/>
                  </a:solidFill>
                  <a:effectLst/>
                  <a:latin typeface="Arial" panose="020B0604020202020204" pitchFamily="34" charset="0"/>
                  <a:ea typeface="+mn-ea"/>
                  <a:cs typeface="Arial" panose="020B0604020202020204" pitchFamily="34" charset="0"/>
                </a:endParaRPr>
              </a:p>
            </p:txBody>
          </p:sp>
        </mc:Fallback>
      </mc:AlternateContent>
      <p:sp>
        <p:nvSpPr>
          <p:cNvPr id="4" name="Symbol zastępczy numeru slajdu 3"/>
          <p:cNvSpPr>
            <a:spLocks noGrp="1"/>
          </p:cNvSpPr>
          <p:nvPr>
            <p:ph type="sldNum" sz="quarter" idx="10"/>
          </p:nvPr>
        </p:nvSpPr>
        <p:spPr/>
        <p:txBody>
          <a:bodyPr/>
          <a:lstStyle/>
          <a:p>
            <a:fld id="{68CACEC9-5B62-4EBF-88C5-0DAB3BCBDD93}" type="slidenum">
              <a:rPr lang="pl-PL" smtClean="0"/>
              <a:t>6</a:t>
            </a:fld>
            <a:endParaRPr lang="pl-PL"/>
          </a:p>
        </p:txBody>
      </p:sp>
    </p:spTree>
    <p:extLst>
      <p:ext uri="{BB962C8B-B14F-4D97-AF65-F5344CB8AC3E}">
        <p14:creationId xmlns:p14="http://schemas.microsoft.com/office/powerpoint/2010/main" val="310929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8CACEC9-5B62-4EBF-88C5-0DAB3BCBDD93}" type="slidenum">
              <a:rPr lang="pl-PL" smtClean="0"/>
              <a:t>7</a:t>
            </a:fld>
            <a:endParaRPr lang="pl-PL"/>
          </a:p>
        </p:txBody>
      </p:sp>
    </p:spTree>
    <p:extLst>
      <p:ext uri="{BB962C8B-B14F-4D97-AF65-F5344CB8AC3E}">
        <p14:creationId xmlns:p14="http://schemas.microsoft.com/office/powerpoint/2010/main" val="225098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000" kern="1200" dirty="0" smtClean="0">
                <a:solidFill>
                  <a:schemeClr val="tx1"/>
                </a:solidFill>
                <a:effectLst/>
                <a:latin typeface="Arial" panose="020B0604020202020204" pitchFamily="34" charset="0"/>
                <a:ea typeface="+mn-ea"/>
                <a:cs typeface="Arial" panose="020B0604020202020204" pitchFamily="34" charset="0"/>
              </a:rPr>
              <a:t>	</a:t>
            </a:r>
            <a:r>
              <a:rPr lang="pl-PL" sz="900" kern="1200" dirty="0" smtClean="0">
                <a:solidFill>
                  <a:schemeClr val="tx1"/>
                </a:solidFill>
                <a:effectLst/>
                <a:latin typeface="Arial" panose="020B0604020202020204" pitchFamily="34" charset="0"/>
                <a:ea typeface="+mn-ea"/>
                <a:cs typeface="Arial" panose="020B0604020202020204" pitchFamily="34" charset="0"/>
              </a:rPr>
              <a:t>Zgodnie z nowymi zaleceniami przedstawienie rankingu zawodów deficytowych, zrównoważonych oraz nadwyżkowych, pozwalać ma na wskazanie kierunków i natężenia zmian zachodzących w strukturze zawodowej, co za tym idzie, usprawnienie poradnictwa zawodowego.</a:t>
            </a:r>
          </a:p>
          <a:p>
            <a:endParaRPr lang="pl-PL" dirty="0"/>
          </a:p>
        </p:txBody>
      </p:sp>
      <p:sp>
        <p:nvSpPr>
          <p:cNvPr id="4" name="Symbol zastępczy numeru slajdu 3"/>
          <p:cNvSpPr>
            <a:spLocks noGrp="1"/>
          </p:cNvSpPr>
          <p:nvPr>
            <p:ph type="sldNum" sz="quarter" idx="10"/>
          </p:nvPr>
        </p:nvSpPr>
        <p:spPr/>
        <p:txBody>
          <a:bodyPr/>
          <a:lstStyle/>
          <a:p>
            <a:fld id="{68CACEC9-5B62-4EBF-88C5-0DAB3BCBDD93}" type="slidenum">
              <a:rPr lang="pl-PL" smtClean="0"/>
              <a:t>8</a:t>
            </a:fld>
            <a:endParaRPr lang="pl-PL"/>
          </a:p>
        </p:txBody>
      </p:sp>
    </p:spTree>
    <p:extLst>
      <p:ext uri="{BB962C8B-B14F-4D97-AF65-F5344CB8AC3E}">
        <p14:creationId xmlns:p14="http://schemas.microsoft.com/office/powerpoint/2010/main" val="155562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CACEC9-5B62-4EBF-88C5-0DAB3BCBDD93}" type="slidenum">
              <a:rPr lang="pl-PL" smtClean="0"/>
              <a:t>9</a:t>
            </a:fld>
            <a:endParaRPr lang="pl-PL"/>
          </a:p>
        </p:txBody>
      </p:sp>
    </p:spTree>
    <p:extLst>
      <p:ext uri="{BB962C8B-B14F-4D97-AF65-F5344CB8AC3E}">
        <p14:creationId xmlns:p14="http://schemas.microsoft.com/office/powerpoint/2010/main" val="333041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2D5B89C-EBFE-45A3-972A-E3A9A610D5C3}" type="datetimeFigureOut">
              <a:rPr lang="pl-PL" smtClean="0"/>
              <a:t>2016-11-15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310872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D5B89C-EBFE-45A3-972A-E3A9A610D5C3}" type="datetimeFigureOut">
              <a:rPr lang="pl-PL" smtClean="0"/>
              <a:t>2016-11-15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237969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D5B89C-EBFE-45A3-972A-E3A9A610D5C3}" type="datetimeFigureOut">
              <a:rPr lang="pl-PL" smtClean="0"/>
              <a:t>2016-11-15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174033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2D5B89C-EBFE-45A3-972A-E3A9A610D5C3}" type="datetimeFigureOut">
              <a:rPr lang="pl-PL" smtClean="0"/>
              <a:t>2016-11-15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311982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2D5B89C-EBFE-45A3-972A-E3A9A610D5C3}" type="datetimeFigureOut">
              <a:rPr lang="pl-PL" smtClean="0"/>
              <a:t>2016-11-15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395627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2D5B89C-EBFE-45A3-972A-E3A9A610D5C3}" type="datetimeFigureOut">
              <a:rPr lang="pl-PL" smtClean="0"/>
              <a:t>2016-11-15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59437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2D5B89C-EBFE-45A3-972A-E3A9A610D5C3}" type="datetimeFigureOut">
              <a:rPr lang="pl-PL" smtClean="0"/>
              <a:t>2016-11-15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407202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2D5B89C-EBFE-45A3-972A-E3A9A610D5C3}" type="datetimeFigureOut">
              <a:rPr lang="pl-PL" smtClean="0"/>
              <a:t>2016-11-15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286435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2D5B89C-EBFE-45A3-972A-E3A9A610D5C3}" type="datetimeFigureOut">
              <a:rPr lang="pl-PL" smtClean="0"/>
              <a:t>2016-11-15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104674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2D5B89C-EBFE-45A3-972A-E3A9A610D5C3}" type="datetimeFigureOut">
              <a:rPr lang="pl-PL" smtClean="0"/>
              <a:t>2016-11-15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399097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2D5B89C-EBFE-45A3-972A-E3A9A610D5C3}" type="datetimeFigureOut">
              <a:rPr lang="pl-PL" smtClean="0"/>
              <a:t>2016-11-15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85BD19-65B6-421E-8F32-B95DD08E929F}" type="slidenum">
              <a:rPr lang="pl-PL" smtClean="0"/>
              <a:t>‹#›</a:t>
            </a:fld>
            <a:endParaRPr lang="pl-PL"/>
          </a:p>
        </p:txBody>
      </p:sp>
    </p:spTree>
    <p:extLst>
      <p:ext uri="{BB962C8B-B14F-4D97-AF65-F5344CB8AC3E}">
        <p14:creationId xmlns:p14="http://schemas.microsoft.com/office/powerpoint/2010/main" val="130408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5B89C-EBFE-45A3-972A-E3A9A610D5C3}" type="datetimeFigureOut">
              <a:rPr lang="pl-PL" smtClean="0"/>
              <a:t>2016-11-15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5BD19-65B6-421E-8F32-B95DD08E929F}" type="slidenum">
              <a:rPr lang="pl-PL" smtClean="0"/>
              <a:t>‹#›</a:t>
            </a:fld>
            <a:endParaRPr lang="pl-PL"/>
          </a:p>
        </p:txBody>
      </p:sp>
    </p:spTree>
    <p:extLst>
      <p:ext uri="{BB962C8B-B14F-4D97-AF65-F5344CB8AC3E}">
        <p14:creationId xmlns:p14="http://schemas.microsoft.com/office/powerpoint/2010/main" val="1810274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instytut.inse.pl/monitoring/Metodologia.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mz.praca.gov.p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38200" y="482600"/>
            <a:ext cx="10515600" cy="5861050"/>
          </a:xfrm>
        </p:spPr>
        <p:txBody>
          <a:bodyPr>
            <a:normAutofit fontScale="90000"/>
          </a:bodyPr>
          <a:lstStyle/>
          <a:p>
            <a:pPr algn="ctr"/>
            <a:r>
              <a:rPr lang="pl-PL" i="1" dirty="0">
                <a:solidFill>
                  <a:schemeClr val="accent5">
                    <a:lumMod val="75000"/>
                  </a:schemeClr>
                </a:solidFill>
                <a:latin typeface="Arial Black" panose="020B0A04020102020204" pitchFamily="34" charset="0"/>
              </a:rPr>
              <a:t>Ranking zawodów deficytowych i </a:t>
            </a:r>
            <a:r>
              <a:rPr lang="pl-PL" i="1" dirty="0" smtClean="0">
                <a:solidFill>
                  <a:schemeClr val="accent5">
                    <a:lumMod val="75000"/>
                  </a:schemeClr>
                </a:solidFill>
                <a:latin typeface="Arial Black" panose="020B0A04020102020204" pitchFamily="34" charset="0"/>
              </a:rPr>
              <a:t>nadwyżkowych</a:t>
            </a:r>
            <a:br>
              <a:rPr lang="pl-PL" i="1" dirty="0" smtClean="0">
                <a:solidFill>
                  <a:schemeClr val="accent5">
                    <a:lumMod val="75000"/>
                  </a:schemeClr>
                </a:solidFill>
                <a:latin typeface="Arial Black" panose="020B0A04020102020204" pitchFamily="34" charset="0"/>
              </a:rPr>
            </a:br>
            <a:r>
              <a:rPr lang="pl-PL" i="1" dirty="0">
                <a:solidFill>
                  <a:schemeClr val="accent5">
                    <a:lumMod val="75000"/>
                  </a:schemeClr>
                </a:solidFill>
                <a:latin typeface="Arial Black" panose="020B0A04020102020204" pitchFamily="34" charset="0"/>
              </a:rPr>
              <a:t/>
            </a:r>
            <a:br>
              <a:rPr lang="pl-PL" i="1" dirty="0">
                <a:solidFill>
                  <a:schemeClr val="accent5">
                    <a:lumMod val="75000"/>
                  </a:schemeClr>
                </a:solidFill>
                <a:latin typeface="Arial Black" panose="020B0A04020102020204" pitchFamily="34" charset="0"/>
              </a:rPr>
            </a:br>
            <a:r>
              <a:rPr lang="pl-PL" sz="2000" dirty="0">
                <a:solidFill>
                  <a:schemeClr val="accent5">
                    <a:lumMod val="75000"/>
                  </a:schemeClr>
                </a:solidFill>
                <a:latin typeface="Arial Black" panose="020B0A04020102020204" pitchFamily="34" charset="0"/>
              </a:rPr>
              <a:t>Główne </a:t>
            </a:r>
            <a:r>
              <a:rPr lang="pl-PL" sz="2000" dirty="0" smtClean="0">
                <a:solidFill>
                  <a:schemeClr val="accent5">
                    <a:lumMod val="75000"/>
                  </a:schemeClr>
                </a:solidFill>
                <a:latin typeface="Arial Black" panose="020B0A04020102020204" pitchFamily="34" charset="0"/>
              </a:rPr>
              <a:t>założenia</a:t>
            </a:r>
            <a:br>
              <a:rPr lang="pl-PL" sz="2000" dirty="0" smtClean="0">
                <a:solidFill>
                  <a:schemeClr val="accent5">
                    <a:lumMod val="75000"/>
                  </a:schemeClr>
                </a:solidFill>
                <a:latin typeface="Arial Black" panose="020B0A04020102020204" pitchFamily="34" charset="0"/>
              </a:rPr>
            </a:br>
            <a:r>
              <a:rPr lang="pl-PL" sz="2000" dirty="0">
                <a:solidFill>
                  <a:schemeClr val="accent5">
                    <a:lumMod val="75000"/>
                  </a:schemeClr>
                </a:solidFill>
                <a:latin typeface="Arial Black" panose="020B0A04020102020204" pitchFamily="34" charset="0"/>
              </a:rPr>
              <a:t/>
            </a:r>
            <a:br>
              <a:rPr lang="pl-PL" sz="2000" dirty="0">
                <a:solidFill>
                  <a:schemeClr val="accent5">
                    <a:lumMod val="75000"/>
                  </a:schemeClr>
                </a:solidFill>
                <a:latin typeface="Arial Black" panose="020B0A04020102020204" pitchFamily="34" charset="0"/>
              </a:rPr>
            </a:br>
            <a:r>
              <a:rPr lang="pl-PL" sz="4200" dirty="0">
                <a:solidFill>
                  <a:schemeClr val="accent5">
                    <a:lumMod val="75000"/>
                  </a:schemeClr>
                </a:solidFill>
                <a:latin typeface="Arial Black" panose="020B0A04020102020204" pitchFamily="34" charset="0"/>
              </a:rPr>
              <a:t>„Nowej metodologii prowadzenia</a:t>
            </a:r>
            <a:br>
              <a:rPr lang="pl-PL" sz="4200" dirty="0">
                <a:solidFill>
                  <a:schemeClr val="accent5">
                    <a:lumMod val="75000"/>
                  </a:schemeClr>
                </a:solidFill>
                <a:latin typeface="Arial Black" panose="020B0A04020102020204" pitchFamily="34" charset="0"/>
              </a:rPr>
            </a:br>
            <a:r>
              <a:rPr lang="pl-PL" sz="4200" dirty="0">
                <a:solidFill>
                  <a:schemeClr val="accent5">
                    <a:lumMod val="75000"/>
                  </a:schemeClr>
                </a:solidFill>
                <a:latin typeface="Arial Black" panose="020B0A04020102020204" pitchFamily="34" charset="0"/>
              </a:rPr>
              <a:t>monitoringu zawodów deficytowych</a:t>
            </a:r>
            <a:br>
              <a:rPr lang="pl-PL" sz="4200" dirty="0">
                <a:solidFill>
                  <a:schemeClr val="accent5">
                    <a:lumMod val="75000"/>
                  </a:schemeClr>
                </a:solidFill>
                <a:latin typeface="Arial Black" panose="020B0A04020102020204" pitchFamily="34" charset="0"/>
              </a:rPr>
            </a:br>
            <a:r>
              <a:rPr lang="pl-PL" sz="4200" dirty="0">
                <a:solidFill>
                  <a:schemeClr val="accent5">
                    <a:lumMod val="75000"/>
                  </a:schemeClr>
                </a:solidFill>
                <a:latin typeface="Arial Black" panose="020B0A04020102020204" pitchFamily="34" charset="0"/>
              </a:rPr>
              <a:t>i nadwyżkowych</a:t>
            </a:r>
            <a:br>
              <a:rPr lang="pl-PL" sz="4200" dirty="0">
                <a:solidFill>
                  <a:schemeClr val="accent5">
                    <a:lumMod val="75000"/>
                  </a:schemeClr>
                </a:solidFill>
                <a:latin typeface="Arial Black" panose="020B0A04020102020204" pitchFamily="34" charset="0"/>
              </a:rPr>
            </a:br>
            <a:r>
              <a:rPr lang="pl-PL" sz="4200" dirty="0">
                <a:solidFill>
                  <a:schemeClr val="accent5">
                    <a:lumMod val="75000"/>
                  </a:schemeClr>
                </a:solidFill>
                <a:latin typeface="Arial Black" panose="020B0A04020102020204" pitchFamily="34" charset="0"/>
              </a:rPr>
              <a:t>na lokalnym rynku pracy</a:t>
            </a:r>
            <a:r>
              <a:rPr lang="pl-PL" sz="4200" dirty="0" smtClean="0">
                <a:solidFill>
                  <a:schemeClr val="accent5">
                    <a:lumMod val="75000"/>
                  </a:schemeClr>
                </a:solidFill>
                <a:latin typeface="Arial Black" panose="020B0A04020102020204" pitchFamily="34" charset="0"/>
              </a:rPr>
              <a:t>”</a:t>
            </a:r>
            <a:br>
              <a:rPr lang="pl-PL" sz="4200" dirty="0" smtClean="0">
                <a:solidFill>
                  <a:schemeClr val="accent5">
                    <a:lumMod val="75000"/>
                  </a:schemeClr>
                </a:solidFill>
                <a:latin typeface="Arial Black" panose="020B0A04020102020204" pitchFamily="34" charset="0"/>
              </a:rPr>
            </a:br>
            <a:r>
              <a:rPr lang="pl-PL" dirty="0"/>
              <a:t/>
            </a:r>
            <a:br>
              <a:rPr lang="pl-PL" dirty="0"/>
            </a:br>
            <a:r>
              <a:rPr lang="pl-PL" sz="1600" dirty="0">
                <a:latin typeface="Arial" panose="020B0604020202020204" pitchFamily="34" charset="0"/>
                <a:cs typeface="Arial" panose="020B0604020202020204" pitchFamily="34" charset="0"/>
              </a:rPr>
              <a:t> </a:t>
            </a:r>
            <a:r>
              <a:rPr lang="pl-PL" sz="1600" b="1" dirty="0">
                <a:latin typeface="Arial" panose="020B0604020202020204" pitchFamily="34" charset="0"/>
                <a:cs typeface="Arial" panose="020B0604020202020204" pitchFamily="34" charset="0"/>
              </a:rPr>
              <a:t>Prezentacja przygotowana na podstawie opracowania „Nowa metodologia prowadzenia monitoringu zawodów deficytowych i nadwyżkowych na lokalnym rynku pracy”, Instytut Nauk </a:t>
            </a:r>
            <a:r>
              <a:rPr lang="pl-PL" sz="1600" b="1" dirty="0" smtClean="0">
                <a:latin typeface="Arial" panose="020B0604020202020204" pitchFamily="34" charset="0"/>
                <a:cs typeface="Arial" panose="020B0604020202020204" pitchFamily="34" charset="0"/>
              </a:rPr>
              <a:t>Społeczno-Ekonomicznych Łódź</a:t>
            </a:r>
            <a:endParaRPr lang="pl-PL" sz="16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41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a:latin typeface="Arial Black" panose="020B0A04020102020204" pitchFamily="34" charset="0"/>
              </a:rPr>
              <a:t>Raport </a:t>
            </a:r>
            <a:r>
              <a:rPr lang="pl-PL" b="1" i="1" dirty="0" smtClean="0">
                <a:latin typeface="Arial Black" panose="020B0A04020102020204" pitchFamily="34" charset="0"/>
              </a:rPr>
              <a:t>roczny</a:t>
            </a:r>
            <a:endParaRPr lang="pl-PL" b="1" i="1" dirty="0">
              <a:latin typeface="Arial Black" panose="020B0A04020102020204" pitchFamily="34" charset="0"/>
            </a:endParaRPr>
          </a:p>
        </p:txBody>
      </p:sp>
      <p:sp>
        <p:nvSpPr>
          <p:cNvPr id="3" name="Symbol zastępczy zawartości 2"/>
          <p:cNvSpPr>
            <a:spLocks noGrp="1"/>
          </p:cNvSpPr>
          <p:nvPr>
            <p:ph idx="1"/>
          </p:nvPr>
        </p:nvSpPr>
        <p:spPr>
          <a:xfrm>
            <a:off x="523875" y="1825625"/>
            <a:ext cx="11287125" cy="3889375"/>
          </a:xfrm>
        </p:spPr>
        <p:txBody>
          <a:bodyPr>
            <a:normAutofit/>
          </a:bodyPr>
          <a:lstStyle/>
          <a:p>
            <a:pPr marL="0" indent="0">
              <a:buNone/>
            </a:pPr>
            <a:r>
              <a:rPr lang="pl-PL" dirty="0" smtClean="0">
                <a:latin typeface="Arial Black" panose="020B0A04020102020204" pitchFamily="34" charset="0"/>
              </a:rPr>
              <a:t>1.	Analiza </a:t>
            </a:r>
            <a:r>
              <a:rPr lang="pl-PL" dirty="0">
                <a:latin typeface="Arial Black" panose="020B0A04020102020204" pitchFamily="34" charset="0"/>
              </a:rPr>
              <a:t>ogólnej sytuacji na rynku pracy</a:t>
            </a:r>
          </a:p>
          <a:p>
            <a:pPr marL="0" indent="0">
              <a:buNone/>
            </a:pPr>
            <a:r>
              <a:rPr lang="pl-PL" dirty="0" smtClean="0">
                <a:latin typeface="Arial Black" panose="020B0A04020102020204" pitchFamily="34" charset="0"/>
              </a:rPr>
              <a:t>2.	Ranking </a:t>
            </a:r>
            <a:r>
              <a:rPr lang="pl-PL" dirty="0">
                <a:latin typeface="Arial Black" panose="020B0A04020102020204" pitchFamily="34" charset="0"/>
              </a:rPr>
              <a:t>zawodów deficytowych i </a:t>
            </a:r>
            <a:r>
              <a:rPr lang="pl-PL" dirty="0" smtClean="0">
                <a:latin typeface="Arial Black" panose="020B0A04020102020204" pitchFamily="34" charset="0"/>
              </a:rPr>
              <a:t>	nadwyżkowych</a:t>
            </a:r>
            <a:endParaRPr lang="pl-PL" dirty="0">
              <a:latin typeface="Arial Black" panose="020B0A04020102020204" pitchFamily="34" charset="0"/>
            </a:endParaRPr>
          </a:p>
          <a:p>
            <a:pPr marL="0" indent="0">
              <a:buNone/>
            </a:pPr>
            <a:r>
              <a:rPr lang="pl-PL" dirty="0" smtClean="0">
                <a:latin typeface="Arial Black" panose="020B0A04020102020204" pitchFamily="34" charset="0"/>
              </a:rPr>
              <a:t>3.	Analiza </a:t>
            </a:r>
            <a:r>
              <a:rPr lang="pl-PL" dirty="0">
                <a:latin typeface="Arial Black" panose="020B0A04020102020204" pitchFamily="34" charset="0"/>
              </a:rPr>
              <a:t>umiejętności i uprawnień</a:t>
            </a:r>
          </a:p>
          <a:p>
            <a:pPr marL="0" indent="0">
              <a:buNone/>
            </a:pPr>
            <a:r>
              <a:rPr lang="pl-PL" dirty="0" smtClean="0">
                <a:latin typeface="Arial Black" panose="020B0A04020102020204" pitchFamily="34" charset="0"/>
              </a:rPr>
              <a:t>4.	Analiza </a:t>
            </a:r>
            <a:r>
              <a:rPr lang="pl-PL" dirty="0">
                <a:latin typeface="Arial Black" panose="020B0A04020102020204" pitchFamily="34" charset="0"/>
              </a:rPr>
              <a:t>rynku edukacyjnego</a:t>
            </a:r>
          </a:p>
          <a:p>
            <a:pPr marL="0" indent="0">
              <a:buNone/>
            </a:pPr>
            <a:r>
              <a:rPr lang="pl-PL" dirty="0" smtClean="0">
                <a:latin typeface="Arial Black" panose="020B0A04020102020204" pitchFamily="34" charset="0"/>
              </a:rPr>
              <a:t>5.	Analiza </a:t>
            </a:r>
            <a:r>
              <a:rPr lang="pl-PL" dirty="0">
                <a:latin typeface="Arial Black" panose="020B0A04020102020204" pitchFamily="34" charset="0"/>
              </a:rPr>
              <a:t>lokalnego rynku pracy na </a:t>
            </a:r>
            <a:r>
              <a:rPr lang="pl-PL" dirty="0" smtClean="0">
                <a:latin typeface="Arial Black" panose="020B0A04020102020204" pitchFamily="34" charset="0"/>
              </a:rPr>
              <a:t>podstawie 	badań kwestionariuszowych przedsiębiorstw</a:t>
            </a:r>
            <a:endParaRPr lang="pl-PL" dirty="0">
              <a:latin typeface="Arial Black" panose="020B0A04020102020204" pitchFamily="34" charset="0"/>
            </a:endParaRPr>
          </a:p>
          <a:p>
            <a:pPr marL="0" indent="0">
              <a:buNone/>
            </a:pPr>
            <a:r>
              <a:rPr lang="pl-PL" dirty="0" smtClean="0">
                <a:latin typeface="Arial Black" panose="020B0A04020102020204" pitchFamily="34" charset="0"/>
              </a:rPr>
              <a:t>6.	Prognoza </a:t>
            </a:r>
            <a:r>
              <a:rPr lang="pl-PL" dirty="0">
                <a:latin typeface="Arial Black" panose="020B0A04020102020204" pitchFamily="34" charset="0"/>
              </a:rPr>
              <a:t>rynku </a:t>
            </a:r>
            <a:r>
              <a:rPr lang="pl-PL" dirty="0" smtClean="0">
                <a:latin typeface="Arial Black" panose="020B0A04020102020204" pitchFamily="34" charset="0"/>
              </a:rPr>
              <a:t>pracy</a:t>
            </a:r>
            <a:r>
              <a:rPr lang="pl-PL" dirty="0">
                <a:latin typeface="Arial Black" panose="020B0A04020102020204" pitchFamily="34" charset="0"/>
              </a:rPr>
              <a:t> </a:t>
            </a:r>
          </a:p>
        </p:txBody>
      </p:sp>
    </p:spTree>
    <p:extLst>
      <p:ext uri="{BB962C8B-B14F-4D97-AF65-F5344CB8AC3E}">
        <p14:creationId xmlns:p14="http://schemas.microsoft.com/office/powerpoint/2010/main" val="330970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6828" y="319858"/>
            <a:ext cx="10085560" cy="558328"/>
          </a:xfrm>
        </p:spPr>
        <p:txBody>
          <a:bodyPr>
            <a:noAutofit/>
          </a:bodyPr>
          <a:lstStyle/>
          <a:p>
            <a:pPr algn="ctr"/>
            <a:r>
              <a:rPr lang="pl-PL" sz="3400" dirty="0" smtClean="0">
                <a:solidFill>
                  <a:srgbClr val="00B050"/>
                </a:solidFill>
                <a:latin typeface="Arial Black" panose="020B0A04020102020204" pitchFamily="34" charset="0"/>
              </a:rPr>
              <a:t>1. Analiza ogólnej sytuacji na rynku pracy</a:t>
            </a:r>
            <a:endParaRPr lang="pl-PL" sz="34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53156716"/>
              </p:ext>
            </p:extLst>
          </p:nvPr>
        </p:nvGraphicFramePr>
        <p:xfrm>
          <a:off x="838200" y="1303700"/>
          <a:ext cx="10515600" cy="4456048"/>
        </p:xfrm>
        <a:graphic>
          <a:graphicData uri="http://schemas.openxmlformats.org/drawingml/2006/table">
            <a:tbl>
              <a:tblPr firstRow="1" bandRow="1">
                <a:tableStyleId>{5C22544A-7EE6-4342-B048-85BDC9FD1C3A}</a:tableStyleId>
              </a:tblPr>
              <a:tblGrid>
                <a:gridCol w="1752600"/>
                <a:gridCol w="2424820"/>
                <a:gridCol w="3150606"/>
                <a:gridCol w="1086416"/>
                <a:gridCol w="1086415"/>
                <a:gridCol w="1014743"/>
              </a:tblGrid>
              <a:tr h="524073">
                <a:tc rowSpan="2">
                  <a:txBody>
                    <a:bodyPr/>
                    <a:lstStyle/>
                    <a:p>
                      <a:pPr algn="ctr">
                        <a:lnSpc>
                          <a:spcPct val="107000"/>
                        </a:lnSpc>
                        <a:spcAft>
                          <a:spcPts val="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Podrozdział</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07000"/>
                        </a:lnSpc>
                        <a:spcAft>
                          <a:spcPts val="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Zawartość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07000"/>
                        </a:lnSpc>
                        <a:spcAft>
                          <a:spcPts val="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Wykorzystane źródła danych</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3">
                  <a:txBody>
                    <a:bodyPr/>
                    <a:lstStyle/>
                    <a:p>
                      <a:pPr algn="ctr">
                        <a:lnSpc>
                          <a:spcPct val="107000"/>
                        </a:lnSpc>
                        <a:spcAft>
                          <a:spcPts val="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Sprawozdawczość</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pl-PL"/>
                    </a:p>
                  </a:txBody>
                  <a:tcPr/>
                </a:tc>
                <a:tc hMerge="1">
                  <a:txBody>
                    <a:bodyPr/>
                    <a:lstStyle/>
                    <a:p>
                      <a:endParaRPr lang="pl-PL"/>
                    </a:p>
                  </a:txBody>
                  <a:tcPr/>
                </a:tc>
              </a:tr>
              <a:tr h="435079">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07000"/>
                        </a:lnSpc>
                        <a:spcAft>
                          <a:spcPts val="0"/>
                        </a:spcAft>
                      </a:pPr>
                      <a:r>
                        <a:rPr lang="pl-PL" sz="1100" dirty="0">
                          <a:effectLst/>
                          <a:latin typeface="Calibri" panose="020F0502020204030204" pitchFamily="34" charset="0"/>
                          <a:ea typeface="Times New Roman" panose="02020603050405020304" pitchFamily="18" charset="0"/>
                          <a:cs typeface="Times New Roman" panose="02020603050405020304" pitchFamily="18" charset="0"/>
                        </a:rPr>
                        <a:t>PUP</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l-PL" sz="1100">
                          <a:effectLst/>
                          <a:latin typeface="Calibri" panose="020F0502020204030204" pitchFamily="34" charset="0"/>
                          <a:ea typeface="Times New Roman" panose="02020603050405020304" pitchFamily="18" charset="0"/>
                          <a:cs typeface="Times New Roman" panose="02020603050405020304" pitchFamily="18" charset="0"/>
                        </a:rPr>
                        <a:t>WUP</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l-PL" sz="1100">
                          <a:effectLst/>
                          <a:latin typeface="Calibri" panose="020F0502020204030204" pitchFamily="34" charset="0"/>
                          <a:ea typeface="Times New Roman" panose="02020603050405020304" pitchFamily="18" charset="0"/>
                          <a:cs typeface="Times New Roman" panose="02020603050405020304" pitchFamily="18" charset="0"/>
                        </a:rPr>
                        <a:t>MPiPS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23932">
                <a:tc rowSpan="3">
                  <a:txBody>
                    <a:bodyPr/>
                    <a:lstStyle/>
                    <a:p>
                      <a:pPr>
                        <a:lnSpc>
                          <a:spcPct val="107000"/>
                        </a:lnSpc>
                        <a:spcAft>
                          <a:spcPts val="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Bezrobotni i oferty pracy</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pl-PL" sz="1200">
                          <a:effectLst/>
                          <a:latin typeface="Arial" panose="020B0604020202020204" pitchFamily="34" charset="0"/>
                          <a:ea typeface="Times New Roman" panose="02020603050405020304" pitchFamily="18" charset="0"/>
                          <a:cs typeface="Arial" panose="020B0604020202020204" pitchFamily="34" charset="0"/>
                        </a:rPr>
                        <a:t>Analiza liczby bezrobotnych i ofert pracy wg wielkich (oraz elementarnych) grup zawodów</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l">
                        <a:lnSpc>
                          <a:spcPct val="150000"/>
                        </a:lnSpc>
                        <a:spcAft>
                          <a:spcPts val="0"/>
                        </a:spcAft>
                        <a:buFont typeface="Symbol" panose="05050102010706020507" pitchFamily="18"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dane z systemu Syriusz,</a:t>
                      </a:r>
                    </a:p>
                    <a:p>
                      <a:pPr marL="342900" lvl="0" indent="-342900" algn="l">
                        <a:lnSpc>
                          <a:spcPct val="150000"/>
                        </a:lnSpc>
                        <a:spcAft>
                          <a:spcPts val="0"/>
                        </a:spcAft>
                        <a:buFont typeface="Symbol" panose="05050102010706020507" pitchFamily="18" charset="2"/>
                        <a:buChar char=""/>
                      </a:pPr>
                      <a:r>
                        <a:rPr lang="pl-PL"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badanie ofert pracy podmiotów publicznych</a:t>
                      </a:r>
                    </a:p>
                    <a:p>
                      <a:pPr marL="342900" lvl="0" indent="-342900" algn="l">
                        <a:lnSpc>
                          <a:spcPct val="150000"/>
                        </a:lnSpc>
                        <a:spcAft>
                          <a:spcPts val="0"/>
                        </a:spcAft>
                        <a:buFont typeface="Symbol" panose="05050102010706020507" pitchFamily="18"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badanie ofert pracy w Internecie</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r>
              <a:tr h="799872">
                <a:tc vMerge="1">
                  <a:txBody>
                    <a:bodyPr/>
                    <a:lstStyle/>
                    <a:p>
                      <a:endParaRPr lang="pl-PL"/>
                    </a:p>
                  </a:txBody>
                  <a:tcPr/>
                </a:tc>
                <a:tc>
                  <a:txBody>
                    <a:bodyPr/>
                    <a:lstStyle/>
                    <a:p>
                      <a:pPr>
                        <a:lnSpc>
                          <a:spcPct val="107000"/>
                        </a:lnSpc>
                        <a:spcAft>
                          <a:spcPts val="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Analiza zróżnicowania struktury ofert pracy</a:t>
                      </a:r>
                      <a:endParaRPr lang="pl-PL"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l">
                        <a:lnSpc>
                          <a:spcPct val="150000"/>
                        </a:lnSpc>
                        <a:spcAft>
                          <a:spcPts val="0"/>
                        </a:spcAft>
                        <a:buFont typeface="Symbol" panose="05050102010706020507" pitchFamily="18"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dane z systemu Syriusz,</a:t>
                      </a:r>
                    </a:p>
                    <a:p>
                      <a:pPr marL="342900" lvl="0" indent="-342900" algn="l">
                        <a:lnSpc>
                          <a:spcPct val="150000"/>
                        </a:lnSpc>
                        <a:spcAft>
                          <a:spcPts val="0"/>
                        </a:spcAft>
                        <a:buFont typeface="Symbol" panose="05050102010706020507" pitchFamily="18"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badanie ofert pracy w Internecie</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r>
              <a:tr h="799872">
                <a:tc vMerge="1">
                  <a:txBody>
                    <a:bodyPr/>
                    <a:lstStyle/>
                    <a:p>
                      <a:endParaRPr lang="pl-PL"/>
                    </a:p>
                  </a:txBody>
                  <a:tcPr/>
                </a:tc>
                <a:tc>
                  <a:txBody>
                    <a:bodyPr/>
                    <a:lstStyle/>
                    <a:p>
                      <a:pPr>
                        <a:lnSpc>
                          <a:spcPct val="107000"/>
                        </a:lnSpc>
                        <a:spcAft>
                          <a:spcPts val="0"/>
                        </a:spcAft>
                      </a:pPr>
                      <a:r>
                        <a:rPr lang="pl-PL" sz="1200">
                          <a:effectLst/>
                          <a:latin typeface="Arial" panose="020B0604020202020204" pitchFamily="34" charset="0"/>
                          <a:ea typeface="Times New Roman" panose="02020603050405020304" pitchFamily="18" charset="0"/>
                          <a:cs typeface="Arial" panose="020B0604020202020204" pitchFamily="34" charset="0"/>
                        </a:rPr>
                        <a:t>Analiza zróżnicowania struktury bezrobotnych</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l">
                        <a:lnSpc>
                          <a:spcPct val="150000"/>
                        </a:lnSpc>
                        <a:spcAft>
                          <a:spcPts val="0"/>
                        </a:spcAft>
                        <a:buFont typeface="Symbol" panose="05050102010706020507" pitchFamily="18" charset="2"/>
                        <a:buChar char=""/>
                      </a:pPr>
                      <a:r>
                        <a:rPr lang="pl-PL" sz="1200">
                          <a:effectLst/>
                          <a:latin typeface="Arial" panose="020B0604020202020204" pitchFamily="34" charset="0"/>
                          <a:ea typeface="Times New Roman" panose="02020603050405020304" pitchFamily="18" charset="0"/>
                          <a:cs typeface="Arial" panose="020B0604020202020204" pitchFamily="34" charset="0"/>
                        </a:rPr>
                        <a:t>dane z systemu Syriusz,</a:t>
                      </a:r>
                    </a:p>
                    <a:p>
                      <a:pPr marL="342900" lvl="0" indent="-342900" algn="l">
                        <a:lnSpc>
                          <a:spcPct val="150000"/>
                        </a:lnSpc>
                        <a:spcAft>
                          <a:spcPts val="0"/>
                        </a:spcAft>
                        <a:buFont typeface="Symbol" panose="05050102010706020507" pitchFamily="18" charset="2"/>
                        <a:buChar char=""/>
                      </a:pPr>
                      <a:r>
                        <a:rPr lang="pl-PL" sz="1200">
                          <a:effectLst/>
                          <a:latin typeface="Arial" panose="020B0604020202020204" pitchFamily="34" charset="0"/>
                          <a:ea typeface="Times New Roman" panose="02020603050405020304" pitchFamily="18" charset="0"/>
                          <a:cs typeface="Arial" panose="020B0604020202020204" pitchFamily="34" charset="0"/>
                        </a:rPr>
                        <a:t>BAEL GUS</a:t>
                      </a:r>
                    </a:p>
                  </a:txBody>
                  <a:tcPr marL="68580" marR="68580" marT="0" marB="0" anchor="ctr"/>
                </a:tc>
                <a:tc>
                  <a:txBody>
                    <a:bodyPr/>
                    <a:lstStyle/>
                    <a:p>
                      <a:pPr algn="ctr">
                        <a:lnSpc>
                          <a:spcPct val="107000"/>
                        </a:lnSpc>
                        <a:spcAft>
                          <a:spcPts val="0"/>
                        </a:spcAft>
                      </a:pPr>
                      <a:r>
                        <a:rPr lang="pl-PL" sz="1200">
                          <a:effectLst/>
                          <a:latin typeface="Arial" panose="020B0604020202020204" pitchFamily="34" charset="0"/>
                          <a:ea typeface="Times New Roman" panose="02020603050405020304" pitchFamily="18" charset="0"/>
                          <a:cs typeface="Arial" panose="020B0604020202020204" pitchFamily="34" charset="0"/>
                        </a:rPr>
                        <a:t>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r>
              <a:tr h="799872">
                <a:tc>
                  <a:txBody>
                    <a:bodyPr/>
                    <a:lstStyle/>
                    <a:p>
                      <a:pPr>
                        <a:lnSpc>
                          <a:spcPct val="107000"/>
                        </a:lnSpc>
                        <a:spcAft>
                          <a:spcPts val="0"/>
                        </a:spcAft>
                      </a:pPr>
                      <a:r>
                        <a:rPr lang="pl-PL" sz="1200">
                          <a:effectLst/>
                          <a:latin typeface="Arial" panose="020B0604020202020204" pitchFamily="34" charset="0"/>
                          <a:ea typeface="Times New Roman" panose="02020603050405020304" pitchFamily="18" charset="0"/>
                          <a:cs typeface="Arial" panose="020B0604020202020204" pitchFamily="34" charset="0"/>
                        </a:rPr>
                        <a:t>Popyt na pracę</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pl-PL" sz="1200">
                          <a:effectLst/>
                          <a:latin typeface="Arial" panose="020B0604020202020204" pitchFamily="34" charset="0"/>
                          <a:ea typeface="Times New Roman" panose="02020603050405020304" pitchFamily="18" charset="0"/>
                          <a:cs typeface="Arial" panose="020B0604020202020204" pitchFamily="34" charset="0"/>
                        </a:rPr>
                        <a:t>Analiza pracujących </a:t>
                      </a:r>
                      <a:br>
                        <a:rPr lang="pl-PL" sz="1200">
                          <a:effectLst/>
                          <a:latin typeface="Arial" panose="020B0604020202020204" pitchFamily="34" charset="0"/>
                          <a:ea typeface="Times New Roman" panose="02020603050405020304" pitchFamily="18" charset="0"/>
                          <a:cs typeface="Arial" panose="020B0604020202020204" pitchFamily="34" charset="0"/>
                        </a:rPr>
                      </a:br>
                      <a:r>
                        <a:rPr lang="pl-PL" sz="1200">
                          <a:effectLst/>
                          <a:latin typeface="Arial" panose="020B0604020202020204" pitchFamily="34" charset="0"/>
                          <a:ea typeface="Times New Roman" panose="02020603050405020304" pitchFamily="18" charset="0"/>
                          <a:cs typeface="Arial" panose="020B0604020202020204" pitchFamily="34" charset="0"/>
                        </a:rPr>
                        <a:t>i wolnych miejsc pracy</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l">
                        <a:lnSpc>
                          <a:spcPct val="150000"/>
                        </a:lnSpc>
                        <a:spcAft>
                          <a:spcPts val="0"/>
                        </a:spcAft>
                        <a:buFont typeface="Symbol" panose="05050102010706020507" pitchFamily="18"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badanie popytu na </a:t>
                      </a:r>
                      <a:r>
                        <a:rPr lang="pl-PL" sz="1200" dirty="0" smtClean="0">
                          <a:effectLst/>
                          <a:latin typeface="Arial" panose="020B0604020202020204" pitchFamily="34" charset="0"/>
                          <a:ea typeface="Times New Roman" panose="02020603050405020304" pitchFamily="18" charset="0"/>
                          <a:cs typeface="Arial" panose="020B0604020202020204" pitchFamily="34" charset="0"/>
                        </a:rPr>
                        <a:t>pracę </a:t>
                      </a:r>
                      <a:r>
                        <a:rPr lang="pl-PL" sz="1200" dirty="0">
                          <a:effectLst/>
                          <a:latin typeface="Arial" panose="020B0604020202020204" pitchFamily="34" charset="0"/>
                          <a:ea typeface="Times New Roman" panose="02020603050405020304" pitchFamily="18" charset="0"/>
                          <a:cs typeface="Arial" panose="020B0604020202020204" pitchFamily="34" charset="0"/>
                        </a:rPr>
                        <a:t>GUS</a:t>
                      </a:r>
                    </a:p>
                  </a:txBody>
                  <a:tcPr marL="68580" marR="68580" marT="0" marB="0" anchor="ctr"/>
                </a:tc>
                <a:tc>
                  <a:txBody>
                    <a:bodyPr/>
                    <a:lstStyle/>
                    <a:p>
                      <a:pPr algn="ctr">
                        <a:lnSpc>
                          <a:spcPct val="107000"/>
                        </a:lnSpc>
                        <a:spcAft>
                          <a:spcPts val="0"/>
                        </a:spcAft>
                      </a:pPr>
                      <a:r>
                        <a:rPr lang="pl-PL" sz="1200">
                          <a:effectLst/>
                          <a:latin typeface="Arial" panose="020B0604020202020204" pitchFamily="34" charset="0"/>
                          <a:ea typeface="Times New Roman" panose="02020603050405020304" pitchFamily="18" charset="0"/>
                          <a:cs typeface="Arial" panose="020B0604020202020204" pitchFamily="34" charset="0"/>
                        </a:rPr>
                        <a:t> </a:t>
                      </a:r>
                      <a:endParaRPr lang="pl-PL"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c>
                  <a:txBody>
                    <a:bodyPr/>
                    <a:lstStyle/>
                    <a:p>
                      <a:pPr marL="342900" lvl="0" indent="-342900" algn="ctr">
                        <a:lnSpc>
                          <a:spcPct val="150000"/>
                        </a:lnSpc>
                        <a:spcAft>
                          <a:spcPts val="0"/>
                        </a:spcAft>
                        <a:buFont typeface="Wingdings" panose="05000000000000000000" pitchFamily="2" charset="2"/>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tr>
            </a:tbl>
          </a:graphicData>
        </a:graphic>
      </p:graphicFrame>
    </p:spTree>
    <p:extLst>
      <p:ext uri="{BB962C8B-B14F-4D97-AF65-F5344CB8AC3E}">
        <p14:creationId xmlns:p14="http://schemas.microsoft.com/office/powerpoint/2010/main" val="3908201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20019" y="220270"/>
            <a:ext cx="7927818" cy="956681"/>
          </a:xfrm>
        </p:spPr>
        <p:txBody>
          <a:bodyPr>
            <a:normAutofit fontScale="90000"/>
          </a:bodyPr>
          <a:lstStyle/>
          <a:p>
            <a:r>
              <a:rPr lang="pl-PL" sz="3400" dirty="0" smtClean="0">
                <a:solidFill>
                  <a:srgbClr val="00B050"/>
                </a:solidFill>
                <a:latin typeface="Arial Black" panose="020B0A04020102020204" pitchFamily="34" charset="0"/>
              </a:rPr>
              <a:t>2. Ranking zawodów deficytowych i</a:t>
            </a:r>
            <a:br>
              <a:rPr lang="pl-PL" sz="3400" dirty="0" smtClean="0">
                <a:solidFill>
                  <a:srgbClr val="00B050"/>
                </a:solidFill>
                <a:latin typeface="Arial Black" panose="020B0A04020102020204" pitchFamily="34" charset="0"/>
              </a:rPr>
            </a:br>
            <a:r>
              <a:rPr lang="pl-PL" sz="3400" dirty="0" smtClean="0">
                <a:solidFill>
                  <a:srgbClr val="00B050"/>
                </a:solidFill>
                <a:latin typeface="Arial Black" panose="020B0A04020102020204" pitchFamily="34" charset="0"/>
              </a:rPr>
              <a:t>    nadwyżkowych</a:t>
            </a:r>
            <a:endParaRPr lang="pl-PL" sz="3400" dirty="0"/>
          </a:p>
        </p:txBody>
      </p:sp>
      <p:sp>
        <p:nvSpPr>
          <p:cNvPr id="3" name="Symbol zastępczy zawartości 2"/>
          <p:cNvSpPr>
            <a:spLocks noGrp="1"/>
          </p:cNvSpPr>
          <p:nvPr>
            <p:ph idx="1"/>
          </p:nvPr>
        </p:nvSpPr>
        <p:spPr>
          <a:xfrm>
            <a:off x="823865" y="1819747"/>
            <a:ext cx="10664983" cy="4336609"/>
          </a:xfrm>
        </p:spPr>
        <p:txBody>
          <a:bodyPr>
            <a:normAutofit fontScale="70000" lnSpcReduction="20000"/>
          </a:bodyPr>
          <a:lstStyle/>
          <a:p>
            <a:endParaRPr lang="pl-PL" dirty="0">
              <a:latin typeface="Arial Black" panose="020B0A04020102020204" pitchFamily="34" charset="0"/>
            </a:endParaRPr>
          </a:p>
          <a:p>
            <a:pPr marL="0" indent="0" algn="just">
              <a:lnSpc>
                <a:spcPct val="210000"/>
              </a:lnSpc>
              <a:buNone/>
            </a:pPr>
            <a:r>
              <a:rPr lang="pl-PL" sz="4600" i="1" dirty="0" smtClean="0">
                <a:latin typeface="Arial Black" panose="020B0A04020102020204" pitchFamily="34" charset="0"/>
              </a:rPr>
              <a:t>       Tworzenie rankingu podobnie </a:t>
            </a:r>
            <a:r>
              <a:rPr lang="pl-PL" sz="4600" i="1" dirty="0">
                <a:latin typeface="Arial Black" panose="020B0A04020102020204" pitchFamily="34" charset="0"/>
              </a:rPr>
              <a:t>jak </a:t>
            </a:r>
            <a:r>
              <a:rPr lang="pl-PL" sz="4600" i="1" dirty="0" smtClean="0">
                <a:latin typeface="Arial Black" panose="020B0A04020102020204" pitchFamily="34" charset="0"/>
              </a:rPr>
              <a:t/>
            </a:r>
            <a:br>
              <a:rPr lang="pl-PL" sz="4600" i="1" dirty="0" smtClean="0">
                <a:latin typeface="Arial Black" panose="020B0A04020102020204" pitchFamily="34" charset="0"/>
              </a:rPr>
            </a:br>
            <a:r>
              <a:rPr lang="pl-PL" sz="4600" i="1" dirty="0" smtClean="0">
                <a:latin typeface="Arial Black" panose="020B0A04020102020204" pitchFamily="34" charset="0"/>
              </a:rPr>
              <a:t>w </a:t>
            </a:r>
            <a:r>
              <a:rPr lang="pl-PL" sz="4600" i="1" dirty="0">
                <a:latin typeface="Arial Black" panose="020B0A04020102020204" pitchFamily="34" charset="0"/>
              </a:rPr>
              <a:t>przypadku </a:t>
            </a:r>
            <a:r>
              <a:rPr lang="pl-PL" sz="4600" i="1" dirty="0" smtClean="0">
                <a:latin typeface="Arial Black" panose="020B0A04020102020204" pitchFamily="34" charset="0"/>
              </a:rPr>
              <a:t>„Informacji Sygnalnej” </a:t>
            </a:r>
            <a:r>
              <a:rPr lang="pl-PL" sz="4600" i="1" dirty="0">
                <a:latin typeface="Arial Black" panose="020B0A04020102020204" pitchFamily="34" charset="0"/>
              </a:rPr>
              <a:t>tylko, że dane będą obejmować cały rok (PUP, WUP </a:t>
            </a:r>
            <a:r>
              <a:rPr lang="pl-PL" sz="4600" i="1" dirty="0" smtClean="0">
                <a:latin typeface="Arial Black" panose="020B0A04020102020204" pitchFamily="34" charset="0"/>
              </a:rPr>
              <a:t/>
            </a:r>
            <a:br>
              <a:rPr lang="pl-PL" sz="4600" i="1" dirty="0" smtClean="0">
                <a:latin typeface="Arial Black" panose="020B0A04020102020204" pitchFamily="34" charset="0"/>
              </a:rPr>
            </a:br>
            <a:r>
              <a:rPr lang="pl-PL" sz="4600" i="1" dirty="0" smtClean="0">
                <a:latin typeface="Arial Black" panose="020B0A04020102020204" pitchFamily="34" charset="0"/>
              </a:rPr>
              <a:t>i </a:t>
            </a:r>
            <a:r>
              <a:rPr lang="pl-PL" sz="4600" i="1" dirty="0">
                <a:latin typeface="Arial Black" panose="020B0A04020102020204" pitchFamily="34" charset="0"/>
              </a:rPr>
              <a:t>MPiPS) </a:t>
            </a:r>
          </a:p>
        </p:txBody>
      </p:sp>
    </p:spTree>
    <p:extLst>
      <p:ext uri="{BB962C8B-B14F-4D97-AF65-F5344CB8AC3E}">
        <p14:creationId xmlns:p14="http://schemas.microsoft.com/office/powerpoint/2010/main" val="2121807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6557" y="265538"/>
            <a:ext cx="8658885" cy="567381"/>
          </a:xfrm>
        </p:spPr>
        <p:txBody>
          <a:bodyPr>
            <a:normAutofit/>
          </a:bodyPr>
          <a:lstStyle/>
          <a:p>
            <a:r>
              <a:rPr lang="pl-PL" sz="3400" dirty="0" smtClean="0">
                <a:solidFill>
                  <a:srgbClr val="00B050"/>
                </a:solidFill>
                <a:latin typeface="Arial Black" panose="020B0A04020102020204" pitchFamily="34" charset="0"/>
              </a:rPr>
              <a:t>3. Analiza umiejętności i uprawnień</a:t>
            </a:r>
            <a:endParaRPr lang="pl-PL" sz="3400" dirty="0"/>
          </a:p>
        </p:txBody>
      </p:sp>
      <p:sp>
        <p:nvSpPr>
          <p:cNvPr id="3" name="Symbol zastępczy zawartości 2"/>
          <p:cNvSpPr>
            <a:spLocks noGrp="1"/>
          </p:cNvSpPr>
          <p:nvPr>
            <p:ph idx="1"/>
          </p:nvPr>
        </p:nvSpPr>
        <p:spPr>
          <a:xfrm>
            <a:off x="838199" y="1400112"/>
            <a:ext cx="10515600" cy="4955421"/>
          </a:xfrm>
        </p:spPr>
        <p:txBody>
          <a:bodyPr>
            <a:normAutofit fontScale="85000" lnSpcReduction="20000"/>
          </a:bodyPr>
          <a:lstStyle/>
          <a:p>
            <a:r>
              <a:rPr lang="pl-PL" i="1" dirty="0" smtClean="0">
                <a:solidFill>
                  <a:srgbClr val="00B0F0"/>
                </a:solidFill>
              </a:rPr>
              <a:t>Umiejętności </a:t>
            </a:r>
            <a:r>
              <a:rPr lang="pl-PL" i="1" dirty="0">
                <a:solidFill>
                  <a:srgbClr val="00B0F0"/>
                </a:solidFill>
              </a:rPr>
              <a:t>to zdolność wykonywania odpowiednich zadań w ramach zawodu lub stanowiska</a:t>
            </a:r>
            <a:r>
              <a:rPr lang="pl-PL" i="1" dirty="0" smtClean="0">
                <a:solidFill>
                  <a:srgbClr val="00B0F0"/>
                </a:solidFill>
              </a:rPr>
              <a:t>.</a:t>
            </a:r>
          </a:p>
          <a:p>
            <a:r>
              <a:rPr lang="pl-PL" i="1" dirty="0">
                <a:solidFill>
                  <a:srgbClr val="00B0F0"/>
                </a:solidFill>
              </a:rPr>
              <a:t>Uprawnienia to dodatkowe kwalifikacje zawodowe zdobywane w drodze procesu certyfikacji, dodatkowych szkoleń, egzaminów lub często także po udowodnieniu przebycia wymaganej praktyki.</a:t>
            </a:r>
          </a:p>
          <a:p>
            <a:pPr marL="0" indent="0">
              <a:buNone/>
            </a:pPr>
            <a:endParaRPr lang="pl-PL" i="1" dirty="0">
              <a:solidFill>
                <a:srgbClr val="00B0F0"/>
              </a:solidFill>
            </a:endParaRPr>
          </a:p>
          <a:p>
            <a:pPr marL="0" indent="0">
              <a:buNone/>
            </a:pPr>
            <a:r>
              <a:rPr lang="pl-PL" b="1" dirty="0" smtClean="0"/>
              <a:t>Analiza prezentuje</a:t>
            </a:r>
            <a:endParaRPr lang="pl-PL" b="1" dirty="0"/>
          </a:p>
          <a:p>
            <a:r>
              <a:rPr lang="pl-PL" dirty="0" smtClean="0"/>
              <a:t>umiejętności i </a:t>
            </a:r>
            <a:r>
              <a:rPr lang="pl-PL" dirty="0" smtClean="0">
                <a:solidFill>
                  <a:srgbClr val="FF0000"/>
                </a:solidFill>
              </a:rPr>
              <a:t>uprawnienia</a:t>
            </a:r>
            <a:r>
              <a:rPr lang="pl-PL" dirty="0" smtClean="0"/>
              <a:t>, </a:t>
            </a:r>
            <a:r>
              <a:rPr lang="pl-PL" dirty="0"/>
              <a:t>które są najczęściej posiadane przez bezrobotnych (dane z Syriusza) </a:t>
            </a:r>
          </a:p>
          <a:p>
            <a:r>
              <a:rPr lang="pl-PL" dirty="0" smtClean="0"/>
              <a:t>umiejętności </a:t>
            </a:r>
            <a:r>
              <a:rPr lang="pl-PL" dirty="0"/>
              <a:t>i </a:t>
            </a:r>
            <a:r>
              <a:rPr lang="pl-PL" dirty="0">
                <a:solidFill>
                  <a:srgbClr val="FF0000"/>
                </a:solidFill>
              </a:rPr>
              <a:t>uprawnień</a:t>
            </a:r>
            <a:r>
              <a:rPr lang="pl-PL" dirty="0"/>
              <a:t>, które są najczęściej wymagane przez pracodawców w ofertach pracy (dane z: Syriusza, badań ofert internetowych, </a:t>
            </a:r>
            <a:r>
              <a:rPr lang="pl-PL" dirty="0">
                <a:solidFill>
                  <a:srgbClr val="FF0000"/>
                </a:solidFill>
              </a:rPr>
              <a:t>badań podmiotów publicznych</a:t>
            </a:r>
            <a:r>
              <a:rPr lang="pl-PL" dirty="0"/>
              <a:t>) </a:t>
            </a:r>
          </a:p>
          <a:p>
            <a:endParaRPr lang="pl-PL" dirty="0"/>
          </a:p>
          <a:p>
            <a:r>
              <a:rPr lang="pl-PL" dirty="0" smtClean="0"/>
              <a:t>Analiza prowadzona </a:t>
            </a:r>
            <a:r>
              <a:rPr lang="pl-PL" dirty="0"/>
              <a:t>przez – PUP, WUP i </a:t>
            </a:r>
            <a:r>
              <a:rPr lang="pl-PL" dirty="0" smtClean="0"/>
              <a:t>MPiPS, </a:t>
            </a:r>
            <a:r>
              <a:rPr lang="pl-PL" dirty="0"/>
              <a:t>na poziomie wielkich grup zawodowych z uwzględnieniem grupy bez zawodu </a:t>
            </a:r>
          </a:p>
        </p:txBody>
      </p:sp>
    </p:spTree>
    <p:extLst>
      <p:ext uri="{BB962C8B-B14F-4D97-AF65-F5344CB8AC3E}">
        <p14:creationId xmlns:p14="http://schemas.microsoft.com/office/powerpoint/2010/main" val="1411332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359669676"/>
              </p:ext>
            </p:extLst>
          </p:nvPr>
        </p:nvGraphicFramePr>
        <p:xfrm>
          <a:off x="2576413" y="114302"/>
          <a:ext cx="7039174" cy="6667203"/>
        </p:xfrm>
        <a:graphic>
          <a:graphicData uri="http://schemas.openxmlformats.org/drawingml/2006/table">
            <a:tbl>
              <a:tblPr firstRow="1" firstCol="1" bandRow="1">
                <a:tableStyleId>{5C22544A-7EE6-4342-B048-85BDC9FD1C3A}</a:tableStyleId>
              </a:tblPr>
              <a:tblGrid>
                <a:gridCol w="409680"/>
                <a:gridCol w="1738676"/>
                <a:gridCol w="4890818"/>
              </a:tblGrid>
              <a:tr h="304798">
                <a:tc>
                  <a:txBody>
                    <a:bodyPr/>
                    <a:lstStyle/>
                    <a:p>
                      <a:pPr algn="ctr">
                        <a:spcAft>
                          <a:spcPts val="0"/>
                        </a:spcAft>
                      </a:pPr>
                      <a:r>
                        <a:rPr lang="pl-PL" sz="1050" dirty="0" smtClean="0">
                          <a:solidFill>
                            <a:schemeClr val="tx1"/>
                          </a:solidFill>
                          <a:effectLst/>
                          <a:latin typeface="Arial" panose="020B0604020202020204" pitchFamily="34" charset="0"/>
                          <a:cs typeface="Arial" panose="020B0604020202020204" pitchFamily="34" charset="0"/>
                        </a:rPr>
                        <a:t>L.p.</a:t>
                      </a:r>
                      <a:endParaRPr lang="pl-PL"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1050" dirty="0">
                          <a:solidFill>
                            <a:schemeClr val="tx1"/>
                          </a:solidFill>
                          <a:effectLst/>
                          <a:latin typeface="Arial" panose="020B0604020202020204" pitchFamily="34" charset="0"/>
                          <a:cs typeface="Arial" panose="020B0604020202020204" pitchFamily="34" charset="0"/>
                        </a:rPr>
                        <a:t>Grupa umiejętności</a:t>
                      </a:r>
                      <a:endParaRPr lang="pl-PL"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1050" dirty="0">
                          <a:solidFill>
                            <a:schemeClr val="tx1"/>
                          </a:solidFill>
                          <a:effectLst/>
                          <a:latin typeface="Arial" panose="020B0604020202020204" pitchFamily="34" charset="0"/>
                          <a:cs typeface="Arial" panose="020B0604020202020204" pitchFamily="34" charset="0"/>
                        </a:rPr>
                        <a:t>Przykładowe umiejętności</a:t>
                      </a:r>
                      <a:endParaRPr lang="pl-PL"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516322">
                <a:tc>
                  <a:txBody>
                    <a:bodyPr/>
                    <a:lstStyle/>
                    <a:p>
                      <a:pPr algn="ctr">
                        <a:spcAft>
                          <a:spcPts val="0"/>
                        </a:spcAft>
                      </a:pPr>
                      <a:r>
                        <a:rPr lang="pl-PL" sz="1000" dirty="0">
                          <a:effectLst/>
                          <a:latin typeface="Arial" panose="020B0604020202020204" pitchFamily="34" charset="0"/>
                          <a:cs typeface="Arial" panose="020B0604020202020204" pitchFamily="34" charset="0"/>
                        </a:rPr>
                        <a:t>1</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dirty="0">
                          <a:effectLst/>
                          <a:latin typeface="Arial" panose="020B0604020202020204" pitchFamily="34" charset="0"/>
                          <a:cs typeface="Arial" panose="020B0604020202020204" pitchFamily="34" charset="0"/>
                        </a:rPr>
                        <a:t>wyszukiwanie i analiza informacji oraz wyciąganie wniosków</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smtClean="0">
                          <a:effectLst/>
                          <a:latin typeface="Arial" panose="020B0604020202020204" pitchFamily="34" charset="0"/>
                          <a:cs typeface="Arial" panose="020B0604020202020204" pitchFamily="34" charset="0"/>
                        </a:rPr>
                        <a:t>szybkie </a:t>
                      </a:r>
                      <a:r>
                        <a:rPr lang="pl-PL" sz="900" dirty="0">
                          <a:effectLst/>
                          <a:latin typeface="Arial" panose="020B0604020202020204" pitchFamily="34" charset="0"/>
                          <a:cs typeface="Arial" panose="020B0604020202020204" pitchFamily="34" charset="0"/>
                        </a:rPr>
                        <a:t>streszczanie dużej ilości tekstu</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logiczne myślenie, analiza faktów</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łatwość uczenia się nowych rzeczy</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344215">
                <a:tc>
                  <a:txBody>
                    <a:bodyPr/>
                    <a:lstStyle/>
                    <a:p>
                      <a:pPr algn="ctr">
                        <a:spcAft>
                          <a:spcPts val="0"/>
                        </a:spcAft>
                      </a:pPr>
                      <a:r>
                        <a:rPr lang="pl-PL" sz="1000" dirty="0">
                          <a:effectLst/>
                          <a:latin typeface="Arial" panose="020B0604020202020204" pitchFamily="34" charset="0"/>
                          <a:cs typeface="Arial" panose="020B0604020202020204" pitchFamily="34" charset="0"/>
                        </a:rPr>
                        <a:t>2</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obsługa, montowanie i naprawa urządzeń technicznych</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wiedza na temat obsługi danych urządzeń technicznych</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posługiwanie się narzędziami niezbędnymi do montowania i naprawy urządzeń technicznych</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344215">
                <a:tc>
                  <a:txBody>
                    <a:bodyPr/>
                    <a:lstStyle/>
                    <a:p>
                      <a:pPr algn="ctr">
                        <a:spcAft>
                          <a:spcPts val="0"/>
                        </a:spcAft>
                      </a:pPr>
                      <a:r>
                        <a:rPr lang="pl-PL" sz="1000" dirty="0">
                          <a:effectLst/>
                          <a:latin typeface="Arial" panose="020B0604020202020204" pitchFamily="34" charset="0"/>
                          <a:cs typeface="Arial" panose="020B0604020202020204" pitchFamily="34" charset="0"/>
                        </a:rPr>
                        <a:t>3</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wykonywanie obliczeń rachunkowych</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wykonywanie prostych rachunków,</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wykonywanie zaawansowanych obliczeń matematycznych</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629553">
                <a:tc>
                  <a:txBody>
                    <a:bodyPr/>
                    <a:lstStyle/>
                    <a:p>
                      <a:pPr algn="ctr">
                        <a:spcAft>
                          <a:spcPts val="0"/>
                        </a:spcAft>
                      </a:pPr>
                      <a:r>
                        <a:rPr lang="pl-PL" sz="1000" dirty="0">
                          <a:effectLst/>
                          <a:latin typeface="Arial" panose="020B0604020202020204" pitchFamily="34" charset="0"/>
                          <a:cs typeface="Arial" panose="020B0604020202020204" pitchFamily="34" charset="0"/>
                        </a:rPr>
                        <a:t>4</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obsługa komputera i wykorzystanie internetu</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podstawowa znajomość pakietu typu MS Office</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znajomość specjalistycznych programów, umiejętność pisania programów czy tworzenia stron internetowych</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wykorzystanie Internetu: przeszukiwanie stron internetowych, obsługa poczty elektronicznej</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628650">
                <a:tc>
                  <a:txBody>
                    <a:bodyPr/>
                    <a:lstStyle/>
                    <a:p>
                      <a:pPr algn="ctr">
                        <a:spcAft>
                          <a:spcPts val="0"/>
                        </a:spcAft>
                      </a:pPr>
                      <a:r>
                        <a:rPr lang="pl-PL" sz="1000" dirty="0">
                          <a:effectLst/>
                          <a:latin typeface="Arial" panose="020B0604020202020204" pitchFamily="34" charset="0"/>
                          <a:cs typeface="Arial" panose="020B0604020202020204" pitchFamily="34" charset="0"/>
                        </a:rPr>
                        <a:t>5</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zdolności artystyczne i twórcze</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kreatywność</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zdolność gry na instrumencie</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duże poczucie estetyki</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rozwinięta wyobraźnia</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571500">
                <a:tc>
                  <a:txBody>
                    <a:bodyPr/>
                    <a:lstStyle/>
                    <a:p>
                      <a:pPr algn="ctr">
                        <a:spcAft>
                          <a:spcPts val="0"/>
                        </a:spcAft>
                      </a:pPr>
                      <a:r>
                        <a:rPr lang="pl-PL" sz="1000" dirty="0">
                          <a:effectLst/>
                          <a:latin typeface="Arial" panose="020B0604020202020204" pitchFamily="34" charset="0"/>
                          <a:cs typeface="Arial" panose="020B0604020202020204" pitchFamily="34" charset="0"/>
                        </a:rPr>
                        <a:t>6</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sprawność fizyczna</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zdolność do wykonywania ciężkiej pracy fizycznej bez szybkiego narastającego zmęczenia</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zdolność do szybkiego likwidowania wysiłkowych zmian organizmu</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dobra koordynacja ruchowa</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zdolności psychofizyczne</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914400">
                <a:tc>
                  <a:txBody>
                    <a:bodyPr/>
                    <a:lstStyle/>
                    <a:p>
                      <a:pPr algn="ctr">
                        <a:spcAft>
                          <a:spcPts val="0"/>
                        </a:spcAft>
                      </a:pPr>
                      <a:r>
                        <a:rPr lang="pl-PL" sz="1000" dirty="0">
                          <a:effectLst/>
                          <a:latin typeface="Arial" panose="020B0604020202020204" pitchFamily="34" charset="0"/>
                          <a:cs typeface="Arial" panose="020B0604020202020204" pitchFamily="34" charset="0"/>
                        </a:rPr>
                        <a:t>7</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samoorganizacja pracy i przejawianie inicjatyw</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rozplanowanie i terminowa realizacja zaplanowanych działań</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skuteczność w dążeniu do celu</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samodzielne podejmowanie decyzji</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przedsiębiorczość i przejawianie inicjatyw</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kreatywność (bycie innowacyjnym, wymyślanie nowych rozwiązań)</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odporność na stres</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628650">
                <a:tc>
                  <a:txBody>
                    <a:bodyPr/>
                    <a:lstStyle/>
                    <a:p>
                      <a:pPr algn="ctr">
                        <a:spcAft>
                          <a:spcPts val="0"/>
                        </a:spcAft>
                      </a:pPr>
                      <a:r>
                        <a:rPr lang="pl-PL" sz="1000" dirty="0">
                          <a:effectLst/>
                          <a:latin typeface="Arial" panose="020B0604020202020204" pitchFamily="34" charset="0"/>
                          <a:cs typeface="Arial" panose="020B0604020202020204" pitchFamily="34" charset="0"/>
                        </a:rPr>
                        <a:t>8</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kontakty z innymi ludźmi</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współpraca w grupie</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łatwe nawiązywanie kontaktów z współpracownikami oraz klientami </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bycie komunikatywnym oraz jasne przekazywanie myśli </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rozwiązywanie konfliktów pomiędzy ludźmi</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457200">
                <a:tc>
                  <a:txBody>
                    <a:bodyPr/>
                    <a:lstStyle/>
                    <a:p>
                      <a:pPr algn="ctr">
                        <a:spcAft>
                          <a:spcPts val="0"/>
                        </a:spcAft>
                      </a:pPr>
                      <a:r>
                        <a:rPr lang="pl-PL" sz="1000" dirty="0">
                          <a:effectLst/>
                          <a:latin typeface="Arial" panose="020B0604020202020204" pitchFamily="34" charset="0"/>
                          <a:cs typeface="Arial" panose="020B0604020202020204" pitchFamily="34" charset="0"/>
                        </a:rPr>
                        <a:t>9</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organizowanie i prowadzenie prac biurowych</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samodzielność</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dobre zorganizowanie</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obsługa urządzeń biurowych</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466725">
                <a:tc>
                  <a:txBody>
                    <a:bodyPr/>
                    <a:lstStyle/>
                    <a:p>
                      <a:pPr algn="ctr">
                        <a:spcAft>
                          <a:spcPts val="0"/>
                        </a:spcAft>
                      </a:pPr>
                      <a:r>
                        <a:rPr lang="pl-PL" sz="1000" dirty="0">
                          <a:effectLst/>
                          <a:latin typeface="Arial" panose="020B0604020202020204" pitchFamily="34" charset="0"/>
                          <a:cs typeface="Arial" panose="020B0604020202020204" pitchFamily="34" charset="0"/>
                        </a:rPr>
                        <a:t>10</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zdolności kierownicze i organizacja pracy innych</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przydzielanie zadań innym pracownikom</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koordynowanie pracy innych pracowników</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dyscyplinowanie innych pracowników</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344215">
                <a:tc>
                  <a:txBody>
                    <a:bodyPr/>
                    <a:lstStyle/>
                    <a:p>
                      <a:pPr algn="ctr">
                        <a:spcAft>
                          <a:spcPts val="0"/>
                        </a:spcAft>
                      </a:pPr>
                      <a:r>
                        <a:rPr lang="pl-PL" sz="1000" dirty="0">
                          <a:effectLst/>
                          <a:latin typeface="Arial" panose="020B0604020202020204" pitchFamily="34" charset="0"/>
                          <a:cs typeface="Arial" panose="020B0604020202020204" pitchFamily="34" charset="0"/>
                        </a:rPr>
                        <a:t>11</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dyspozycyjność </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gotowość do częstych wyjazdów</a:t>
                      </a:r>
                    </a:p>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elastyczny czas pracy (bez stałych godzin pracy)</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r h="278948">
                <a:tc>
                  <a:txBody>
                    <a:bodyPr/>
                    <a:lstStyle/>
                    <a:p>
                      <a:pPr algn="ctr">
                        <a:spcAft>
                          <a:spcPts val="0"/>
                        </a:spcAft>
                      </a:pPr>
                      <a:r>
                        <a:rPr lang="pl-PL" sz="1000" dirty="0">
                          <a:effectLst/>
                          <a:latin typeface="Arial" panose="020B0604020202020204" pitchFamily="34" charset="0"/>
                          <a:cs typeface="Arial" panose="020B0604020202020204" pitchFamily="34" charset="0"/>
                        </a:rPr>
                        <a:t>12</a:t>
                      </a:r>
                      <a:endParaRPr lang="pl-PL" sz="10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algn="l">
                        <a:spcAft>
                          <a:spcPts val="0"/>
                        </a:spcAft>
                      </a:pPr>
                      <a:r>
                        <a:rPr lang="pl-PL" sz="900">
                          <a:effectLst/>
                          <a:latin typeface="Arial" panose="020B0604020202020204" pitchFamily="34" charset="0"/>
                          <a:cs typeface="Arial" panose="020B0604020202020204" pitchFamily="34" charset="0"/>
                        </a:rPr>
                        <a:t>znajomość języków obcych</a:t>
                      </a:r>
                      <a:endParaRPr lang="pl-PL" sz="90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c>
                  <a:txBody>
                    <a:bodyPr/>
                    <a:lstStyle/>
                    <a:p>
                      <a:pPr marL="342900" lvl="0" indent="-342900" algn="l">
                        <a:spcAft>
                          <a:spcPts val="0"/>
                        </a:spcAft>
                        <a:buFont typeface="Symbol" panose="05050102010706020507" pitchFamily="18" charset="2"/>
                        <a:buChar char=""/>
                      </a:pPr>
                      <a:r>
                        <a:rPr lang="pl-PL" sz="900" dirty="0">
                          <a:effectLst/>
                          <a:latin typeface="Arial" panose="020B0604020202020204" pitchFamily="34" charset="0"/>
                          <a:cs typeface="Arial" panose="020B0604020202020204" pitchFamily="34" charset="0"/>
                        </a:rPr>
                        <a:t>posługiwanie się językiem obcym w mowie i piśmie (w stopniu komunikatywnym) np. język angielski</a:t>
                      </a:r>
                      <a:endParaRPr lang="pl-PL" sz="900" dirty="0">
                        <a:effectLst/>
                        <a:latin typeface="Arial" panose="020B0604020202020204" pitchFamily="34" charset="0"/>
                        <a:ea typeface="Times New Roman" panose="02020603050405020304" pitchFamily="18" charset="0"/>
                        <a:cs typeface="Arial" panose="020B0604020202020204" pitchFamily="34" charset="0"/>
                      </a:endParaRPr>
                    </a:p>
                  </a:txBody>
                  <a:tcPr marL="46845" marR="46845" marT="0" marB="0" anchor="ctr"/>
                </a:tc>
              </a:tr>
            </a:tbl>
          </a:graphicData>
        </a:graphic>
      </p:graphicFrame>
    </p:spTree>
    <p:extLst>
      <p:ext uri="{BB962C8B-B14F-4D97-AF65-F5344CB8AC3E}">
        <p14:creationId xmlns:p14="http://schemas.microsoft.com/office/powerpoint/2010/main" val="3262245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55030" y="165950"/>
            <a:ext cx="7481935" cy="630756"/>
          </a:xfrm>
        </p:spPr>
        <p:txBody>
          <a:bodyPr>
            <a:normAutofit/>
          </a:bodyPr>
          <a:lstStyle/>
          <a:p>
            <a:r>
              <a:rPr lang="pl-PL" sz="3400" dirty="0" smtClean="0">
                <a:solidFill>
                  <a:srgbClr val="00B050"/>
                </a:solidFill>
                <a:latin typeface="Arial Black" panose="020B0A04020102020204" pitchFamily="34" charset="0"/>
              </a:rPr>
              <a:t>4. Analiza rynku edukacyjnego</a:t>
            </a:r>
            <a:endParaRPr lang="pl-PL" sz="34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374593938"/>
              </p:ext>
            </p:extLst>
          </p:nvPr>
        </p:nvGraphicFramePr>
        <p:xfrm>
          <a:off x="1913296" y="1142693"/>
          <a:ext cx="8365402" cy="2394949"/>
        </p:xfrm>
        <a:graphic>
          <a:graphicData uri="http://schemas.openxmlformats.org/drawingml/2006/table">
            <a:tbl>
              <a:tblPr firstRow="1" firstCol="1" bandRow="1">
                <a:tableStyleId>{21E4AEA4-8DFA-4A89-87EB-49C32662AFE0}</a:tableStyleId>
              </a:tblPr>
              <a:tblGrid>
                <a:gridCol w="4224574"/>
                <a:gridCol w="1358564"/>
                <a:gridCol w="1479532"/>
                <a:gridCol w="1302732"/>
              </a:tblGrid>
              <a:tr h="338476">
                <a:tc rowSpan="2">
                  <a:txBody>
                    <a:bodyPr/>
                    <a:lstStyle/>
                    <a:p>
                      <a:pPr algn="ctr">
                        <a:spcAft>
                          <a:spcPts val="0"/>
                        </a:spcAft>
                      </a:pPr>
                      <a:r>
                        <a:rPr lang="pl-PL" sz="1600" dirty="0">
                          <a:effectLst/>
                        </a:rPr>
                        <a:t>Element analizy rynku edukacyjnego</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spcAft>
                          <a:spcPts val="0"/>
                        </a:spcAft>
                      </a:pPr>
                      <a:r>
                        <a:rPr lang="pl-PL" sz="1400" dirty="0">
                          <a:effectLst/>
                        </a:rPr>
                        <a:t>Poziom sprawozdawczości</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pl-PL"/>
                    </a:p>
                  </a:txBody>
                  <a:tcPr/>
                </a:tc>
                <a:tc hMerge="1">
                  <a:txBody>
                    <a:bodyPr/>
                    <a:lstStyle/>
                    <a:p>
                      <a:endParaRPr lang="pl-PL"/>
                    </a:p>
                  </a:txBody>
                  <a:tcPr/>
                </a:tc>
              </a:tr>
              <a:tr h="228497">
                <a:tc vMerge="1">
                  <a:txBody>
                    <a:bodyPr/>
                    <a:lstStyle/>
                    <a:p>
                      <a:endParaRPr lang="pl-PL"/>
                    </a:p>
                  </a:txBody>
                  <a:tcPr/>
                </a:tc>
                <a:tc>
                  <a:txBody>
                    <a:bodyPr/>
                    <a:lstStyle/>
                    <a:p>
                      <a:pPr algn="ctr">
                        <a:spcAft>
                          <a:spcPts val="0"/>
                        </a:spcAft>
                      </a:pPr>
                      <a:r>
                        <a:rPr lang="pl-PL" sz="1200">
                          <a:effectLst/>
                        </a:rPr>
                        <a:t>powiatowy</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pl-PL" sz="1200" dirty="0">
                          <a:effectLst/>
                        </a:rPr>
                        <a:t>wojewódzki</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pl-PL" sz="1200" dirty="0">
                          <a:effectLst/>
                        </a:rPr>
                        <a:t>krajowy</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56994">
                <a:tc>
                  <a:txBody>
                    <a:bodyPr/>
                    <a:lstStyle/>
                    <a:p>
                      <a:pPr algn="l">
                        <a:spcAft>
                          <a:spcPts val="0"/>
                        </a:spcAft>
                      </a:pPr>
                      <a:r>
                        <a:rPr lang="pl-PL" sz="1200" dirty="0">
                          <a:effectLst/>
                        </a:rPr>
                        <a:t>Analiza uczniów ostatnich </a:t>
                      </a:r>
                      <a:r>
                        <a:rPr lang="pl-PL" sz="1200" dirty="0" smtClean="0">
                          <a:effectLst/>
                        </a:rPr>
                        <a:t>klas </a:t>
                      </a:r>
                      <a:r>
                        <a:rPr lang="pl-PL" sz="1200" dirty="0">
                          <a:effectLst/>
                        </a:rPr>
                        <a:t>szkół ponadgimnazjalnych</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dirty="0">
                          <a:effectLst/>
                        </a:rPr>
                        <a:t>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dirty="0">
                          <a:effectLst/>
                        </a:rPr>
                        <a:t>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dirty="0">
                          <a:effectLst/>
                        </a:rPr>
                        <a:t>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56994">
                <a:tc>
                  <a:txBody>
                    <a:bodyPr/>
                    <a:lstStyle/>
                    <a:p>
                      <a:pPr algn="l">
                        <a:spcAft>
                          <a:spcPts val="0"/>
                        </a:spcAft>
                      </a:pPr>
                      <a:r>
                        <a:rPr lang="pl-PL" sz="1200" dirty="0">
                          <a:effectLst/>
                        </a:rPr>
                        <a:t>Analiza studentów </a:t>
                      </a:r>
                      <a:r>
                        <a:rPr lang="pl-PL" sz="1200" dirty="0" smtClean="0">
                          <a:effectLst/>
                        </a:rPr>
                        <a:t>ostatniego </a:t>
                      </a:r>
                      <a:r>
                        <a:rPr lang="pl-PL" sz="1200" dirty="0">
                          <a:effectLst/>
                        </a:rPr>
                        <a:t>roku studiów</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indent="1270" algn="ctr">
                        <a:spcAft>
                          <a:spcPts val="0"/>
                        </a:spcAft>
                      </a:pPr>
                      <a:r>
                        <a:rPr lang="pl-PL" sz="1200">
                          <a:effectLst/>
                        </a:rPr>
                        <a:t>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a:effectLst/>
                        </a:rPr>
                        <a:t>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dirty="0">
                          <a:effectLst/>
                        </a:rPr>
                        <a:t>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56994">
                <a:tc>
                  <a:txBody>
                    <a:bodyPr/>
                    <a:lstStyle/>
                    <a:p>
                      <a:pPr algn="l">
                        <a:spcAft>
                          <a:spcPts val="0"/>
                        </a:spcAft>
                      </a:pPr>
                      <a:r>
                        <a:rPr lang="pl-PL" sz="1200" dirty="0">
                          <a:effectLst/>
                        </a:rPr>
                        <a:t>Analiza sytuacji absolwentów </a:t>
                      </a:r>
                      <a:r>
                        <a:rPr lang="pl-PL" sz="1200" dirty="0" smtClean="0">
                          <a:effectLst/>
                        </a:rPr>
                        <a:t>szkół </a:t>
                      </a:r>
                      <a:r>
                        <a:rPr lang="pl-PL" sz="1200" dirty="0">
                          <a:effectLst/>
                        </a:rPr>
                        <a:t>ponadgimnazjalnych</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a:effectLst/>
                        </a:rPr>
                        <a:t>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a:effectLst/>
                        </a:rPr>
                        <a:t>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dirty="0">
                          <a:effectLst/>
                        </a:rPr>
                        <a:t>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56994">
                <a:tc>
                  <a:txBody>
                    <a:bodyPr/>
                    <a:lstStyle/>
                    <a:p>
                      <a:pPr algn="l">
                        <a:spcAft>
                          <a:spcPts val="0"/>
                        </a:spcAft>
                      </a:pPr>
                      <a:r>
                        <a:rPr lang="pl-PL" sz="1200" dirty="0">
                          <a:effectLst/>
                        </a:rPr>
                        <a:t>Analiza sytuacji absolwentów </a:t>
                      </a:r>
                      <a:r>
                        <a:rPr lang="pl-PL" sz="1200" dirty="0" smtClean="0">
                          <a:effectLst/>
                        </a:rPr>
                        <a:t>szkół </a:t>
                      </a:r>
                      <a:r>
                        <a:rPr lang="pl-PL" sz="1200" dirty="0">
                          <a:effectLst/>
                        </a:rPr>
                        <a:t>wyższych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indent="1270" algn="ctr">
                        <a:spcAft>
                          <a:spcPts val="0"/>
                        </a:spcAft>
                      </a:pPr>
                      <a:r>
                        <a:rPr lang="pl-PL" sz="1200">
                          <a:effectLst/>
                        </a:rPr>
                        <a:t>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indent="1270" algn="ctr">
                        <a:spcAft>
                          <a:spcPts val="0"/>
                        </a:spcAft>
                      </a:pPr>
                      <a:r>
                        <a:rPr lang="pl-PL" sz="1200">
                          <a:effectLst/>
                        </a:rPr>
                        <a:t> </a:t>
                      </a:r>
                      <a:endParaRPr lang="pl-P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ctr">
                        <a:spcAft>
                          <a:spcPts val="0"/>
                        </a:spcAft>
                        <a:buFont typeface="Wingdings" panose="05000000000000000000" pitchFamily="2" charset="2"/>
                        <a:buChar char=""/>
                      </a:pPr>
                      <a:r>
                        <a:rPr lang="pl-PL" sz="1200" dirty="0">
                          <a:effectLst/>
                        </a:rPr>
                        <a:t> </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Prostokąt 4"/>
          <p:cNvSpPr/>
          <p:nvPr/>
        </p:nvSpPr>
        <p:spPr>
          <a:xfrm>
            <a:off x="718240" y="4001324"/>
            <a:ext cx="10683089" cy="2475486"/>
          </a:xfrm>
          <a:prstGeom prst="rect">
            <a:avLst/>
          </a:prstGeom>
        </p:spPr>
        <p:txBody>
          <a:bodyPr wrap="square">
            <a:spAutoFit/>
          </a:bodyPr>
          <a:lstStyle/>
          <a:p>
            <a:pPr>
              <a:lnSpc>
                <a:spcPct val="107000"/>
              </a:lnSpc>
              <a:spcAft>
                <a:spcPts val="0"/>
              </a:spcAft>
            </a:pPr>
            <a:r>
              <a:rPr lang="pl-PL" b="1" i="1" dirty="0" smtClean="0">
                <a:latin typeface="Arial" panose="020B0604020202020204" pitchFamily="34" charset="0"/>
                <a:ea typeface="Times New Roman" panose="02020603050405020304" pitchFamily="18" charset="0"/>
                <a:cs typeface="Times New Roman" panose="02020603050405020304" pitchFamily="18" charset="0"/>
              </a:rPr>
              <a:t>          Prowadzone </a:t>
            </a:r>
            <a:r>
              <a:rPr lang="pl-PL" b="1" i="1" dirty="0">
                <a:latin typeface="Arial" panose="020B0604020202020204" pitchFamily="34" charset="0"/>
                <a:ea typeface="Times New Roman" panose="02020603050405020304" pitchFamily="18" charset="0"/>
                <a:cs typeface="Times New Roman" panose="02020603050405020304" pitchFamily="18" charset="0"/>
              </a:rPr>
              <a:t>analizy pozwolą odpowiedzieć na następujące pytania</a:t>
            </a:r>
            <a:r>
              <a:rPr lang="pl-PL" b="1" i="1"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endParaRPr lang="pl-PL" b="1"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v"/>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czy </a:t>
            </a:r>
            <a:r>
              <a:rPr lang="pl-PL" sz="1600" dirty="0">
                <a:latin typeface="Arial" panose="020B0604020202020204" pitchFamily="34" charset="0"/>
                <a:ea typeface="Times New Roman" panose="02020603050405020304" pitchFamily="18" charset="0"/>
                <a:cs typeface="Times New Roman" panose="02020603050405020304" pitchFamily="18" charset="0"/>
              </a:rPr>
              <a:t>przyszli absolwenci badanych szkół zwiększą nadwyżkę w danej elementarnej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grupie zawodów</a:t>
            </a:r>
            <a:r>
              <a:rPr lang="pl-PL" sz="1600" dirty="0">
                <a:latin typeface="Arial" panose="020B0604020202020204" pitchFamily="34" charset="0"/>
                <a:ea typeface="Times New Roman" panose="02020603050405020304" pitchFamily="18" charset="0"/>
                <a:cs typeface="Times New Roman" panose="02020603050405020304" pitchFamily="18" charset="0"/>
              </a:rPr>
              <a:t>? </a:t>
            </a:r>
            <a:endParaRPr lang="pl-PL" sz="1600"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v"/>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czy </a:t>
            </a:r>
            <a:r>
              <a:rPr lang="pl-PL" sz="1600" dirty="0">
                <a:latin typeface="Arial" panose="020B0604020202020204" pitchFamily="34" charset="0"/>
                <a:ea typeface="Times New Roman" panose="02020603050405020304" pitchFamily="18" charset="0"/>
                <a:cs typeface="Times New Roman" panose="02020603050405020304" pitchFamily="18" charset="0"/>
              </a:rPr>
              <a:t>deficyt występujący w zawodzie zostanie uzupełniony przez przyszłych absolwentów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szkół</a:t>
            </a:r>
          </a:p>
          <a:p>
            <a:pPr>
              <a:lnSpc>
                <a:spcPct val="107000"/>
              </a:lnSpc>
              <a:spcAft>
                <a:spcPts val="0"/>
              </a:spcAft>
            </a:pPr>
            <a:r>
              <a:rPr lang="pl-PL" sz="1600" dirty="0">
                <a:latin typeface="Arial" panose="020B0604020202020204" pitchFamily="34" charset="0"/>
                <a:ea typeface="Times New Roman" panose="02020603050405020304" pitchFamily="18" charset="0"/>
                <a:cs typeface="Times New Roman" panose="02020603050405020304" pitchFamily="18" charset="0"/>
              </a:rPr>
              <a:t>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                     </a:t>
            </a:r>
            <a:r>
              <a:rPr lang="pl-PL" sz="1600" dirty="0">
                <a:latin typeface="Arial" panose="020B0604020202020204" pitchFamily="34" charset="0"/>
                <a:ea typeface="Times New Roman" panose="02020603050405020304" pitchFamily="18" charset="0"/>
                <a:cs typeface="Times New Roman" panose="02020603050405020304" pitchFamily="18" charset="0"/>
              </a:rPr>
              <a:t>ponadgimnazjalnych oraz uczelni wyższych? </a:t>
            </a:r>
            <a:endParaRPr lang="pl-PL" sz="1600"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v"/>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czy </a:t>
            </a:r>
            <a:r>
              <a:rPr lang="pl-PL" sz="1600" dirty="0">
                <a:latin typeface="Arial" panose="020B0604020202020204" pitchFamily="34" charset="0"/>
                <a:ea typeface="Times New Roman" panose="02020603050405020304" pitchFamily="18" charset="0"/>
                <a:cs typeface="Times New Roman" panose="02020603050405020304" pitchFamily="18" charset="0"/>
              </a:rPr>
              <a:t>uzasadnione jest przeprowadzanie szkoleń dla bezrobotnych w zakresie kwalifikacji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warunkujących</a:t>
            </a:r>
          </a:p>
          <a:p>
            <a:pPr>
              <a:lnSpc>
                <a:spcPct val="107000"/>
              </a:lnSpc>
              <a:spcAft>
                <a:spcPts val="0"/>
              </a:spcAft>
            </a:pPr>
            <a:r>
              <a:rPr lang="pl-PL" sz="1600" dirty="0">
                <a:latin typeface="Arial" panose="020B0604020202020204" pitchFamily="34" charset="0"/>
                <a:ea typeface="Times New Roman" panose="02020603050405020304" pitchFamily="18" charset="0"/>
                <a:cs typeface="Times New Roman" panose="02020603050405020304" pitchFamily="18" charset="0"/>
              </a:rPr>
              <a:t>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                     </a:t>
            </a:r>
            <a:r>
              <a:rPr lang="pl-PL" sz="1600" dirty="0">
                <a:latin typeface="Arial" panose="020B0604020202020204" pitchFamily="34" charset="0"/>
                <a:ea typeface="Times New Roman" panose="02020603050405020304" pitchFamily="18" charset="0"/>
                <a:cs typeface="Times New Roman" panose="02020603050405020304" pitchFamily="18" charset="0"/>
              </a:rPr>
              <a:t>zatrudnienie w zadanym zawodzie?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928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1315" y="365125"/>
            <a:ext cx="11090495" cy="1325563"/>
          </a:xfrm>
        </p:spPr>
        <p:txBody>
          <a:bodyPr>
            <a:normAutofit fontScale="90000"/>
          </a:bodyPr>
          <a:lstStyle/>
          <a:p>
            <a:pPr algn="ctr"/>
            <a:r>
              <a:rPr lang="pl-PL" sz="3400" dirty="0" smtClean="0">
                <a:solidFill>
                  <a:srgbClr val="00B050"/>
                </a:solidFill>
                <a:latin typeface="Arial Black" panose="020B0A04020102020204" pitchFamily="34" charset="0"/>
              </a:rPr>
              <a:t>5. </a:t>
            </a:r>
            <a:r>
              <a:rPr lang="pl-PL" sz="3400" dirty="0">
                <a:solidFill>
                  <a:srgbClr val="00B050"/>
                </a:solidFill>
                <a:latin typeface="Arial Black" panose="020B0A04020102020204" pitchFamily="34" charset="0"/>
              </a:rPr>
              <a:t>Analiza </a:t>
            </a:r>
            <a:r>
              <a:rPr lang="pl-PL" sz="3400" dirty="0" smtClean="0">
                <a:solidFill>
                  <a:srgbClr val="00B050"/>
                </a:solidFill>
                <a:latin typeface="Arial Black" panose="020B0A04020102020204" pitchFamily="34" charset="0"/>
              </a:rPr>
              <a:t>lokalnego rynku pracy na podstawie</a:t>
            </a:r>
            <a:br>
              <a:rPr lang="pl-PL" sz="3400" dirty="0" smtClean="0">
                <a:solidFill>
                  <a:srgbClr val="00B050"/>
                </a:solidFill>
                <a:latin typeface="Arial Black" panose="020B0A04020102020204" pitchFamily="34" charset="0"/>
              </a:rPr>
            </a:br>
            <a:r>
              <a:rPr lang="pl-PL" sz="3400" dirty="0">
                <a:solidFill>
                  <a:srgbClr val="00B050"/>
                </a:solidFill>
                <a:latin typeface="Arial Black" panose="020B0A04020102020204" pitchFamily="34" charset="0"/>
              </a:rPr>
              <a:t> </a:t>
            </a:r>
            <a:r>
              <a:rPr lang="pl-PL" sz="3400" dirty="0" smtClean="0">
                <a:solidFill>
                  <a:srgbClr val="00B050"/>
                </a:solidFill>
                <a:latin typeface="Arial Black" panose="020B0A04020102020204" pitchFamily="34" charset="0"/>
              </a:rPr>
              <a:t>   badań kwestionariuszowych przedsiębiorstw</a:t>
            </a:r>
            <a:endParaRPr lang="pl-PL" sz="34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15" y="1699741"/>
            <a:ext cx="5069611" cy="23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Obraz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129" y="1699741"/>
            <a:ext cx="5110681" cy="239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p:cNvSpPr/>
          <p:nvPr/>
        </p:nvSpPr>
        <p:spPr>
          <a:xfrm>
            <a:off x="561314" y="4424711"/>
            <a:ext cx="11090495" cy="2186240"/>
          </a:xfrm>
          <a:prstGeom prst="rect">
            <a:avLst/>
          </a:prstGeom>
        </p:spPr>
        <p:txBody>
          <a:bodyPr wrap="square">
            <a:spAutoFit/>
          </a:bodyPr>
          <a:lstStyle/>
          <a:p>
            <a:pPr>
              <a:lnSpc>
                <a:spcPct val="107000"/>
              </a:lnSpc>
              <a:spcAft>
                <a:spcPts val="0"/>
              </a:spcAft>
            </a:pPr>
            <a:r>
              <a:rPr lang="pl-PL" sz="1600" b="1" dirty="0">
                <a:latin typeface="Arial" panose="020B0604020202020204" pitchFamily="34" charset="0"/>
                <a:ea typeface="Times New Roman" panose="02020603050405020304" pitchFamily="18" charset="0"/>
                <a:cs typeface="Times New Roman" panose="02020603050405020304" pitchFamily="18" charset="0"/>
              </a:rPr>
              <a:t>Cele badania, to poznanie:</a:t>
            </a:r>
            <a:endParaRPr lang="pl-PL"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dotychczasowych </a:t>
            </a:r>
            <a:r>
              <a:rPr lang="pl-PL" sz="1600" dirty="0">
                <a:latin typeface="Arial" panose="020B0604020202020204" pitchFamily="34" charset="0"/>
                <a:ea typeface="Times New Roman" panose="02020603050405020304" pitchFamily="18" charset="0"/>
                <a:cs typeface="Times New Roman" panose="02020603050405020304" pitchFamily="18" charset="0"/>
              </a:rPr>
              <a:t>oraz planowanych kierunkach oraz skali zmian w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zatrudnieniu</a:t>
            </a:r>
            <a:r>
              <a:rPr lang="pl-PL" sz="1600" dirty="0">
                <a:latin typeface="Arial" panose="020B0604020202020204" pitchFamily="34" charset="0"/>
                <a:ea typeface="Times New Roman" panose="02020603050405020304" pitchFamily="18" charset="0"/>
                <a:cs typeface="Times New Roman" panose="02020603050405020304" pitchFamily="18" charset="0"/>
              </a:rPr>
              <a:t>,</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bieżącej </a:t>
            </a:r>
            <a:r>
              <a:rPr lang="pl-PL" sz="1600" dirty="0">
                <a:latin typeface="Arial" panose="020B0604020202020204" pitchFamily="34" charset="0"/>
                <a:ea typeface="Times New Roman" panose="02020603050405020304" pitchFamily="18" charset="0"/>
                <a:cs typeface="Times New Roman" panose="02020603050405020304" pitchFamily="18" charset="0"/>
              </a:rPr>
              <a:t>struktury zatrudnienia przedsiębiorstw, w podziale na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wielkie </a:t>
            </a:r>
            <a:r>
              <a:rPr lang="pl-PL" sz="1600" dirty="0">
                <a:latin typeface="Arial" panose="020B0604020202020204" pitchFamily="34" charset="0"/>
                <a:ea typeface="Times New Roman" panose="02020603050405020304" pitchFamily="18" charset="0"/>
                <a:cs typeface="Times New Roman" panose="02020603050405020304" pitchFamily="18" charset="0"/>
              </a:rPr>
              <a:t>grupy zawodów,</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planowanej </a:t>
            </a:r>
            <a:r>
              <a:rPr lang="pl-PL" sz="1600" dirty="0">
                <a:latin typeface="Arial" panose="020B0604020202020204" pitchFamily="34" charset="0"/>
                <a:ea typeface="Times New Roman" panose="02020603050405020304" pitchFamily="18" charset="0"/>
                <a:cs typeface="Times New Roman" panose="02020603050405020304" pitchFamily="18" charset="0"/>
              </a:rPr>
              <a:t>struktury zatrudnienia, z uwzględnieniem wielkich grup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zawodów </a:t>
            </a:r>
            <a:r>
              <a:rPr lang="pl-PL" sz="1600" dirty="0">
                <a:latin typeface="Arial" panose="020B0604020202020204" pitchFamily="34" charset="0"/>
                <a:ea typeface="Times New Roman" panose="02020603050405020304" pitchFamily="18" charset="0"/>
                <a:cs typeface="Times New Roman" panose="02020603050405020304" pitchFamily="18" charset="0"/>
              </a:rPr>
              <a:t>oraz umiejętności najbardziej </a:t>
            </a:r>
            <a:endParaRPr lang="pl-PL" sz="160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600" dirty="0">
                <a:latin typeface="Arial" panose="020B0604020202020204" pitchFamily="34" charset="0"/>
                <a:ea typeface="Times New Roman" panose="02020603050405020304" pitchFamily="18" charset="0"/>
                <a:cs typeface="Times New Roman" panose="02020603050405020304" pitchFamily="18" charset="0"/>
              </a:rPr>
              <a:t>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     pożądanych </a:t>
            </a:r>
            <a:r>
              <a:rPr lang="pl-PL" sz="1600" dirty="0">
                <a:latin typeface="Arial" panose="020B0604020202020204" pitchFamily="34" charset="0"/>
                <a:ea typeface="Times New Roman" panose="02020603050405020304" pitchFamily="18" charset="0"/>
                <a:cs typeface="Times New Roman" panose="02020603050405020304" pitchFamily="18" charset="0"/>
              </a:rPr>
              <a:t>przez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pracodawcę </a:t>
            </a:r>
            <a:r>
              <a:rPr lang="pl-PL" sz="1600" dirty="0">
                <a:latin typeface="Arial" panose="020B0604020202020204" pitchFamily="34" charset="0"/>
                <a:ea typeface="Times New Roman" panose="02020603050405020304" pitchFamily="18" charset="0"/>
                <a:cs typeface="Times New Roman" panose="02020603050405020304" pitchFamily="18" charset="0"/>
              </a:rPr>
              <a:t>w danym zawodzie/specjalności,</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problemach </a:t>
            </a:r>
            <a:r>
              <a:rPr lang="pl-PL" sz="1600" dirty="0">
                <a:latin typeface="Arial" panose="020B0604020202020204" pitchFamily="34" charset="0"/>
                <a:ea typeface="Times New Roman" panose="02020603050405020304" pitchFamily="18" charset="0"/>
                <a:cs typeface="Times New Roman" panose="02020603050405020304" pitchFamily="18" charset="0"/>
              </a:rPr>
              <a:t>zgłaszanych przez przedsiębiorstwa w procesie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rekrutacji </a:t>
            </a:r>
            <a:r>
              <a:rPr lang="pl-PL" sz="1600" dirty="0">
                <a:latin typeface="Arial" panose="020B0604020202020204" pitchFamily="34" charset="0"/>
                <a:ea typeface="Times New Roman" panose="02020603050405020304" pitchFamily="18" charset="0"/>
                <a:cs typeface="Times New Roman" panose="02020603050405020304" pitchFamily="18" charset="0"/>
              </a:rPr>
              <a:t>pracowników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a:t>
            </a:r>
            <a:r>
              <a:rPr lang="pl-PL"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w </a:t>
            </a:r>
            <a:r>
              <a:rPr lang="pl-PL" sz="1600" dirty="0">
                <a:latin typeface="Arial" panose="020B0604020202020204" pitchFamily="34" charset="0"/>
                <a:ea typeface="Times New Roman" panose="02020603050405020304" pitchFamily="18" charset="0"/>
                <a:cs typeface="Times New Roman" panose="02020603050405020304" pitchFamily="18" charset="0"/>
              </a:rPr>
              <a:t>ujęciu zawodów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oraz</a:t>
            </a:r>
          </a:p>
          <a:p>
            <a:pPr>
              <a:lnSpc>
                <a:spcPct val="107000"/>
              </a:lnSpc>
              <a:spcAft>
                <a:spcPts val="0"/>
              </a:spcAft>
            </a:pPr>
            <a:r>
              <a:rPr lang="pl-PL" sz="1600" dirty="0">
                <a:latin typeface="Arial" panose="020B0604020202020204" pitchFamily="34" charset="0"/>
                <a:ea typeface="Times New Roman" panose="02020603050405020304" pitchFamily="18" charset="0"/>
                <a:cs typeface="Times New Roman" panose="02020603050405020304" pitchFamily="18" charset="0"/>
              </a:rPr>
              <a:t>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     </a:t>
            </a:r>
            <a:r>
              <a:rPr lang="pl-PL" sz="1600" dirty="0">
                <a:latin typeface="Arial" panose="020B0604020202020204" pitchFamily="34" charset="0"/>
                <a:ea typeface="Times New Roman" panose="02020603050405020304" pitchFamily="18" charset="0"/>
                <a:cs typeface="Times New Roman" panose="02020603050405020304" pitchFamily="18" charset="0"/>
              </a:rPr>
              <a:t>umiejętności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najczęściej </a:t>
            </a:r>
            <a:r>
              <a:rPr lang="pl-PL" sz="1600" dirty="0">
                <a:latin typeface="Arial" panose="020B0604020202020204" pitchFamily="34" charset="0"/>
                <a:ea typeface="Times New Roman" panose="02020603050405020304" pitchFamily="18" charset="0"/>
                <a:cs typeface="Times New Roman" panose="02020603050405020304" pitchFamily="18" charset="0"/>
              </a:rPr>
              <a:t>brakujących kandydatom do pracy,</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pl-PL" sz="1600" dirty="0" smtClean="0">
                <a:latin typeface="Arial" panose="020B0604020202020204" pitchFamily="34" charset="0"/>
                <a:ea typeface="Times New Roman" panose="02020603050405020304" pitchFamily="18" charset="0"/>
                <a:cs typeface="Times New Roman" panose="02020603050405020304" pitchFamily="18" charset="0"/>
              </a:rPr>
              <a:t> roli </a:t>
            </a:r>
            <a:r>
              <a:rPr lang="pl-PL" sz="1600" dirty="0">
                <a:latin typeface="Arial" panose="020B0604020202020204" pitchFamily="34" charset="0"/>
                <a:ea typeface="Times New Roman" panose="02020603050405020304" pitchFamily="18" charset="0"/>
                <a:cs typeface="Times New Roman" panose="02020603050405020304" pitchFamily="18" charset="0"/>
              </a:rPr>
              <a:t>powiatowych urzędów pracy w kwestii poszukiwania nowych </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pracowników </a:t>
            </a:r>
            <a:r>
              <a:rPr lang="pl-PL" sz="1600" dirty="0">
                <a:latin typeface="Arial" panose="020B0604020202020204" pitchFamily="34" charset="0"/>
                <a:ea typeface="Times New Roman" panose="02020603050405020304" pitchFamily="18" charset="0"/>
                <a:cs typeface="Times New Roman" panose="02020603050405020304" pitchFamily="18" charset="0"/>
              </a:rPr>
              <a:t>przez lokalne firmy</a:t>
            </a:r>
            <a:r>
              <a:rPr lang="pl-PL" sz="1600" dirty="0" smtClean="0">
                <a:latin typeface="Arial" panose="020B0604020202020204" pitchFamily="34" charset="0"/>
                <a:ea typeface="Times New Roman" panose="02020603050405020304" pitchFamily="18" charset="0"/>
                <a:cs typeface="Times New Roman" panose="02020603050405020304" pitchFamily="18" charset="0"/>
              </a:rPr>
              <a:t>.</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538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54071" y="229323"/>
            <a:ext cx="5933792" cy="621703"/>
          </a:xfrm>
        </p:spPr>
        <p:txBody>
          <a:bodyPr>
            <a:normAutofit/>
          </a:bodyPr>
          <a:lstStyle/>
          <a:p>
            <a:r>
              <a:rPr lang="pl-PL" sz="3400" dirty="0">
                <a:solidFill>
                  <a:srgbClr val="00B050"/>
                </a:solidFill>
                <a:latin typeface="Arial Black" panose="020B0A04020102020204" pitchFamily="34" charset="0"/>
              </a:rPr>
              <a:t>6. Prognozy rynku pracy</a:t>
            </a:r>
          </a:p>
        </p:txBody>
      </p:sp>
      <p:pic>
        <p:nvPicPr>
          <p:cNvPr id="4" name="Symbol zastępczy zawartości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9914" y="1367073"/>
            <a:ext cx="9162106" cy="4963799"/>
          </a:xfrm>
          <a:prstGeom prst="rect">
            <a:avLst/>
          </a:prstGeom>
          <a:noFill/>
          <a:ln>
            <a:noFill/>
          </a:ln>
        </p:spPr>
      </p:pic>
    </p:spTree>
    <p:extLst>
      <p:ext uri="{BB962C8B-B14F-4D97-AF65-F5344CB8AC3E}">
        <p14:creationId xmlns:p14="http://schemas.microsoft.com/office/powerpoint/2010/main" val="421298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621724" y="1568564"/>
            <a:ext cx="6096000" cy="2431435"/>
          </a:xfrm>
          <a:prstGeom prst="rect">
            <a:avLst/>
          </a:prstGeom>
        </p:spPr>
        <p:txBody>
          <a:bodyPr>
            <a:spAutoFit/>
          </a:bodyPr>
          <a:lstStyle/>
          <a:p>
            <a:endParaRPr lang="pl-PL" sz="800" dirty="0">
              <a:solidFill>
                <a:srgbClr val="000000"/>
              </a:solidFill>
              <a:latin typeface="Arial" panose="020B0604020202020204" pitchFamily="34" charset="0"/>
            </a:endParaRPr>
          </a:p>
          <a:p>
            <a:pPr algn="ctr"/>
            <a:r>
              <a:rPr lang="pl-PL" sz="4800" b="1" i="1" dirty="0">
                <a:latin typeface="Arial Black" panose="020B0A04020102020204" pitchFamily="34" charset="0"/>
              </a:rPr>
              <a:t>Dziękuję za uwagę </a:t>
            </a:r>
            <a:endParaRPr lang="pl-PL" sz="4800" i="1" dirty="0">
              <a:latin typeface="Arial Black" panose="020B0A04020102020204" pitchFamily="34" charset="0"/>
            </a:endParaRPr>
          </a:p>
          <a:p>
            <a:pPr algn="ctr"/>
            <a:r>
              <a:rPr lang="pl-PL" sz="4800" b="1" i="1" dirty="0">
                <a:latin typeface="Arial Black" panose="020B0A04020102020204" pitchFamily="34" charset="0"/>
              </a:rPr>
              <a:t>i wytrwałość! </a:t>
            </a:r>
            <a:endParaRPr lang="pl-PL" sz="4800" i="1" dirty="0">
              <a:latin typeface="Arial Black" panose="020B0A04020102020204" pitchFamily="34" charset="0"/>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800" y="4508730"/>
            <a:ext cx="2765849" cy="1853770"/>
          </a:xfrm>
          <a:prstGeom prst="rect">
            <a:avLst/>
          </a:prstGeom>
        </p:spPr>
      </p:pic>
      <p:pic>
        <p:nvPicPr>
          <p:cNvPr id="1028" name="Obraz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76" y="351162"/>
            <a:ext cx="10782678" cy="113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2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67073" y="239005"/>
            <a:ext cx="9424657" cy="6401753"/>
          </a:xfrm>
          <a:prstGeom prst="rect">
            <a:avLst/>
          </a:prstGeom>
        </p:spPr>
        <p:txBody>
          <a:bodyPr wrap="square">
            <a:spAutoFit/>
          </a:bodyPr>
          <a:lstStyle/>
          <a:p>
            <a:pPr indent="540385" algn="just">
              <a:lnSpc>
                <a:spcPct val="150000"/>
              </a:lnSpc>
            </a:pPr>
            <a:r>
              <a:rPr lang="pl-PL" sz="2000" i="1" dirty="0" smtClean="0">
                <a:latin typeface="Arial Black" panose="020B0A04020102020204" pitchFamily="34" charset="0"/>
              </a:rPr>
              <a:t>	</a:t>
            </a:r>
            <a:r>
              <a:rPr lang="pl-PL" sz="2000" i="1" dirty="0" smtClean="0">
                <a:latin typeface="Arial" panose="020B0604020202020204" pitchFamily="34" charset="0"/>
                <a:cs typeface="Arial" panose="020B0604020202020204" pitchFamily="34" charset="0"/>
              </a:rPr>
              <a:t>Zgodnie </a:t>
            </a:r>
            <a:r>
              <a:rPr lang="pl-PL" sz="2000" i="1" dirty="0">
                <a:latin typeface="Arial" panose="020B0604020202020204" pitchFamily="34" charset="0"/>
                <a:cs typeface="Arial" panose="020B0604020202020204" pitchFamily="34" charset="0"/>
              </a:rPr>
              <a:t>z zapisami Ustawy z dnia 20 kwietnia </a:t>
            </a:r>
            <a:r>
              <a:rPr lang="pl-PL" sz="2000" i="1" dirty="0" smtClean="0">
                <a:latin typeface="Arial" panose="020B0604020202020204" pitchFamily="34" charset="0"/>
                <a:cs typeface="Arial" panose="020B0604020202020204" pitchFamily="34" charset="0"/>
              </a:rPr>
              <a:t>2004 </a:t>
            </a:r>
            <a:r>
              <a:rPr lang="pl-PL" sz="2000" i="1" dirty="0">
                <a:latin typeface="Arial" panose="020B0604020202020204" pitchFamily="34" charset="0"/>
                <a:cs typeface="Arial" panose="020B0604020202020204" pitchFamily="34" charset="0"/>
              </a:rPr>
              <a:t>roku </a:t>
            </a:r>
            <a:r>
              <a:rPr lang="pl-PL" sz="2000" i="1" dirty="0" smtClean="0">
                <a:latin typeface="Arial" panose="020B0604020202020204" pitchFamily="34" charset="0"/>
                <a:cs typeface="Arial" panose="020B0604020202020204" pitchFamily="34" charset="0"/>
              </a:rPr>
              <a:t/>
            </a:r>
            <a:br>
              <a:rPr lang="pl-PL" sz="2000" i="1" dirty="0" smtClean="0">
                <a:latin typeface="Arial" panose="020B0604020202020204" pitchFamily="34" charset="0"/>
                <a:cs typeface="Arial" panose="020B0604020202020204" pitchFamily="34" charset="0"/>
              </a:rPr>
            </a:br>
            <a:r>
              <a:rPr lang="pl-PL" sz="2000" i="1" dirty="0" smtClean="0">
                <a:latin typeface="Arial" panose="020B0604020202020204" pitchFamily="34" charset="0"/>
                <a:cs typeface="Arial" panose="020B0604020202020204" pitchFamily="34" charset="0"/>
              </a:rPr>
              <a:t>o </a:t>
            </a:r>
            <a:r>
              <a:rPr lang="pl-PL" sz="2000" i="1" dirty="0">
                <a:latin typeface="Arial" panose="020B0604020202020204" pitchFamily="34" charset="0"/>
                <a:cs typeface="Arial" panose="020B0604020202020204" pitchFamily="34" charset="0"/>
              </a:rPr>
              <a:t>promocji zatrudnienia i instytucjach rynku pracy (tj. Dz. U. </a:t>
            </a:r>
            <a:r>
              <a:rPr lang="pl-PL" sz="2000" i="1" dirty="0" smtClean="0">
                <a:latin typeface="Arial" panose="020B0604020202020204" pitchFamily="34" charset="0"/>
                <a:cs typeface="Arial" panose="020B0604020202020204" pitchFamily="34" charset="0"/>
              </a:rPr>
              <a:t>z 2016 </a:t>
            </a:r>
            <a:r>
              <a:rPr lang="pl-PL" sz="2000" i="1" dirty="0">
                <a:latin typeface="Arial" panose="020B0604020202020204" pitchFamily="34" charset="0"/>
                <a:cs typeface="Arial" panose="020B0604020202020204" pitchFamily="34" charset="0"/>
              </a:rPr>
              <a:t>roku poz. 645 z </a:t>
            </a:r>
            <a:r>
              <a:rPr lang="pl-PL" sz="2000" i="1" dirty="0" err="1">
                <a:latin typeface="Arial" panose="020B0604020202020204" pitchFamily="34" charset="0"/>
                <a:cs typeface="Arial" panose="020B0604020202020204" pitchFamily="34" charset="0"/>
              </a:rPr>
              <a:t>późn</a:t>
            </a:r>
            <a:r>
              <a:rPr lang="pl-PL" sz="2000" i="1" dirty="0">
                <a:latin typeface="Arial" panose="020B0604020202020204" pitchFamily="34" charset="0"/>
                <a:cs typeface="Arial" panose="020B0604020202020204" pitchFamily="34" charset="0"/>
              </a:rPr>
              <a:t>. zm., art.8 </a:t>
            </a:r>
            <a:r>
              <a:rPr lang="pl-PL" sz="2000" i="1" dirty="0" smtClean="0">
                <a:latin typeface="Arial" panose="020B0604020202020204" pitchFamily="34" charset="0"/>
                <a:cs typeface="Arial" panose="020B0604020202020204" pitchFamily="34" charset="0"/>
              </a:rPr>
              <a:t>ust</a:t>
            </a:r>
            <a:r>
              <a:rPr lang="pl-PL" sz="2000" i="1" dirty="0">
                <a:latin typeface="Arial" panose="020B0604020202020204" pitchFamily="34" charset="0"/>
                <a:cs typeface="Arial" panose="020B0604020202020204" pitchFamily="34" charset="0"/>
              </a:rPr>
              <a:t>. 1 pkt 3 i art. 9 ust. 1 pkt 9) opracowywanie analiz rynku pracy, w tym prowadzenie monitoringu zawodów deficytowych </a:t>
            </a:r>
            <a:r>
              <a:rPr lang="pl-PL" sz="2000" i="1" dirty="0" smtClean="0">
                <a:latin typeface="Arial" panose="020B0604020202020204" pitchFamily="34" charset="0"/>
                <a:cs typeface="Arial" panose="020B0604020202020204" pitchFamily="34" charset="0"/>
              </a:rPr>
              <a:t>i </a:t>
            </a:r>
            <a:r>
              <a:rPr lang="pl-PL" sz="2000" i="1" dirty="0">
                <a:latin typeface="Arial" panose="020B0604020202020204" pitchFamily="34" charset="0"/>
                <a:cs typeface="Arial" panose="020B0604020202020204" pitchFamily="34" charset="0"/>
              </a:rPr>
              <a:t>nadwyżkowych jest jednym z zadań samorządu województwa oraz samorządu powiatu </a:t>
            </a:r>
            <a:r>
              <a:rPr lang="pl-PL" sz="2000" i="1" dirty="0" smtClean="0">
                <a:latin typeface="Arial" panose="020B0604020202020204" pitchFamily="34" charset="0"/>
                <a:cs typeface="Arial" panose="020B0604020202020204" pitchFamily="34" charset="0"/>
              </a:rPr>
              <a:t>w </a:t>
            </a:r>
            <a:r>
              <a:rPr lang="pl-PL" sz="2000" i="1" dirty="0">
                <a:latin typeface="Arial" panose="020B0604020202020204" pitchFamily="34" charset="0"/>
                <a:cs typeface="Arial" panose="020B0604020202020204" pitchFamily="34" charset="0"/>
              </a:rPr>
              <a:t>zakresie polityki rynku pracy.</a:t>
            </a:r>
          </a:p>
          <a:p>
            <a:pPr indent="540385" algn="just"/>
            <a:endParaRPr lang="pl-PL" sz="2000" i="1"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l-PL" sz="2000" i="1" dirty="0" smtClean="0">
                <a:latin typeface="Arial" panose="020B0604020202020204" pitchFamily="34" charset="0"/>
                <a:cs typeface="Arial" panose="020B0604020202020204" pitchFamily="34" charset="0"/>
              </a:rPr>
              <a:t>	</a:t>
            </a:r>
            <a:r>
              <a:rPr lang="pl-PL" sz="2000" dirty="0" smtClean="0">
                <a:solidFill>
                  <a:srgbClr val="00B050"/>
                </a:solidFill>
                <a:latin typeface="Arial" panose="020B0604020202020204" pitchFamily="34" charset="0"/>
                <a:cs typeface="Arial" panose="020B0604020202020204" pitchFamily="34" charset="0"/>
              </a:rPr>
              <a:t>„Opracowanie </a:t>
            </a:r>
            <a:r>
              <a:rPr lang="pl-PL" sz="2000" dirty="0">
                <a:solidFill>
                  <a:srgbClr val="00B050"/>
                </a:solidFill>
                <a:latin typeface="Arial" panose="020B0604020202020204" pitchFamily="34" charset="0"/>
                <a:cs typeface="Arial" panose="020B0604020202020204" pitchFamily="34" charset="0"/>
              </a:rPr>
              <a:t>nowych zaleceń metodycznych prowadzenia monitoringu zawodów deficytowych i nadwyżkowych na lokalnym rynku pracy</a:t>
            </a:r>
            <a:r>
              <a:rPr lang="pl-PL" sz="2000" dirty="0" smtClean="0">
                <a:solidFill>
                  <a:srgbClr val="00B050"/>
                </a:solidFill>
                <a:latin typeface="Arial" panose="020B0604020202020204" pitchFamily="34" charset="0"/>
                <a:cs typeface="Arial" panose="020B0604020202020204" pitchFamily="34" charset="0"/>
              </a:rPr>
              <a:t>”</a:t>
            </a:r>
            <a:r>
              <a:rPr lang="pl-PL" sz="2000" dirty="0">
                <a:solidFill>
                  <a:srgbClr val="00B050"/>
                </a:solidFill>
                <a:latin typeface="Arial" panose="020B0604020202020204" pitchFamily="34" charset="0"/>
                <a:cs typeface="Arial" panose="020B0604020202020204" pitchFamily="34" charset="0"/>
              </a:rPr>
              <a:t> (Instytut Nauk Społeczno‑Ekonomicznych Sp. z o.o. w Łodzi – autor)</a:t>
            </a:r>
            <a:r>
              <a:rPr lang="pl-PL" sz="2000" dirty="0" smtClean="0">
                <a:solidFill>
                  <a:srgbClr val="00B050"/>
                </a:solidFill>
                <a:latin typeface="Arial" panose="020B0604020202020204" pitchFamily="34" charset="0"/>
                <a:cs typeface="Arial" panose="020B0604020202020204" pitchFamily="34" charset="0"/>
              </a:rPr>
              <a:t> </a:t>
            </a:r>
            <a:r>
              <a:rPr lang="pl-PL" sz="2000" dirty="0" smtClean="0">
                <a:solidFill>
                  <a:srgbClr val="00B050"/>
                </a:solidFill>
                <a:latin typeface="Arial" panose="020B0604020202020204" pitchFamily="34" charset="0"/>
                <a:cs typeface="Arial" panose="020B0604020202020204" pitchFamily="34" charset="0"/>
              </a:rPr>
              <a:t>przygotowane </a:t>
            </a:r>
            <a:r>
              <a:rPr lang="pl-PL" sz="2000" dirty="0" smtClean="0">
                <a:solidFill>
                  <a:srgbClr val="00B050"/>
                </a:solidFill>
                <a:latin typeface="Arial" panose="020B0604020202020204" pitchFamily="34" charset="0"/>
                <a:cs typeface="Arial" panose="020B0604020202020204" pitchFamily="34" charset="0"/>
              </a:rPr>
              <a:t>zostało w </a:t>
            </a:r>
            <a:r>
              <a:rPr lang="pl-PL" sz="2000" dirty="0">
                <a:solidFill>
                  <a:srgbClr val="00B050"/>
                </a:solidFill>
                <a:latin typeface="Arial" panose="020B0604020202020204" pitchFamily="34" charset="0"/>
                <a:cs typeface="Arial" panose="020B0604020202020204" pitchFamily="34" charset="0"/>
              </a:rPr>
              <a:t>ramach </a:t>
            </a:r>
            <a:r>
              <a:rPr lang="pl-PL" sz="2000" dirty="0" smtClean="0">
                <a:solidFill>
                  <a:srgbClr val="00B050"/>
                </a:solidFill>
                <a:latin typeface="Arial" panose="020B0604020202020204" pitchFamily="34" charset="0"/>
                <a:cs typeface="Arial" panose="020B0604020202020204" pitchFamily="34" charset="0"/>
              </a:rPr>
              <a:t>projektu realizowanego </a:t>
            </a:r>
            <a:r>
              <a:rPr lang="pl-PL" sz="2000" dirty="0">
                <a:solidFill>
                  <a:srgbClr val="00B050"/>
                </a:solidFill>
                <a:latin typeface="Arial" panose="020B0604020202020204" pitchFamily="34" charset="0"/>
                <a:cs typeface="Arial" panose="020B0604020202020204" pitchFamily="34" charset="0"/>
              </a:rPr>
              <a:t>przez Centrum Rozwoju Zasobów Ludzkich (CRZL) a </a:t>
            </a:r>
            <a:r>
              <a:rPr lang="pl-PL" sz="2000" dirty="0" smtClean="0">
                <a:solidFill>
                  <a:srgbClr val="00B050"/>
                </a:solidFill>
                <a:latin typeface="Arial" panose="020B0604020202020204" pitchFamily="34" charset="0"/>
                <a:cs typeface="Arial" panose="020B0604020202020204" pitchFamily="34" charset="0"/>
              </a:rPr>
              <a:t>zainicjowanego </a:t>
            </a:r>
            <a:r>
              <a:rPr lang="pl-PL" sz="2000" dirty="0">
                <a:solidFill>
                  <a:srgbClr val="00B050"/>
                </a:solidFill>
                <a:latin typeface="Arial" panose="020B0604020202020204" pitchFamily="34" charset="0"/>
                <a:cs typeface="Arial" panose="020B0604020202020204" pitchFamily="34" charset="0"/>
              </a:rPr>
              <a:t>przez </a:t>
            </a:r>
            <a:r>
              <a:rPr lang="pl-PL" sz="2000" dirty="0" smtClean="0">
                <a:solidFill>
                  <a:srgbClr val="00B050"/>
                </a:solidFill>
                <a:latin typeface="Arial" panose="020B0604020202020204" pitchFamily="34" charset="0"/>
                <a:cs typeface="Arial" panose="020B0604020202020204" pitchFamily="34" charset="0"/>
              </a:rPr>
              <a:t>Departament </a:t>
            </a:r>
            <a:r>
              <a:rPr lang="pl-PL" sz="2000" dirty="0">
                <a:solidFill>
                  <a:srgbClr val="00B050"/>
                </a:solidFill>
                <a:latin typeface="Arial" panose="020B0604020202020204" pitchFamily="34" charset="0"/>
                <a:cs typeface="Arial" panose="020B0604020202020204" pitchFamily="34" charset="0"/>
              </a:rPr>
              <a:t>Rynku Pracy w Ministerstwie Pracy i Polityki Społecznej </a:t>
            </a:r>
            <a:r>
              <a:rPr lang="pl-PL" sz="2000" dirty="0" smtClean="0">
                <a:solidFill>
                  <a:srgbClr val="00B050"/>
                </a:solidFill>
                <a:latin typeface="Arial" panose="020B0604020202020204" pitchFamily="34" charset="0"/>
                <a:cs typeface="Arial" panose="020B0604020202020204" pitchFamily="34" charset="0"/>
              </a:rPr>
              <a:t>i jest dostępne </a:t>
            </a:r>
            <a:r>
              <a:rPr lang="pl-PL" sz="2000" dirty="0">
                <a:solidFill>
                  <a:srgbClr val="00B050"/>
                </a:solidFill>
                <a:latin typeface="Arial" panose="020B0604020202020204" pitchFamily="34" charset="0"/>
                <a:cs typeface="Arial" panose="020B0604020202020204" pitchFamily="34" charset="0"/>
              </a:rPr>
              <a:t>na stronie internetowej </a:t>
            </a:r>
            <a:r>
              <a:rPr lang="pl-PL" sz="2000" u="sng" dirty="0">
                <a:latin typeface="Arial" panose="020B0604020202020204" pitchFamily="34" charset="0"/>
                <a:cs typeface="Arial" panose="020B0604020202020204" pitchFamily="34" charset="0"/>
                <a:hlinkClick r:id="rId3"/>
              </a:rPr>
              <a:t>http://instytut.inse.pl/monitoring/Metodologia.pdf</a:t>
            </a:r>
            <a:r>
              <a:rPr lang="pl-PL" sz="2000" dirty="0">
                <a:latin typeface="Arial" panose="020B0604020202020204" pitchFamily="34" charset="0"/>
                <a:cs typeface="Arial" panose="020B0604020202020204" pitchFamily="34" charset="0"/>
              </a:rPr>
              <a:t> </a:t>
            </a:r>
            <a:r>
              <a:rPr lang="pl-PL" sz="2000" dirty="0">
                <a:solidFill>
                  <a:srgbClr val="00B050"/>
                </a:solidFill>
                <a:latin typeface="Arial" panose="020B0604020202020204" pitchFamily="34" charset="0"/>
                <a:cs typeface="Arial" panose="020B0604020202020204" pitchFamily="34" charset="0"/>
              </a:rPr>
              <a:t>lub </a:t>
            </a:r>
            <a:r>
              <a:rPr lang="pl-PL" sz="2000" u="sng" dirty="0">
                <a:latin typeface="Arial" panose="020B0604020202020204" pitchFamily="34" charset="0"/>
                <a:cs typeface="Arial" panose="020B0604020202020204" pitchFamily="34" charset="0"/>
                <a:hlinkClick r:id="rId4"/>
              </a:rPr>
              <a:t>http://</a:t>
            </a:r>
            <a:r>
              <a:rPr lang="pl-PL" sz="2000" u="sng" dirty="0" smtClean="0">
                <a:latin typeface="Arial" panose="020B0604020202020204" pitchFamily="34" charset="0"/>
                <a:cs typeface="Arial" panose="020B0604020202020204" pitchFamily="34" charset="0"/>
                <a:hlinkClick r:id="rId4"/>
              </a:rPr>
              <a:t>mz.praca.gov.pl</a:t>
            </a:r>
            <a:r>
              <a:rPr lang="pl-PL" sz="2000" dirty="0" smtClean="0">
                <a:solidFill>
                  <a:srgbClr val="00B050"/>
                </a:solidFill>
                <a:latin typeface="Arial" panose="020B0604020202020204" pitchFamily="34" charset="0"/>
                <a:cs typeface="Arial" panose="020B0604020202020204" pitchFamily="34" charset="0"/>
              </a:rPr>
              <a:t>.</a:t>
            </a:r>
            <a:endParaRPr lang="pl-P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495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507776438"/>
              </p:ext>
            </p:extLst>
          </p:nvPr>
        </p:nvGraphicFramePr>
        <p:xfrm>
          <a:off x="317500" y="135468"/>
          <a:ext cx="11061700" cy="6656824"/>
        </p:xfrm>
        <a:graphic>
          <a:graphicData uri="http://schemas.openxmlformats.org/drawingml/2006/table">
            <a:tbl>
              <a:tblPr firstRow="1" bandRow="1">
                <a:tableStyleId>{5C22544A-7EE6-4342-B048-85BDC9FD1C3A}</a:tableStyleId>
              </a:tblPr>
              <a:tblGrid>
                <a:gridCol w="2379016"/>
                <a:gridCol w="1837384"/>
                <a:gridCol w="1905000"/>
                <a:gridCol w="749300"/>
                <a:gridCol w="698500"/>
                <a:gridCol w="736600"/>
                <a:gridCol w="2755900"/>
              </a:tblGrid>
              <a:tr h="451194">
                <a:tc rowSpan="2">
                  <a:txBody>
                    <a:bodyPr/>
                    <a:lstStyle/>
                    <a:p>
                      <a:pPr algn="ctr">
                        <a:lnSpc>
                          <a:spcPct val="107000"/>
                        </a:lnSpc>
                        <a:spcAft>
                          <a:spcPts val="0"/>
                        </a:spcAft>
                      </a:pP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Źródło danych</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rowSpan="2">
                  <a:txBody>
                    <a:bodyPr/>
                    <a:lstStyle/>
                    <a:p>
                      <a:pPr algn="ctr">
                        <a:lnSpc>
                          <a:spcPct val="107000"/>
                        </a:lnSpc>
                        <a:spcAft>
                          <a:spcPts val="0"/>
                        </a:spcAft>
                      </a:pP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Wykorzystane dane</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rowSpan="2">
                  <a:txBody>
                    <a:bodyPr/>
                    <a:lstStyle/>
                    <a:p>
                      <a:pPr algn="ctr">
                        <a:lnSpc>
                          <a:spcPct val="107000"/>
                        </a:lnSpc>
                        <a:spcAft>
                          <a:spcPts val="0"/>
                        </a:spcAft>
                      </a:pP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Poziom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agregacji</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gridSpan="3">
                  <a:txBody>
                    <a:bodyPr/>
                    <a:lstStyle/>
                    <a:p>
                      <a:pPr algn="ctr">
                        <a:lnSpc>
                          <a:spcPct val="107000"/>
                        </a:lnSpc>
                        <a:spcAft>
                          <a:spcPts val="0"/>
                        </a:spcAft>
                      </a:pP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Sprawozdawczość</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hMerge="1">
                  <a:txBody>
                    <a:bodyPr/>
                    <a:lstStyle/>
                    <a:p>
                      <a:endParaRPr lang="pl-PL"/>
                    </a:p>
                  </a:txBody>
                  <a:tcPr/>
                </a:tc>
                <a:tc hMerge="1">
                  <a:txBody>
                    <a:bodyPr/>
                    <a:lstStyle/>
                    <a:p>
                      <a:endParaRPr lang="pl-PL"/>
                    </a:p>
                  </a:txBody>
                  <a:tcPr/>
                </a:tc>
                <a:tc rowSpan="2">
                  <a:txBody>
                    <a:bodyPr/>
                    <a:lstStyle/>
                    <a:p>
                      <a:pPr algn="ctr">
                        <a:lnSpc>
                          <a:spcPct val="107000"/>
                        </a:lnSpc>
                        <a:spcAft>
                          <a:spcPts val="0"/>
                        </a:spcAft>
                      </a:pP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Cel wykorzystania </a:t>
                      </a:r>
                      <a:br>
                        <a:rPr lang="pl-PL" sz="1200" b="1" dirty="0">
                          <a:effectLst/>
                          <a:latin typeface="Arial" panose="020B0604020202020204" pitchFamily="34" charset="0"/>
                          <a:ea typeface="Times New Roman" panose="02020603050405020304" pitchFamily="18" charset="0"/>
                          <a:cs typeface="Times New Roman" panose="02020603050405020304" pitchFamily="18" charset="0"/>
                        </a:rPr>
                      </a:br>
                      <a:r>
                        <a:rPr lang="pl-PL" sz="1200" b="1" dirty="0">
                          <a:effectLst/>
                          <a:latin typeface="Arial" panose="020B0604020202020204" pitchFamily="34" charset="0"/>
                          <a:ea typeface="Times New Roman" panose="02020603050405020304" pitchFamily="18" charset="0"/>
                          <a:cs typeface="Times New Roman" panose="02020603050405020304" pitchFamily="18" charset="0"/>
                        </a:rPr>
                        <a:t>w monitoringu</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314784">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07000"/>
                        </a:lnSpc>
                        <a:spcAft>
                          <a:spcPts val="0"/>
                        </a:spcAft>
                      </a:pPr>
                      <a:r>
                        <a:rPr lang="pl-PL" sz="1100" dirty="0">
                          <a:effectLst/>
                          <a:latin typeface="Arial" panose="020B0604020202020204" pitchFamily="34" charset="0"/>
                          <a:ea typeface="Times New Roman" panose="02020603050405020304" pitchFamily="18" charset="0"/>
                          <a:cs typeface="Times New Roman" panose="02020603050405020304" pitchFamily="18" charset="0"/>
                        </a:rPr>
                        <a:t>PUP</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100" dirty="0">
                          <a:effectLst/>
                          <a:latin typeface="Arial" panose="020B0604020202020204" pitchFamily="34" charset="0"/>
                          <a:ea typeface="Times New Roman" panose="02020603050405020304" pitchFamily="18" charset="0"/>
                          <a:cs typeface="Times New Roman" panose="02020603050405020304" pitchFamily="18" charset="0"/>
                        </a:rPr>
                        <a:t>WUP</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100" dirty="0">
                          <a:effectLst/>
                          <a:latin typeface="Arial" panose="020B0604020202020204" pitchFamily="34" charset="0"/>
                          <a:ea typeface="Times New Roman" panose="02020603050405020304" pitchFamily="18" charset="0"/>
                          <a:cs typeface="Times New Roman" panose="02020603050405020304" pitchFamily="18" charset="0"/>
                        </a:rPr>
                        <a:t>MPiPS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vMerge="1">
                  <a:txBody>
                    <a:bodyPr/>
                    <a:lstStyle/>
                    <a:p>
                      <a:endParaRPr lang="pl-PL"/>
                    </a:p>
                  </a:txBody>
                  <a:tcPr/>
                </a:tc>
              </a:tr>
              <a:tr h="753424">
                <a:tc>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System Syriusz</a:t>
                      </a:r>
                      <a:r>
                        <a:rPr lang="pl-PL" sz="1050" baseline="30000" dirty="0" smtClean="0">
                          <a:effectLst/>
                          <a:latin typeface="Arial" panose="020B0604020202020204" pitchFamily="34" charset="0"/>
                          <a:ea typeface="Times New Roman" panose="02020603050405020304" pitchFamily="18" charset="0"/>
                          <a:cs typeface="Times New Roman" panose="02020603050405020304" pitchFamily="18" charset="0"/>
                        </a:rPr>
                        <a:t>Std</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bezrobotni i oferty pracy wg zawodów i specjalności oraz uprawnień i umiejętności</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elementarne grupy zawodów i specjalności</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uprawnienia i umiejętności</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171450" lvl="0" indent="-171450" algn="ctr">
                        <a:lnSpc>
                          <a:spcPct val="150000"/>
                        </a:lnSpc>
                        <a:spcAft>
                          <a:spcPts val="0"/>
                        </a:spcAft>
                        <a:buFont typeface="Wingdings" panose="05000000000000000000" pitchFamily="2" charset="2"/>
                        <a:buChar char="ü"/>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171450" lvl="0" indent="-171450" algn="ctr">
                        <a:lnSpc>
                          <a:spcPct val="150000"/>
                        </a:lnSpc>
                        <a:spcAft>
                          <a:spcPts val="0"/>
                        </a:spcAft>
                        <a:buFont typeface="Wingdings" panose="05000000000000000000" pitchFamily="2" charset="2"/>
                        <a:buChar char="ü"/>
                      </a:pPr>
                      <a:endParaRPr lang="pl-PL"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0" lvl="0" indent="0" algn="ctr">
                        <a:lnSpc>
                          <a:spcPct val="150000"/>
                        </a:lnSpc>
                        <a:spcAft>
                          <a:spcPts val="0"/>
                        </a:spcAft>
                        <a:buFont typeface="Wingdings" panose="05000000000000000000" pitchFamily="2" charset="2"/>
                        <a:buNone/>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ranking zawodów deficytowych i nadwyżkowych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umiejętności i uprawnień</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niedopasowania struktury bezrobotnych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644232">
                <a:tc>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Badanie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ofert pracy podmiotów publicznych</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oferty pracy według grup zawodów oraz umiejętności i uprawnień</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elementarne grupy zawodów, umiejętności i uprawnienia</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ranking zawodów deficytowych i nadwyżkowych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umiejętności i uprawnień</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758850">
                <a:tc>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Badanie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ofert pracy w Internecie</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oferty pracy według grup zawodów oraz umiejętności i uprawnień</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elementarne grupy zawodów, umiejętności i uprawnienia</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ranking zawodów deficytowych i nadwyżkowych,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umiejętności i uprawnień,</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niedopasowania struktury ofert pracy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Badania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kwestionariuszowe przedsiębiorstw na lokalnym </a:t>
                      </a:r>
                      <a:endParaRPr lang="pl-PL"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rynku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pracy</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dokonane oraz planowane zmiany w zakresie zatrudnienia</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zawody i specjalności oraz wielkie grupy zawodów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i krótkoterminowa prognoza lokalnego rynku pracy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rowSpan="2">
                  <a:txBody>
                    <a:bodyPr/>
                    <a:lstStyle/>
                    <a:p>
                      <a:pPr>
                        <a:lnSpc>
                          <a:spcPct val="107000"/>
                        </a:lnSpc>
                        <a:spcAft>
                          <a:spcPts val="0"/>
                        </a:spcAft>
                      </a:pPr>
                      <a:r>
                        <a:rPr lang="pl-PL" sz="1050" dirty="0">
                          <a:effectLst/>
                          <a:latin typeface="Arial" panose="020B0604020202020204" pitchFamily="34" charset="0"/>
                          <a:ea typeface="Times New Roman" panose="02020603050405020304" pitchFamily="18" charset="0"/>
                          <a:cs typeface="Times New Roman" panose="02020603050405020304" pitchFamily="18" charset="0"/>
                        </a:rPr>
                        <a:t>System Informacji </a:t>
                      </a: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Oświatowej</a:t>
                      </a:r>
                    </a:p>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(MEN) </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0480">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uczniowie ostatnich klas szkół ponadgimnazjalnych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rowSpan="2">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elementarne grupy zawodów i specjalności</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uczniów ostatnich klas szkół </a:t>
                      </a:r>
                      <a:br>
                        <a:rPr lang="pl-PL" sz="1000" dirty="0">
                          <a:effectLst/>
                          <a:latin typeface="Arial" panose="020B0604020202020204" pitchFamily="34" charset="0"/>
                          <a:ea typeface="Times New Roman" panose="02020603050405020304" pitchFamily="18" charset="0"/>
                          <a:cs typeface="Times New Roman" panose="02020603050405020304" pitchFamily="18" charset="0"/>
                        </a:rPr>
                      </a:br>
                      <a:r>
                        <a:rPr lang="pl-PL" sz="1000" dirty="0">
                          <a:effectLst/>
                          <a:latin typeface="Arial" panose="020B0604020202020204" pitchFamily="34" charset="0"/>
                          <a:ea typeface="Times New Roman" panose="02020603050405020304" pitchFamily="18" charset="0"/>
                          <a:cs typeface="Times New Roman" panose="02020603050405020304" pitchFamily="18" charset="0"/>
                        </a:rPr>
                        <a:t>ponadgimnazjalnych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vMerge="1">
                  <a:txBody>
                    <a:bodyPr/>
                    <a:lstStyle/>
                    <a:p>
                      <a:endParaRPr lang="pl-PL"/>
                    </a:p>
                  </a:txBody>
                  <a:tcPr/>
                </a:tc>
                <a:tc>
                  <a:txBody>
                    <a:bodyPr/>
                    <a:lstStyle/>
                    <a:p>
                      <a:pPr marL="30480">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absolwenci szkół ponadgimnazjalnych</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vMerge="1">
                  <a:txBody>
                    <a:bodyPr/>
                    <a:lstStyle/>
                    <a:p>
                      <a:endParaRPr lang="pl-PL"/>
                    </a:p>
                  </a:txBody>
                  <a:tcP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sytuacji absolwentów na rynku pracy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rowSpan="2">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Sprawozdanie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o studiach </a:t>
                      </a:r>
                      <a:endParaRPr lang="pl-PL"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wyższych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S-10 </a:t>
                      </a:r>
                      <a:endParaRPr lang="pl-PL"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GUS)</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0480">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studenci ostatniego roku studiów wyższych</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rowSpan="2">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kierunek kształcenia</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studentów ostatniego roku studiów wyższych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vMerge="1">
                  <a:txBody>
                    <a:bodyPr/>
                    <a:lstStyle/>
                    <a:p>
                      <a:endParaRPr lang="pl-PL"/>
                    </a:p>
                  </a:txBody>
                  <a:tcPr/>
                </a:tc>
                <a:tc>
                  <a:txBody>
                    <a:bodyPr/>
                    <a:lstStyle/>
                    <a:p>
                      <a:pPr marL="30480">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absolwenci szkół wyższych</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vMerge="1">
                  <a:txBody>
                    <a:bodyPr/>
                    <a:lstStyle/>
                    <a:p>
                      <a:endParaRPr lang="pl-PL"/>
                    </a:p>
                  </a:txBody>
                  <a:tcPr/>
                </a:tc>
                <a:tc>
                  <a:txBody>
                    <a:bodyPr/>
                    <a:lstStyle/>
                    <a:p>
                      <a:pPr algn="ct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228600" indent="450215" algn="ctr">
                        <a:lnSpc>
                          <a:spcPct val="150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sytuacji absolwentów na rynku pracy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a:txBody>
                    <a:bodyPr/>
                    <a:lstStyle/>
                    <a:p>
                      <a:pPr>
                        <a:lnSpc>
                          <a:spcPct val="107000"/>
                        </a:lnSpc>
                        <a:spcAft>
                          <a:spcPts val="0"/>
                        </a:spcAft>
                      </a:pPr>
                      <a:r>
                        <a:rPr lang="pl-PL" sz="1050" dirty="0">
                          <a:effectLst/>
                          <a:latin typeface="Arial" panose="020B0604020202020204" pitchFamily="34" charset="0"/>
                          <a:ea typeface="Times New Roman" panose="02020603050405020304" pitchFamily="18" charset="0"/>
                          <a:cs typeface="Times New Roman" panose="02020603050405020304" pitchFamily="18" charset="0"/>
                        </a:rPr>
                        <a:t>Badanie Aktywności Ekonomicznej Ludności </a:t>
                      </a:r>
                      <a:endParaRPr lang="pl-PL"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GUS)</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0480">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bezrobotni poprzednio pracujący według zawodów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wielkie grupy zawodów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ogólnej sytuacji na rynku pracy,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niedopasowania struktury bezrobotnych</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Badanie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popytu na pracę </a:t>
                      </a:r>
                      <a:endParaRPr lang="pl-PL"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GUS)</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0480">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pracujący i wolne miejsca pracy według zawodów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wielkie grupy zawodów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analiza popytu na pracę</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r h="451194">
                <a:tc>
                  <a:txBody>
                    <a:bodyPr/>
                    <a:lstStyle/>
                    <a:p>
                      <a:pPr>
                        <a:lnSpc>
                          <a:spcPct val="107000"/>
                        </a:lnSpc>
                        <a:spcAft>
                          <a:spcPts val="0"/>
                        </a:spcAft>
                      </a:pPr>
                      <a:r>
                        <a:rPr lang="pl-PL" sz="1050" dirty="0" smtClean="0">
                          <a:effectLst/>
                          <a:latin typeface="Arial" panose="020B0604020202020204" pitchFamily="34" charset="0"/>
                          <a:ea typeface="Times New Roman" panose="02020603050405020304" pitchFamily="18" charset="0"/>
                          <a:cs typeface="Times New Roman" panose="02020603050405020304" pitchFamily="18" charset="0"/>
                        </a:rPr>
                        <a:t>System </a:t>
                      </a:r>
                      <a:r>
                        <a:rPr lang="pl-PL" sz="1050" dirty="0">
                          <a:effectLst/>
                          <a:latin typeface="Arial" panose="020B0604020202020204" pitchFamily="34" charset="0"/>
                          <a:ea typeface="Times New Roman" panose="02020603050405020304" pitchFamily="18" charset="0"/>
                          <a:cs typeface="Times New Roman" panose="02020603050405020304" pitchFamily="18" charset="0"/>
                        </a:rPr>
                        <a:t>prognostyczno-informacyjny </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0480">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prognozowana liczba pracujących według zawodów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wielkie, średnie grupy zawodów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lnSpc>
                          <a:spcPct val="107000"/>
                        </a:lnSpc>
                        <a:spcAft>
                          <a:spcPts val="0"/>
                        </a:spcAft>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marL="342900" lvl="0" indent="-342900" algn="ctr">
                        <a:lnSpc>
                          <a:spcPct val="150000"/>
                        </a:lnSpc>
                        <a:spcAft>
                          <a:spcPts val="0"/>
                        </a:spcAft>
                        <a:buFont typeface="Wingdings" panose="05000000000000000000" pitchFamily="2" charset="2"/>
                        <a:buChar char=""/>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nSpc>
                          <a:spcPct val="107000"/>
                        </a:lnSpc>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prognozy długoterminowe rynku pracy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r>
            </a:tbl>
          </a:graphicData>
        </a:graphic>
      </p:graphicFrame>
    </p:spTree>
    <p:extLst>
      <p:ext uri="{BB962C8B-B14F-4D97-AF65-F5344CB8AC3E}">
        <p14:creationId xmlns:p14="http://schemas.microsoft.com/office/powerpoint/2010/main" val="359887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365126"/>
            <a:ext cx="10515600" cy="676024"/>
          </a:xfrm>
        </p:spPr>
        <p:txBody>
          <a:bodyPr>
            <a:normAutofit/>
          </a:bodyPr>
          <a:lstStyle/>
          <a:p>
            <a:pPr algn="ctr"/>
            <a:r>
              <a:rPr lang="pl-PL" sz="3200" i="1" dirty="0">
                <a:latin typeface="Arial Black" panose="020B0A04020102020204" pitchFamily="34" charset="0"/>
              </a:rPr>
              <a:t>Organizacja procesu </a:t>
            </a:r>
            <a:r>
              <a:rPr lang="pl-PL" sz="3200" i="1" dirty="0" smtClean="0">
                <a:latin typeface="Arial Black" panose="020B0A04020102020204" pitchFamily="34" charset="0"/>
              </a:rPr>
              <a:t>monitoringu</a:t>
            </a:r>
            <a:endParaRPr lang="pl-PL" sz="3200" i="1" dirty="0">
              <a:latin typeface="Arial Black" panose="020B0A04020102020204" pitchFamily="34" charset="0"/>
            </a:endParaRPr>
          </a:p>
        </p:txBody>
      </p:sp>
      <p:pic>
        <p:nvPicPr>
          <p:cNvPr id="4" name="Symbol zastępczy zawartości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8942" y="1421395"/>
            <a:ext cx="11534115" cy="5135813"/>
          </a:xfrm>
          <a:prstGeom prst="rect">
            <a:avLst/>
          </a:prstGeom>
          <a:noFill/>
          <a:ln>
            <a:noFill/>
          </a:ln>
        </p:spPr>
      </p:pic>
    </p:spTree>
    <p:extLst>
      <p:ext uri="{BB962C8B-B14F-4D97-AF65-F5344CB8AC3E}">
        <p14:creationId xmlns:p14="http://schemas.microsoft.com/office/powerpoint/2010/main" val="3436791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220270"/>
            <a:ext cx="10515600" cy="875197"/>
          </a:xfrm>
        </p:spPr>
        <p:txBody>
          <a:bodyPr>
            <a:noAutofit/>
          </a:bodyPr>
          <a:lstStyle/>
          <a:p>
            <a:pPr algn="ctr"/>
            <a:r>
              <a:rPr lang="pl-PL" sz="3200" i="1" dirty="0" smtClean="0">
                <a:latin typeface="Arial Black" panose="020B0A04020102020204" pitchFamily="34" charset="0"/>
              </a:rPr>
              <a:t>Zawody deficytowe i nadwyżkowe według nowej metodologii</a:t>
            </a:r>
            <a:endParaRPr lang="pl-PL" sz="3200" i="1"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3" name="Tabela 2"/>
              <p:cNvGraphicFramePr>
                <a:graphicFrameLocks noGrp="1"/>
              </p:cNvGraphicFramePr>
              <p:nvPr>
                <p:extLst>
                  <p:ext uri="{D42A27DB-BD31-4B8C-83A1-F6EECF244321}">
                    <p14:modId xmlns:p14="http://schemas.microsoft.com/office/powerpoint/2010/main" val="2463254870"/>
                  </p:ext>
                </p:extLst>
              </p:nvPr>
            </p:nvGraphicFramePr>
            <p:xfrm>
              <a:off x="838199" y="1339911"/>
              <a:ext cx="10515600" cy="5386521"/>
            </p:xfrm>
            <a:graphic>
              <a:graphicData uri="http://schemas.openxmlformats.org/drawingml/2006/table">
                <a:tbl>
                  <a:tblPr firstRow="1" firstCol="1" bandRow="1">
                    <a:tableStyleId>{00A15C55-8517-42AA-B614-E9B94910E393}</a:tableStyleId>
                  </a:tblPr>
                  <a:tblGrid>
                    <a:gridCol w="2466960"/>
                    <a:gridCol w="8048640"/>
                  </a:tblGrid>
                  <a:tr h="364065">
                    <a:tc>
                      <a:txBody>
                        <a:bodyPr/>
                        <a:lstStyle/>
                        <a:p>
                          <a:pPr algn="ctr">
                            <a:spcAft>
                              <a:spcPts val="0"/>
                            </a:spcAft>
                          </a:pPr>
                          <a:r>
                            <a:rPr lang="pl-PL" sz="1400" dirty="0">
                              <a:solidFill>
                                <a:schemeClr val="tx1"/>
                              </a:solidFill>
                              <a:effectLst/>
                            </a:rPr>
                            <a:t>Nazwa </a:t>
                          </a:r>
                          <a:br>
                            <a:rPr lang="pl-PL" sz="1400" dirty="0">
                              <a:solidFill>
                                <a:schemeClr val="tx1"/>
                              </a:solidFill>
                              <a:effectLst/>
                            </a:rPr>
                          </a:br>
                          <a:r>
                            <a:rPr lang="pl-PL" sz="1400" dirty="0">
                              <a:solidFill>
                                <a:schemeClr val="tx1"/>
                              </a:solidFill>
                              <a:effectLst/>
                            </a:rPr>
                            <a:t>i wzór wskaźnika</a:t>
                          </a:r>
                          <a:endParaRPr lang="pl-PL"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6" marR="59066" marT="0" marB="0" anchor="ctr"/>
                    </a:tc>
                    <a:tc>
                      <a:txBody>
                        <a:bodyPr/>
                        <a:lstStyle/>
                        <a:p>
                          <a:pPr algn="ctr">
                            <a:spcAft>
                              <a:spcPts val="0"/>
                            </a:spcAft>
                          </a:pPr>
                          <a:r>
                            <a:rPr lang="pl-PL" sz="1400" dirty="0">
                              <a:solidFill>
                                <a:schemeClr val="tx1"/>
                              </a:solidFill>
                              <a:effectLst/>
                            </a:rPr>
                            <a:t>Sposób interpretacji</a:t>
                          </a:r>
                          <a:endParaRPr lang="pl-PL"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6" marR="59066" marT="0" marB="0" anchor="ctr"/>
                    </a:tc>
                  </a:tr>
                  <a:tr h="2882461">
                    <a:tc>
                      <a:txBody>
                        <a:bodyPr/>
                        <a:lstStyle/>
                        <a:p>
                          <a:pPr algn="l">
                            <a:lnSpc>
                              <a:spcPct val="107000"/>
                            </a:lnSpc>
                            <a:spcAft>
                              <a:spcPts val="0"/>
                            </a:spcAft>
                          </a:pPr>
                          <a:r>
                            <a:rPr lang="pl-PL" sz="1200" dirty="0" smtClean="0">
                              <a:solidFill>
                                <a:schemeClr val="tx1"/>
                              </a:solidFill>
                              <a:effectLst/>
                            </a:rPr>
                            <a:t> </a:t>
                          </a:r>
                        </a:p>
                        <a:p>
                          <a:pPr algn="l">
                            <a:lnSpc>
                              <a:spcPct val="107000"/>
                            </a:lnSpc>
                            <a:spcAft>
                              <a:spcPts val="0"/>
                            </a:spcAft>
                          </a:pPr>
                          <a:r>
                            <a:rPr lang="pl-PL" sz="1200" dirty="0">
                              <a:solidFill>
                                <a:schemeClr val="tx1"/>
                              </a:solidFill>
                              <a:effectLst/>
                            </a:rPr>
                            <a:t>Wskaźnik </a:t>
                          </a:r>
                          <a:br>
                            <a:rPr lang="pl-PL" sz="1200" dirty="0">
                              <a:solidFill>
                                <a:schemeClr val="tx1"/>
                              </a:solidFill>
                              <a:effectLst/>
                            </a:rPr>
                          </a:br>
                          <a:r>
                            <a:rPr lang="pl-PL" sz="1200" dirty="0">
                              <a:solidFill>
                                <a:schemeClr val="tx1"/>
                              </a:solidFill>
                              <a:effectLst/>
                            </a:rPr>
                            <a:t>dostępności oferty pracy</a:t>
                          </a:r>
                        </a:p>
                        <a:p>
                          <a:pPr algn="l">
                            <a:lnSpc>
                              <a:spcPct val="107000"/>
                            </a:lnSpc>
                            <a:spcAft>
                              <a:spcPts val="0"/>
                            </a:spcAft>
                          </a:pPr>
                          <a:r>
                            <a:rPr lang="pl-PL" sz="1200" dirty="0">
                              <a:solidFill>
                                <a:schemeClr val="tx1"/>
                              </a:solidFill>
                              <a:effectLst/>
                            </a:rPr>
                            <a:t> </a:t>
                          </a:r>
                        </a:p>
                        <a:p>
                          <a:pPr algn="l">
                            <a:lnSpc>
                              <a:spcPct val="107000"/>
                            </a:lnSpc>
                            <a:spcAft>
                              <a:spcPts val="0"/>
                            </a:spcAft>
                          </a:pPr>
                          <a14:m>
                            <m:oMathPara xmlns:m="http://schemas.openxmlformats.org/officeDocument/2006/math">
                              <m:oMathParaPr>
                                <m:jc m:val="centerGroup"/>
                              </m:oMathParaPr>
                              <m:oMath xmlns:m="http://schemas.openxmlformats.org/officeDocument/2006/math">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𝐵</m:t>
                                    </m:r>
                                    <m:r>
                                      <a:rPr lang="pl-PL" sz="1200">
                                        <a:solidFill>
                                          <a:schemeClr val="tx1"/>
                                        </a:solidFill>
                                        <a:effectLst/>
                                        <a:latin typeface="Cambria Math" panose="02040503050406030204" pitchFamily="18" charset="0"/>
                                      </a:rPr>
                                      <m:t>/</m:t>
                                    </m:r>
                                    <m:r>
                                      <a:rPr lang="pl-PL" sz="1200">
                                        <a:solidFill>
                                          <a:schemeClr val="tx1"/>
                                        </a:solidFill>
                                        <a:effectLst/>
                                        <a:latin typeface="Cambria Math" panose="02040503050406030204" pitchFamily="18" charset="0"/>
                                      </a:rPr>
                                      <m:t>𝑂</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r>
                                  <a:rPr lang="pl-PL" sz="1200">
                                    <a:solidFill>
                                      <a:schemeClr val="tx1"/>
                                    </a:solidFill>
                                    <a:effectLst/>
                                    <a:latin typeface="Cambria Math" panose="02040503050406030204" pitchFamily="18" charset="0"/>
                                  </a:rPr>
                                  <m:t>=</m:t>
                                </m:r>
                                <m:f>
                                  <m:fPr>
                                    <m:ctrlPr>
                                      <a:rPr lang="pl-PL" sz="1200" i="1">
                                        <a:solidFill>
                                          <a:schemeClr val="tx1"/>
                                        </a:solidFill>
                                        <a:effectLst/>
                                        <a:latin typeface="Cambria Math" panose="02040503050406030204" pitchFamily="18" charset="0"/>
                                      </a:rPr>
                                    </m:ctrlPr>
                                  </m:fPr>
                                  <m:num>
                                    <m:sSubSup>
                                      <m:sSubSupPr>
                                        <m:ctrlPr>
                                          <a:rPr lang="pl-PL" sz="1200" i="1">
                                            <a:solidFill>
                                              <a:schemeClr val="tx1"/>
                                            </a:solidFill>
                                            <a:effectLst/>
                                            <a:latin typeface="Cambria Math" panose="02040503050406030204" pitchFamily="18" charset="0"/>
                                          </a:rPr>
                                        </m:ctrlPr>
                                      </m:sSubSupPr>
                                      <m:e>
                                        <m:acc>
                                          <m:accPr>
                                            <m:chr m:val="̅"/>
                                            <m:ctrlPr>
                                              <a:rPr lang="pl-PL" sz="1200" i="1">
                                                <a:solidFill>
                                                  <a:schemeClr val="tx1"/>
                                                </a:solidFill>
                                                <a:effectLst/>
                                                <a:latin typeface="Cambria Math" panose="02040503050406030204" pitchFamily="18" charset="0"/>
                                              </a:rPr>
                                            </m:ctrlPr>
                                          </m:accPr>
                                          <m:e>
                                            <m:r>
                                              <a:rPr lang="pl-PL" sz="1200">
                                                <a:solidFill>
                                                  <a:schemeClr val="tx1"/>
                                                </a:solidFill>
                                                <a:effectLst/>
                                                <a:latin typeface="Cambria Math" panose="02040503050406030204" pitchFamily="18" charset="0"/>
                                              </a:rPr>
                                              <m:t>𝐵</m:t>
                                            </m:r>
                                          </m:e>
                                        </m:acc>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num>
                                  <m:den>
                                    <m:sSubSup>
                                      <m:sSubSupPr>
                                        <m:ctrlPr>
                                          <a:rPr lang="pl-PL" sz="1200" i="1">
                                            <a:solidFill>
                                              <a:schemeClr val="tx1"/>
                                            </a:solidFill>
                                            <a:effectLst/>
                                            <a:latin typeface="Cambria Math" panose="02040503050406030204" pitchFamily="18" charset="0"/>
                                          </a:rPr>
                                        </m:ctrlPr>
                                      </m:sSubSupPr>
                                      <m:e>
                                        <m:acc>
                                          <m:accPr>
                                            <m:chr m:val="̅"/>
                                            <m:ctrlPr>
                                              <a:rPr lang="pl-PL" sz="1200" i="1">
                                                <a:solidFill>
                                                  <a:schemeClr val="tx1"/>
                                                </a:solidFill>
                                                <a:effectLst/>
                                                <a:latin typeface="Cambria Math" panose="02040503050406030204" pitchFamily="18" charset="0"/>
                                              </a:rPr>
                                            </m:ctrlPr>
                                          </m:accPr>
                                          <m:e>
                                            <m:r>
                                              <a:rPr lang="pl-PL" sz="1200">
                                                <a:solidFill>
                                                  <a:schemeClr val="tx1"/>
                                                </a:solidFill>
                                                <a:effectLst/>
                                                <a:latin typeface="Cambria Math" panose="02040503050406030204" pitchFamily="18" charset="0"/>
                                              </a:rPr>
                                              <m:t>𝑂</m:t>
                                            </m:r>
                                          </m:e>
                                        </m:acc>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den>
                                </m:f>
                              </m:oMath>
                            </m:oMathPara>
                          </a14:m>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c>
                      <a:txBody>
                        <a:bodyPr/>
                        <a:lstStyle/>
                        <a:p>
                          <a:pPr algn="l">
                            <a:lnSpc>
                              <a:spcPct val="107000"/>
                            </a:lnSpc>
                            <a:spcBef>
                              <a:spcPts val="600"/>
                            </a:spcBef>
                            <a:spcAft>
                              <a:spcPts val="0"/>
                            </a:spcAft>
                          </a:pPr>
                          <a:r>
                            <a:rPr lang="pl-PL" sz="1000" dirty="0">
                              <a:effectLst/>
                            </a:rPr>
                            <a:t>Miernik informuje o dostępności oferty pracy dla bezrobotnych w danej elementarnej grupie zawodów. Im wyższa wartość wskaźnika, tym dostępność jest niższa. Wartość wskaźnika można interpretować jako przeciętną liczbę bezrobotnych przypadających na 1 ofertę pracy. Im wyższa wartość wskaźnika tym mniejsza szansa na znalezienie zatrudnienia w grupie zawodów k.</a:t>
                          </a:r>
                        </a:p>
                        <a:p>
                          <a:pPr algn="l">
                            <a:lnSpc>
                              <a:spcPct val="107000"/>
                            </a:lnSpc>
                            <a:spcBef>
                              <a:spcPts val="600"/>
                            </a:spcBef>
                            <a:spcAft>
                              <a:spcPts val="0"/>
                            </a:spcAft>
                          </a:pPr>
                          <a:r>
                            <a:rPr lang="pl-PL" sz="1000" dirty="0">
                              <a:effectLst/>
                            </a:rPr>
                            <a:t>Przyjmuje wartości z przedziału &lt;0,+∞).</a:t>
                          </a:r>
                        </a:p>
                        <a:p>
                          <a:pPr algn="l">
                            <a:lnSpc>
                              <a:spcPct val="107000"/>
                            </a:lnSpc>
                            <a:spcBef>
                              <a:spcPts val="600"/>
                            </a:spcBef>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𝐵</m:t>
                                  </m:r>
                                  <m:r>
                                    <a:rPr lang="pl-PL" sz="1000">
                                      <a:effectLst/>
                                      <a:latin typeface="Cambria Math" panose="02040503050406030204" pitchFamily="18" charset="0"/>
                                    </a:rPr>
                                    <m:t>/</m:t>
                                  </m:r>
                                  <m:r>
                                    <a:rPr lang="pl-PL" sz="1000">
                                      <a:effectLst/>
                                      <a:latin typeface="Cambria Math" panose="02040503050406030204" pitchFamily="18" charset="0"/>
                                    </a:rPr>
                                    <m:t>𝑂</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=0</m:t>
                              </m:r>
                            </m:oMath>
                          </a14:m>
                          <a:r>
                            <a:rPr lang="pl-PL" sz="1000" dirty="0">
                              <a:effectLst/>
                            </a:rPr>
                            <a:t> – brak bezrobotnych w elementarnej grupie zawodów k. Dostępność oferty jest bardzo wysoka, a grupa zawodów k jest maksymalnie deficytowa.</a:t>
                          </a:r>
                        </a:p>
                        <a:p>
                          <a:pPr algn="l">
                            <a:lnSpc>
                              <a:spcPct val="107000"/>
                            </a:lnSpc>
                            <a:spcBef>
                              <a:spcPts val="600"/>
                            </a:spcBef>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𝐵</m:t>
                                  </m:r>
                                  <m:r>
                                    <a:rPr lang="pl-PL" sz="1000">
                                      <a:effectLst/>
                                      <a:latin typeface="Cambria Math" panose="02040503050406030204" pitchFamily="18" charset="0"/>
                                    </a:rPr>
                                    <m:t>/</m:t>
                                  </m:r>
                                  <m:r>
                                    <a:rPr lang="pl-PL" sz="1000">
                                      <a:effectLst/>
                                      <a:latin typeface="Cambria Math" panose="02040503050406030204" pitchFamily="18" charset="0"/>
                                    </a:rPr>
                                    <m:t>𝑂</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&lt;1</m:t>
                              </m:r>
                            </m:oMath>
                          </a14:m>
                          <a:r>
                            <a:rPr lang="pl-PL" sz="1000" dirty="0">
                              <a:effectLst/>
                            </a:rPr>
                            <a:t> – przeciętnie każdy bezrobotny z danej elementarnej grupy ma szansę znaleźć pracę. Liczba dostępnych ofert pracy przewyższa liczbę bezrobotnych w grupie zawodów k.</a:t>
                          </a:r>
                        </a:p>
                        <a:p>
                          <a:pPr algn="l">
                            <a:lnSpc>
                              <a:spcPct val="107000"/>
                            </a:lnSpc>
                            <a:spcBef>
                              <a:spcPts val="600"/>
                            </a:spcBef>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𝐵</m:t>
                                  </m:r>
                                  <m:r>
                                    <a:rPr lang="pl-PL" sz="1000">
                                      <a:effectLst/>
                                      <a:latin typeface="Cambria Math" panose="02040503050406030204" pitchFamily="18" charset="0"/>
                                    </a:rPr>
                                    <m:t>/</m:t>
                                  </m:r>
                                  <m:r>
                                    <a:rPr lang="pl-PL" sz="1000">
                                      <a:effectLst/>
                                      <a:latin typeface="Cambria Math" panose="02040503050406030204" pitchFamily="18" charset="0"/>
                                    </a:rPr>
                                    <m:t>𝑂</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=1−  </m:t>
                              </m:r>
                            </m:oMath>
                          </a14:m>
                          <a:r>
                            <a:rPr lang="pl-PL" sz="1000" dirty="0">
                              <a:effectLst/>
                            </a:rPr>
                            <a:t>każdy bezrobotny w danej elementarnej grupie zawodów ma szansę znaleźć pracę. Przeciętna liczba dostępnych ofert pracy jest równa przeciętnej liczbie bezrobotnych w grupie zawodów k. Grupę zawodów k można traktować jako zrównoważoną.</a:t>
                          </a:r>
                        </a:p>
                        <a:p>
                          <a:pPr algn="l">
                            <a:lnSpc>
                              <a:spcPct val="107000"/>
                            </a:lnSpc>
                            <a:spcBef>
                              <a:spcPts val="600"/>
                            </a:spcBef>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𝐵</m:t>
                                  </m:r>
                                  <m:r>
                                    <a:rPr lang="pl-PL" sz="1000">
                                      <a:effectLst/>
                                      <a:latin typeface="Cambria Math" panose="02040503050406030204" pitchFamily="18" charset="0"/>
                                    </a:rPr>
                                    <m:t>/</m:t>
                                  </m:r>
                                  <m:r>
                                    <a:rPr lang="pl-PL" sz="1000">
                                      <a:effectLst/>
                                      <a:latin typeface="Cambria Math" panose="02040503050406030204" pitchFamily="18" charset="0"/>
                                    </a:rPr>
                                    <m:t>𝑂</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&gt;1</m:t>
                              </m:r>
                            </m:oMath>
                          </a14:m>
                          <a:r>
                            <a:rPr lang="pl-PL" sz="1000" dirty="0">
                              <a:effectLst/>
                            </a:rPr>
                            <a:t> – dostępność oferty pracy jest relatywnie niska, gdyż liczba bezrobotnych przewyższa liczbę ofert pracy w grupie zawodów k.</a:t>
                          </a:r>
                        </a:p>
                        <a:p>
                          <a:pPr algn="l">
                            <a:lnSpc>
                              <a:spcPct val="107000"/>
                            </a:lnSpc>
                            <a:spcBef>
                              <a:spcPts val="600"/>
                            </a:spcBef>
                            <a:spcAft>
                              <a:spcPts val="0"/>
                            </a:spcAft>
                          </a:pPr>
                          <a14:m>
                            <m:oMath xmlns:m="http://schemas.openxmlformats.org/officeDocument/2006/math">
                              <m:r>
                                <a:rPr lang="pl-PL" sz="1000">
                                  <a:effectLst/>
                                  <a:latin typeface="Cambria Math" panose="02040503050406030204" pitchFamily="18" charset="0"/>
                                </a:rPr>
                                <m:t>𝐵𝑟𝑎𝑘</m:t>
                              </m:r>
                              <m:r>
                                <a:rPr lang="pl-PL" sz="1000">
                                  <a:effectLst/>
                                  <a:latin typeface="Cambria Math" panose="02040503050406030204" pitchFamily="18" charset="0"/>
                                </a:rPr>
                                <m:t> </m:t>
                              </m:r>
                              <m:r>
                                <a:rPr lang="pl-PL" sz="1000">
                                  <a:effectLst/>
                                  <a:latin typeface="Cambria Math" panose="02040503050406030204" pitchFamily="18" charset="0"/>
                                </a:rPr>
                                <m:t>𝑤𝑎𝑟𝑡𝑜</m:t>
                              </m:r>
                              <m:r>
                                <a:rPr lang="pl-PL" sz="1000">
                                  <a:effectLst/>
                                  <a:latin typeface="Cambria Math" panose="02040503050406030204" pitchFamily="18" charset="0"/>
                                </a:rPr>
                                <m:t>ś</m:t>
                              </m:r>
                              <m:r>
                                <a:rPr lang="pl-PL" sz="1000">
                                  <a:effectLst/>
                                  <a:latin typeface="Cambria Math" panose="02040503050406030204" pitchFamily="18" charset="0"/>
                                </a:rPr>
                                <m:t>𝑐𝑖</m:t>
                              </m:r>
                            </m:oMath>
                          </a14:m>
                          <a:r>
                            <a:rPr lang="pl-PL" sz="1000" dirty="0">
                              <a:effectLst/>
                            </a:rPr>
                            <a:t> – oferty pracy w elementarnej grupie zawodów k nie są dostępne, w rezultacie szansa znalezienia pracy jest zerowa, a grupa zawodów k jest maksymalnie nadwyżkowa.</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r>
                  <a:tr h="1033930">
                    <a:tc>
                      <a:txBody>
                        <a:bodyPr/>
                        <a:lstStyle/>
                        <a:p>
                          <a:pPr algn="l">
                            <a:lnSpc>
                              <a:spcPct val="107000"/>
                            </a:lnSpc>
                            <a:spcAft>
                              <a:spcPts val="0"/>
                            </a:spcAft>
                          </a:pPr>
                          <a:r>
                            <a:rPr lang="pl-PL" sz="1200" dirty="0" smtClean="0">
                              <a:solidFill>
                                <a:schemeClr val="tx1"/>
                              </a:solidFill>
                              <a:effectLst/>
                            </a:rPr>
                            <a:t>Wskaźnik</a:t>
                          </a:r>
                        </a:p>
                        <a:p>
                          <a:pPr algn="l">
                            <a:lnSpc>
                              <a:spcPct val="107000"/>
                            </a:lnSpc>
                            <a:spcAft>
                              <a:spcPts val="0"/>
                            </a:spcAft>
                          </a:pPr>
                          <a:r>
                            <a:rPr lang="pl-PL" sz="1200" dirty="0">
                              <a:solidFill>
                                <a:schemeClr val="tx1"/>
                              </a:solidFill>
                              <a:effectLst/>
                            </a:rPr>
                            <a:t>długotrwałego</a:t>
                          </a:r>
                        </a:p>
                        <a:p>
                          <a:pPr algn="l">
                            <a:lnSpc>
                              <a:spcPct val="107000"/>
                            </a:lnSpc>
                            <a:spcAft>
                              <a:spcPts val="0"/>
                            </a:spcAft>
                          </a:pPr>
                          <a:r>
                            <a:rPr lang="pl-PL" sz="1200" dirty="0">
                              <a:solidFill>
                                <a:schemeClr val="tx1"/>
                              </a:solidFill>
                              <a:effectLst/>
                            </a:rPr>
                            <a:t>bezrobocia</a:t>
                          </a:r>
                        </a:p>
                        <a:p>
                          <a:pPr algn="l">
                            <a:lnSpc>
                              <a:spcPct val="107000"/>
                            </a:lnSpc>
                            <a:spcAft>
                              <a:spcPts val="0"/>
                            </a:spcAft>
                          </a:pPr>
                          <a14:m>
                            <m:oMathPara xmlns:m="http://schemas.openxmlformats.org/officeDocument/2006/math">
                              <m:oMathParaPr>
                                <m:jc m:val="centerGroup"/>
                              </m:oMathParaPr>
                              <m:oMath xmlns:m="http://schemas.openxmlformats.org/officeDocument/2006/math">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𝑊𝐷𝐵</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r>
                                  <a:rPr lang="pl-PL" sz="1200">
                                    <a:solidFill>
                                      <a:schemeClr val="tx1"/>
                                    </a:solidFill>
                                    <a:effectLst/>
                                    <a:latin typeface="Cambria Math" panose="02040503050406030204" pitchFamily="18" charset="0"/>
                                  </a:rPr>
                                  <m:t>=</m:t>
                                </m:r>
                                <m:f>
                                  <m:fPr>
                                    <m:ctrlPr>
                                      <a:rPr lang="pl-PL" sz="1200" i="1">
                                        <a:solidFill>
                                          <a:schemeClr val="tx1"/>
                                        </a:solidFill>
                                        <a:effectLst/>
                                        <a:latin typeface="Cambria Math" panose="02040503050406030204" pitchFamily="18" charset="0"/>
                                      </a:rPr>
                                    </m:ctrlPr>
                                  </m:fPr>
                                  <m:num>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𝐷𝐵</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num>
                                  <m:den>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𝐵</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den>
                                </m:f>
                                <m:r>
                                  <a:rPr lang="pl-PL" sz="1200">
                                    <a:solidFill>
                                      <a:schemeClr val="tx1"/>
                                    </a:solidFill>
                                    <a:effectLst/>
                                    <a:latin typeface="Cambria Math" panose="02040503050406030204" pitchFamily="18" charset="0"/>
                                  </a:rPr>
                                  <m:t>∗100</m:t>
                                </m:r>
                              </m:oMath>
                            </m:oMathPara>
                          </a14:m>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c>
                      <a:txBody>
                        <a:bodyPr/>
                        <a:lstStyle/>
                        <a:p>
                          <a:pPr algn="l">
                            <a:lnSpc>
                              <a:spcPct val="107000"/>
                            </a:lnSpc>
                            <a:spcAft>
                              <a:spcPts val="0"/>
                            </a:spcAft>
                          </a:pPr>
                          <a:r>
                            <a:rPr lang="pl-PL" sz="1000" dirty="0">
                              <a:effectLst/>
                            </a:rPr>
                            <a:t>Wartość wskaźnika informuje o tym, jaki odsetek bezrobotnych w elementarnej grupie zawodów k stanowią długotrwale bezrobotni. Im większa wartość wskaźnika tym więcej osób jest długotrwale bezrobotnych w danej grupie zawodów.</a:t>
                          </a:r>
                        </a:p>
                        <a:p>
                          <a:pPr algn="l">
                            <a:lnSpc>
                              <a:spcPct val="107000"/>
                            </a:lnSpc>
                            <a:spcAft>
                              <a:spcPts val="0"/>
                            </a:spcAft>
                          </a:pPr>
                          <a:r>
                            <a:rPr lang="pl-PL" sz="1000" dirty="0">
                              <a:effectLst/>
                            </a:rPr>
                            <a:t>Przyjmuje wartości od 0% (sytuacja, w której bezrobotni długotrwale nie występują) do 100% (w przypadku, gdy każdy bezrobotny w elementarnej grupie zawodów k jest długotrwale bezrobotnym).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r>
                  <a:tr h="1033930">
                    <a:tc>
                      <a:txBody>
                        <a:bodyPr/>
                        <a:lstStyle/>
                        <a:p>
                          <a:pPr algn="l">
                            <a:lnSpc>
                              <a:spcPct val="107000"/>
                            </a:lnSpc>
                            <a:spcAft>
                              <a:spcPts val="0"/>
                            </a:spcAft>
                          </a:pPr>
                          <a:r>
                            <a:rPr lang="pl-PL" sz="1200" dirty="0" smtClean="0">
                              <a:solidFill>
                                <a:schemeClr val="tx1"/>
                              </a:solidFill>
                              <a:effectLst/>
                            </a:rPr>
                            <a:t>Wskaźnik płynności </a:t>
                          </a:r>
                          <a:br>
                            <a:rPr lang="pl-PL" sz="1200" dirty="0" smtClean="0">
                              <a:solidFill>
                                <a:schemeClr val="tx1"/>
                              </a:solidFill>
                              <a:effectLst/>
                            </a:rPr>
                          </a:br>
                          <a:r>
                            <a:rPr lang="pl-PL" sz="1200" dirty="0" smtClean="0">
                              <a:solidFill>
                                <a:schemeClr val="tx1"/>
                              </a:solidFill>
                              <a:effectLst/>
                            </a:rPr>
                            <a:t>bezrobotnych</a:t>
                          </a:r>
                        </a:p>
                        <a:p>
                          <a:pPr algn="l">
                            <a:lnSpc>
                              <a:spcPct val="107000"/>
                            </a:lnSpc>
                            <a:spcAft>
                              <a:spcPts val="0"/>
                            </a:spcAft>
                          </a:pPr>
                          <a:r>
                            <a:rPr lang="pl-PL" sz="1200" dirty="0">
                              <a:solidFill>
                                <a:schemeClr val="tx1"/>
                              </a:solidFill>
                              <a:effectLst/>
                            </a:rPr>
                            <a:t> </a:t>
                          </a:r>
                        </a:p>
                        <a:p>
                          <a:pPr algn="l">
                            <a:lnSpc>
                              <a:spcPct val="107000"/>
                            </a:lnSpc>
                            <a:spcAft>
                              <a:spcPts val="0"/>
                            </a:spcAft>
                          </a:pPr>
                          <a14:m>
                            <m:oMathPara xmlns:m="http://schemas.openxmlformats.org/officeDocument/2006/math">
                              <m:oMathParaPr>
                                <m:jc m:val="centerGroup"/>
                              </m:oMathParaPr>
                              <m:oMath xmlns:m="http://schemas.openxmlformats.org/officeDocument/2006/math">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𝑊𝑃𝐵</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r>
                                  <a:rPr lang="pl-PL" sz="1200">
                                    <a:solidFill>
                                      <a:schemeClr val="tx1"/>
                                    </a:solidFill>
                                    <a:effectLst/>
                                    <a:latin typeface="Cambria Math" panose="02040503050406030204" pitchFamily="18" charset="0"/>
                                  </a:rPr>
                                  <m:t>=</m:t>
                                </m:r>
                                <m:f>
                                  <m:fPr>
                                    <m:ctrlPr>
                                      <a:rPr lang="pl-PL" sz="1200" i="1">
                                        <a:solidFill>
                                          <a:schemeClr val="tx1"/>
                                        </a:solidFill>
                                        <a:effectLst/>
                                        <a:latin typeface="Cambria Math" panose="02040503050406030204" pitchFamily="18" charset="0"/>
                                      </a:rPr>
                                    </m:ctrlPr>
                                  </m:fPr>
                                  <m:num>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𝑂𝐵</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num>
                                  <m:den>
                                    <m:sSubSup>
                                      <m:sSubSupPr>
                                        <m:ctrlPr>
                                          <a:rPr lang="pl-PL" sz="1200" i="1">
                                            <a:solidFill>
                                              <a:schemeClr val="tx1"/>
                                            </a:solidFill>
                                            <a:effectLst/>
                                            <a:latin typeface="Cambria Math" panose="02040503050406030204" pitchFamily="18" charset="0"/>
                                          </a:rPr>
                                        </m:ctrlPr>
                                      </m:sSubSupPr>
                                      <m:e>
                                        <m:r>
                                          <a:rPr lang="pl-PL" sz="1200">
                                            <a:solidFill>
                                              <a:schemeClr val="tx1"/>
                                            </a:solidFill>
                                            <a:effectLst/>
                                            <a:latin typeface="Cambria Math" panose="02040503050406030204" pitchFamily="18" charset="0"/>
                                          </a:rPr>
                                          <m:t>𝑁𝐵</m:t>
                                        </m:r>
                                      </m:e>
                                      <m:sub>
                                        <m:r>
                                          <a:rPr lang="pl-PL" sz="1200">
                                            <a:solidFill>
                                              <a:schemeClr val="tx1"/>
                                            </a:solidFill>
                                            <a:effectLst/>
                                            <a:latin typeface="Cambria Math" panose="02040503050406030204" pitchFamily="18" charset="0"/>
                                          </a:rPr>
                                          <m:t>𝑡</m:t>
                                        </m:r>
                                      </m:sub>
                                      <m:sup>
                                        <m:r>
                                          <a:rPr lang="pl-PL" sz="1200">
                                            <a:solidFill>
                                              <a:schemeClr val="tx1"/>
                                            </a:solidFill>
                                            <a:effectLst/>
                                            <a:latin typeface="Cambria Math" panose="02040503050406030204" pitchFamily="18" charset="0"/>
                                          </a:rPr>
                                          <m:t>𝑘</m:t>
                                        </m:r>
                                      </m:sup>
                                    </m:sSubSup>
                                  </m:den>
                                </m:f>
                              </m:oMath>
                            </m:oMathPara>
                          </a14:m>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c>
                      <a:txBody>
                        <a:bodyPr/>
                        <a:lstStyle/>
                        <a:p>
                          <a:pPr algn="l">
                            <a:lnSpc>
                              <a:spcPct val="107000"/>
                            </a:lnSpc>
                            <a:spcAft>
                              <a:spcPts val="0"/>
                            </a:spcAft>
                          </a:pPr>
                          <a:r>
                            <a:rPr lang="pl-PL" sz="1000" dirty="0">
                              <a:effectLst/>
                            </a:rPr>
                            <a:t>Wartość miernika wskazuje na kierunek i natężenie ruchu bezrobotnych w elementarnej grupie zawodów k.</a:t>
                          </a:r>
                        </a:p>
                        <a:p>
                          <a:pPr algn="l">
                            <a:lnSpc>
                              <a:spcPct val="107000"/>
                            </a:lnSpc>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𝑊𝑃𝐵</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&lt;1</m:t>
                              </m:r>
                            </m:oMath>
                          </a14:m>
                          <a:r>
                            <a:rPr lang="pl-PL" sz="1000" dirty="0">
                              <a:effectLst/>
                            </a:rPr>
                            <a:t> – napływ przewyższa odpływ, co oznacza wzrost liczby bezrobotnych w elementarnej grupie zawodów k.</a:t>
                          </a:r>
                        </a:p>
                        <a:p>
                          <a:pPr algn="l">
                            <a:lnSpc>
                              <a:spcPct val="107000"/>
                            </a:lnSpc>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𝑊𝑃𝐵</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=1</m:t>
                              </m:r>
                            </m:oMath>
                          </a14:m>
                          <a:r>
                            <a:rPr lang="pl-PL" sz="1000" dirty="0">
                              <a:effectLst/>
                            </a:rPr>
                            <a:t> – odpływ jest równy napływowi (oba niezerowe), przez co liczba bezrobotnych w grupie zawodów k nie ulega zmianie.</a:t>
                          </a:r>
                        </a:p>
                        <a:p>
                          <a:pPr algn="l">
                            <a:lnSpc>
                              <a:spcPct val="107000"/>
                            </a:lnSpc>
                            <a:spcAft>
                              <a:spcPts val="0"/>
                            </a:spcAft>
                          </a:pPr>
                          <a14:m>
                            <m:oMath xmlns:m="http://schemas.openxmlformats.org/officeDocument/2006/math">
                              <m:sSubSup>
                                <m:sSubSupPr>
                                  <m:ctrlPr>
                                    <a:rPr lang="pl-PL" sz="1000" i="1">
                                      <a:effectLst/>
                                      <a:latin typeface="Cambria Math" panose="02040503050406030204" pitchFamily="18" charset="0"/>
                                    </a:rPr>
                                  </m:ctrlPr>
                                </m:sSubSupPr>
                                <m:e>
                                  <m:r>
                                    <a:rPr lang="pl-PL" sz="1000">
                                      <a:effectLst/>
                                      <a:latin typeface="Cambria Math" panose="02040503050406030204" pitchFamily="18" charset="0"/>
                                    </a:rPr>
                                    <m:t>𝑊𝑃𝐵</m:t>
                                  </m:r>
                                </m:e>
                                <m:sub>
                                  <m:r>
                                    <a:rPr lang="pl-PL" sz="1000">
                                      <a:effectLst/>
                                      <a:latin typeface="Cambria Math" panose="02040503050406030204" pitchFamily="18" charset="0"/>
                                    </a:rPr>
                                    <m:t>𝑡</m:t>
                                  </m:r>
                                </m:sub>
                                <m:sup>
                                  <m:r>
                                    <a:rPr lang="pl-PL" sz="1000">
                                      <a:effectLst/>
                                      <a:latin typeface="Cambria Math" panose="02040503050406030204" pitchFamily="18" charset="0"/>
                                    </a:rPr>
                                    <m:t>𝑘</m:t>
                                  </m:r>
                                </m:sup>
                              </m:sSubSup>
                              <m:r>
                                <a:rPr lang="pl-PL" sz="1000">
                                  <a:effectLst/>
                                  <a:latin typeface="Cambria Math" panose="02040503050406030204" pitchFamily="18" charset="0"/>
                                </a:rPr>
                                <m:t>&gt;1</m:t>
                              </m:r>
                            </m:oMath>
                          </a14:m>
                          <a:r>
                            <a:rPr lang="pl-PL" sz="1000" dirty="0">
                              <a:effectLst/>
                            </a:rPr>
                            <a:t> – odpływ przewyższa napływ, co oznacza spadek bezrobotnych w zawodzie k.</a:t>
                          </a:r>
                        </a:p>
                        <a:p>
                          <a:pPr algn="l">
                            <a:lnSpc>
                              <a:spcPct val="107000"/>
                            </a:lnSpc>
                            <a:spcAft>
                              <a:spcPts val="0"/>
                            </a:spcAft>
                          </a:pPr>
                          <a14:m>
                            <m:oMath xmlns:m="http://schemas.openxmlformats.org/officeDocument/2006/math">
                              <m:r>
                                <a:rPr lang="pl-PL" sz="1000">
                                  <a:effectLst/>
                                  <a:latin typeface="Cambria Math" panose="02040503050406030204" pitchFamily="18" charset="0"/>
                                </a:rPr>
                                <m:t>𝐵𝑟𝑎𝑘</m:t>
                              </m:r>
                              <m:r>
                                <a:rPr lang="pl-PL" sz="1000">
                                  <a:effectLst/>
                                  <a:latin typeface="Cambria Math" panose="02040503050406030204" pitchFamily="18" charset="0"/>
                                </a:rPr>
                                <m:t> </m:t>
                              </m:r>
                              <m:r>
                                <a:rPr lang="pl-PL" sz="1000">
                                  <a:effectLst/>
                                  <a:latin typeface="Cambria Math" panose="02040503050406030204" pitchFamily="18" charset="0"/>
                                </a:rPr>
                                <m:t>𝑤𝑎𝑟𝑡𝑜</m:t>
                              </m:r>
                              <m:r>
                                <a:rPr lang="pl-PL" sz="1000">
                                  <a:effectLst/>
                                  <a:latin typeface="Cambria Math" panose="02040503050406030204" pitchFamily="18" charset="0"/>
                                </a:rPr>
                                <m:t>ś</m:t>
                              </m:r>
                              <m:r>
                                <a:rPr lang="pl-PL" sz="1000">
                                  <a:effectLst/>
                                  <a:latin typeface="Cambria Math" panose="02040503050406030204" pitchFamily="18" charset="0"/>
                                </a:rPr>
                                <m:t>𝑐𝑖</m:t>
                              </m:r>
                            </m:oMath>
                          </a14:m>
                          <a:r>
                            <a:rPr lang="pl-PL" sz="1000" dirty="0">
                              <a:effectLst/>
                            </a:rPr>
                            <a:t> – napływ jest równy zeru.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r>
                </a:tbl>
              </a:graphicData>
            </a:graphic>
          </p:graphicFrame>
        </mc:Choice>
        <mc:Fallback xmlns="">
          <p:graphicFrame>
            <p:nvGraphicFramePr>
              <p:cNvPr id="3" name="Tabela 2"/>
              <p:cNvGraphicFramePr>
                <a:graphicFrameLocks noGrp="1"/>
              </p:cNvGraphicFramePr>
              <p:nvPr>
                <p:extLst>
                  <p:ext uri="{D42A27DB-BD31-4B8C-83A1-F6EECF244321}">
                    <p14:modId xmlns:p14="http://schemas.microsoft.com/office/powerpoint/2010/main" val="2463254870"/>
                  </p:ext>
                </p:extLst>
              </p:nvPr>
            </p:nvGraphicFramePr>
            <p:xfrm>
              <a:off x="838199" y="1339911"/>
              <a:ext cx="10515600" cy="5427351"/>
            </p:xfrm>
            <a:graphic>
              <a:graphicData uri="http://schemas.openxmlformats.org/drawingml/2006/table">
                <a:tbl>
                  <a:tblPr firstRow="1" firstCol="1" bandRow="1">
                    <a:tableStyleId>{00A15C55-8517-42AA-B614-E9B94910E393}</a:tableStyleId>
                  </a:tblPr>
                  <a:tblGrid>
                    <a:gridCol w="2466960"/>
                    <a:gridCol w="8048640"/>
                  </a:tblGrid>
                  <a:tr h="426720">
                    <a:tc>
                      <a:txBody>
                        <a:bodyPr/>
                        <a:lstStyle/>
                        <a:p>
                          <a:pPr algn="ctr">
                            <a:spcAft>
                              <a:spcPts val="0"/>
                            </a:spcAft>
                          </a:pPr>
                          <a:r>
                            <a:rPr lang="pl-PL" sz="1400" dirty="0">
                              <a:solidFill>
                                <a:schemeClr val="tx1"/>
                              </a:solidFill>
                              <a:effectLst/>
                            </a:rPr>
                            <a:t>Nazwa </a:t>
                          </a:r>
                          <a:br>
                            <a:rPr lang="pl-PL" sz="1400" dirty="0">
                              <a:solidFill>
                                <a:schemeClr val="tx1"/>
                              </a:solidFill>
                              <a:effectLst/>
                            </a:rPr>
                          </a:br>
                          <a:r>
                            <a:rPr lang="pl-PL" sz="1400" dirty="0">
                              <a:solidFill>
                                <a:schemeClr val="tx1"/>
                              </a:solidFill>
                              <a:effectLst/>
                            </a:rPr>
                            <a:t>i wzór wskaźnika</a:t>
                          </a:r>
                          <a:endParaRPr lang="pl-PL"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6" marR="59066" marT="0" marB="0" anchor="ctr"/>
                    </a:tc>
                    <a:tc>
                      <a:txBody>
                        <a:bodyPr/>
                        <a:lstStyle/>
                        <a:p>
                          <a:pPr algn="ctr">
                            <a:spcAft>
                              <a:spcPts val="0"/>
                            </a:spcAft>
                          </a:pPr>
                          <a:r>
                            <a:rPr lang="pl-PL" sz="1400" dirty="0">
                              <a:solidFill>
                                <a:schemeClr val="tx1"/>
                              </a:solidFill>
                              <a:effectLst/>
                            </a:rPr>
                            <a:t>Sposób interpretacji</a:t>
                          </a:r>
                          <a:endParaRPr lang="pl-PL"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066" marR="59066" marT="0" marB="0" anchor="ctr"/>
                    </a:tc>
                  </a:tr>
                  <a:tr h="2882461">
                    <a:tc>
                      <a:txBody>
                        <a:bodyPr/>
                        <a:lstStyle/>
                        <a:p>
                          <a:endParaRPr lang="pl-PL"/>
                        </a:p>
                      </a:txBody>
                      <a:tcPr marL="59066" marR="59066" marT="0" marB="0" anchor="ctr">
                        <a:blipFill rotWithShape="0">
                          <a:blip r:embed="rId3"/>
                          <a:stretch>
                            <a:fillRect l="-247" t="-16456" r="-327160" b="-73840"/>
                          </a:stretch>
                        </a:blipFill>
                      </a:tcPr>
                    </a:tc>
                    <a:tc>
                      <a:txBody>
                        <a:bodyPr/>
                        <a:lstStyle/>
                        <a:p>
                          <a:endParaRPr lang="pl-PL"/>
                        </a:p>
                      </a:txBody>
                      <a:tcPr marL="59066" marR="59066" marT="0" marB="0" anchor="ctr">
                        <a:blipFill rotWithShape="0">
                          <a:blip r:embed="rId3"/>
                          <a:stretch>
                            <a:fillRect l="-30734" t="-16456" r="-303" b="-73840"/>
                          </a:stretch>
                        </a:blipFill>
                      </a:tcPr>
                    </a:tc>
                  </a:tr>
                  <a:tr h="1058482">
                    <a:tc>
                      <a:txBody>
                        <a:bodyPr/>
                        <a:lstStyle/>
                        <a:p>
                          <a:endParaRPr lang="pl-PL"/>
                        </a:p>
                      </a:txBody>
                      <a:tcPr marL="59066" marR="59066" marT="0" marB="0" anchor="ctr">
                        <a:blipFill rotWithShape="0">
                          <a:blip r:embed="rId3"/>
                          <a:stretch>
                            <a:fillRect l="-247" t="-317241" r="-327160" b="-101149"/>
                          </a:stretch>
                        </a:blipFill>
                      </a:tcPr>
                    </a:tc>
                    <a:tc>
                      <a:txBody>
                        <a:bodyPr/>
                        <a:lstStyle/>
                        <a:p>
                          <a:pPr algn="l">
                            <a:lnSpc>
                              <a:spcPct val="107000"/>
                            </a:lnSpc>
                            <a:spcAft>
                              <a:spcPts val="0"/>
                            </a:spcAft>
                          </a:pPr>
                          <a:r>
                            <a:rPr lang="pl-PL" sz="1000" dirty="0">
                              <a:effectLst/>
                            </a:rPr>
                            <a:t>Wartość wskaźnika informuje o tym, jaki odsetek bezrobotnych w elementarnej grupie zawodów k stanowią długotrwale bezrobotni. Im większa wartość wskaźnika tym więcej osób jest długotrwale bezrobotnych w danej grupie zawodów.</a:t>
                          </a:r>
                        </a:p>
                        <a:p>
                          <a:pPr algn="l">
                            <a:lnSpc>
                              <a:spcPct val="107000"/>
                            </a:lnSpc>
                            <a:spcAft>
                              <a:spcPts val="0"/>
                            </a:spcAft>
                          </a:pPr>
                          <a:r>
                            <a:rPr lang="pl-PL" sz="1000" dirty="0">
                              <a:effectLst/>
                            </a:rPr>
                            <a:t>Przyjmuje wartości od 0% (sytuacja, w której bezrobotni długotrwale nie występują) do 100% (w przypadku, gdy każdy bezrobotny w elementarnej grupie zawodów k jest długotrwale bezrobotnym).</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6" marR="59066" marT="0" marB="0" anchor="ctr"/>
                    </a:tc>
                  </a:tr>
                  <a:tr h="1059688">
                    <a:tc>
                      <a:txBody>
                        <a:bodyPr/>
                        <a:lstStyle/>
                        <a:p>
                          <a:endParaRPr lang="pl-PL"/>
                        </a:p>
                      </a:txBody>
                      <a:tcPr marL="59066" marR="59066" marT="0" marB="0" anchor="ctr">
                        <a:blipFill rotWithShape="0">
                          <a:blip r:embed="rId3"/>
                          <a:stretch>
                            <a:fillRect l="-247" t="-417241" r="-327160" b="-1149"/>
                          </a:stretch>
                        </a:blipFill>
                      </a:tcPr>
                    </a:tc>
                    <a:tc>
                      <a:txBody>
                        <a:bodyPr/>
                        <a:lstStyle/>
                        <a:p>
                          <a:endParaRPr lang="pl-PL"/>
                        </a:p>
                      </a:txBody>
                      <a:tcPr marL="59066" marR="59066" marT="0" marB="0" anchor="ctr">
                        <a:blipFill rotWithShape="0">
                          <a:blip r:embed="rId3"/>
                          <a:stretch>
                            <a:fillRect l="-30734" t="-417241" r="-303" b="-1149"/>
                          </a:stretch>
                        </a:blipFill>
                      </a:tcPr>
                    </a:tc>
                  </a:tr>
                </a:tbl>
              </a:graphicData>
            </a:graphic>
          </p:graphicFrame>
        </mc:Fallback>
      </mc:AlternateContent>
    </p:spTree>
    <p:extLst>
      <p:ext uri="{BB962C8B-B14F-4D97-AF65-F5344CB8AC3E}">
        <p14:creationId xmlns:p14="http://schemas.microsoft.com/office/powerpoint/2010/main" val="997111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Symbol zastępczy zawartości 3"/>
              <p:cNvGraphicFramePr>
                <a:graphicFrameLocks noGrp="1"/>
              </p:cNvGraphicFramePr>
              <p:nvPr>
                <p:ph idx="1"/>
                <p:extLst>
                  <p:ext uri="{D42A27DB-BD31-4B8C-83A1-F6EECF244321}">
                    <p14:modId xmlns:p14="http://schemas.microsoft.com/office/powerpoint/2010/main" val="3094537916"/>
                  </p:ext>
                </p:extLst>
              </p:nvPr>
            </p:nvGraphicFramePr>
            <p:xfrm>
              <a:off x="838201" y="1933576"/>
              <a:ext cx="10286998" cy="4429123"/>
            </p:xfrm>
            <a:graphic>
              <a:graphicData uri="http://schemas.openxmlformats.org/drawingml/2006/table">
                <a:tbl>
                  <a:tblPr firstRow="1" firstCol="1" bandRow="1">
                    <a:tableStyleId>{5C22544A-7EE6-4342-B048-85BDC9FD1C3A}</a:tableStyleId>
                  </a:tblPr>
                  <a:tblGrid>
                    <a:gridCol w="2247899"/>
                    <a:gridCol w="2552700"/>
                    <a:gridCol w="2720701"/>
                    <a:gridCol w="2765698"/>
                  </a:tblGrid>
                  <a:tr h="720458">
                    <a:tc>
                      <a:txBody>
                        <a:bodyPr/>
                        <a:lstStyle/>
                        <a:p>
                          <a:pPr indent="450215" algn="l">
                            <a:lnSpc>
                              <a:spcPct val="150000"/>
                            </a:lnSpc>
                            <a:spcAft>
                              <a:spcPts val="0"/>
                            </a:spcAft>
                          </a:pPr>
                          <a:r>
                            <a:rPr lang="pl-PL" sz="1200" dirty="0">
                              <a:effectLst/>
                              <a:latin typeface="Arial Black" panose="020B0A04020102020204" pitchFamily="34" charset="0"/>
                              <a:ea typeface="Times New Roman" panose="02020603050405020304" pitchFamily="18" charset="0"/>
                              <a:cs typeface="Arial" panose="020B0604020202020204" pitchFamily="34" charset="0"/>
                            </a:rPr>
                            <a:t>Grupy zawodów</a:t>
                          </a:r>
                        </a:p>
                      </a:txBody>
                      <a:tcPr marL="0" marR="0" marT="0" marB="0" anchor="ctr"/>
                    </a:tc>
                    <a:tc>
                      <a:txBody>
                        <a:bodyPr/>
                        <a:lstStyle/>
                        <a:p>
                          <a:pPr indent="450215" algn="ctr">
                            <a:lnSpc>
                              <a:spcPct val="150000"/>
                            </a:lnSpc>
                            <a:spcAft>
                              <a:spcPts val="0"/>
                            </a:spcAft>
                          </a:pPr>
                          <a:r>
                            <a:rPr lang="pl-PL" sz="1200" dirty="0">
                              <a:effectLst/>
                              <a:latin typeface="Arial Black" panose="020B0A04020102020204" pitchFamily="34" charset="0"/>
                              <a:ea typeface="Times New Roman" panose="02020603050405020304" pitchFamily="18" charset="0"/>
                              <a:cs typeface="Arial" panose="020B0604020202020204" pitchFamily="34" charset="0"/>
                            </a:rPr>
                            <a:t>Wskaźnik dostępności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                                                         oferty</a:t>
                          </a:r>
                          <a:r>
                            <a:rPr lang="pl-PL" sz="1200" baseline="0" dirty="0" smtClean="0">
                              <a:effectLst/>
                              <a:latin typeface="Arial Black" panose="020B0A04020102020204" pitchFamily="34" charset="0"/>
                              <a:ea typeface="Times New Roman" panose="02020603050405020304" pitchFamily="18" charset="0"/>
                              <a:cs typeface="Arial" panose="020B0604020202020204" pitchFamily="34" charset="0"/>
                            </a:rPr>
                            <a:t>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pracy</a:t>
                          </a:r>
                          <a:endParaRPr lang="pl-PL" sz="1200" dirty="0">
                            <a:effectLst/>
                            <a:latin typeface="Arial Black" panose="020B0A040201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ctr">
                            <a:lnSpc>
                              <a:spcPct val="150000"/>
                            </a:lnSpc>
                            <a:spcAft>
                              <a:spcPts val="0"/>
                            </a:spcAft>
                          </a:pPr>
                          <a:r>
                            <a:rPr lang="pl-PL" sz="1200" dirty="0">
                              <a:effectLst/>
                              <a:latin typeface="Arial Black" panose="020B0A04020102020204" pitchFamily="34" charset="0"/>
                              <a:ea typeface="Times New Roman" panose="02020603050405020304" pitchFamily="18" charset="0"/>
                              <a:cs typeface="Arial" panose="020B0604020202020204" pitchFamily="34" charset="0"/>
                            </a:rPr>
                            <a:t>Wskaźnik długotrwałego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  </a:t>
                          </a:r>
                        </a:p>
                        <a:p>
                          <a:pPr indent="450215" algn="ctr">
                            <a:lnSpc>
                              <a:spcPct val="150000"/>
                            </a:lnSpc>
                            <a:spcAft>
                              <a:spcPts val="0"/>
                            </a:spcAft>
                          </a:pP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bezrobocia</a:t>
                          </a:r>
                          <a:endParaRPr lang="pl-PL" sz="1200" dirty="0">
                            <a:effectLst/>
                            <a:latin typeface="Arial Black" panose="020B0A040201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ctr">
                            <a:lnSpc>
                              <a:spcPct val="150000"/>
                            </a:lnSpc>
                            <a:spcAft>
                              <a:spcPts val="0"/>
                            </a:spcAft>
                          </a:pP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Wskaźnik </a:t>
                          </a:r>
                          <a:r>
                            <a:rPr lang="pl-PL" sz="1200" dirty="0">
                              <a:effectLst/>
                              <a:latin typeface="Arial Black" panose="020B0A04020102020204" pitchFamily="34" charset="0"/>
                              <a:ea typeface="Times New Roman" panose="02020603050405020304" pitchFamily="18" charset="0"/>
                              <a:cs typeface="Arial" panose="020B0604020202020204" pitchFamily="34" charset="0"/>
                            </a:rPr>
                            <a:t>płynności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     </a:t>
                          </a:r>
                        </a:p>
                        <a:p>
                          <a:pPr indent="450215" algn="ctr">
                            <a:lnSpc>
                              <a:spcPct val="150000"/>
                            </a:lnSpc>
                            <a:spcAft>
                              <a:spcPts val="0"/>
                            </a:spcAft>
                          </a:pP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bezrobotnych</a:t>
                          </a:r>
                          <a:endParaRPr lang="pl-PL" sz="1200" dirty="0">
                            <a:effectLst/>
                            <a:latin typeface="Arial Black" panose="020B0A04020102020204" pitchFamily="34" charset="0"/>
                            <a:ea typeface="Times New Roman" panose="02020603050405020304" pitchFamily="18" charset="0"/>
                            <a:cs typeface="Arial" panose="020B0604020202020204" pitchFamily="34" charset="0"/>
                          </a:endParaRPr>
                        </a:p>
                      </a:txBody>
                      <a:tcPr marL="0" marR="0" marT="0" marB="0" anchor="ctr"/>
                    </a:tc>
                  </a:tr>
                  <a:tr h="758704">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maksymalnie deficytowe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𝑩</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𝑶</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𝟎</m:t>
                                </m:r>
                              </m:oMath>
                            </m:oMathPara>
                          </a14:m>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𝑾𝑫𝑩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𝑴𝒆</m:t>
                                </m:r>
                              </m:oMath>
                            </m:oMathPara>
                          </a14:m>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p>
                          <a:pPr indent="450215" algn="l">
                            <a:lnSpc>
                              <a:spcPct val="150000"/>
                            </a:lnSpc>
                            <a:spcAft>
                              <a:spcPts val="0"/>
                            </a:spcAft>
                          </a:pPr>
                          <a:r>
                            <a:rPr lang="pl-PL" sz="1100" b="1" dirty="0" smtClean="0">
                              <a:effectLst/>
                              <a:latin typeface="Arial" panose="020B0604020202020204" pitchFamily="34" charset="0"/>
                              <a:ea typeface="Times New Roman" panose="02020603050405020304" pitchFamily="18" charset="0"/>
                              <a:cs typeface="Arial" panose="020B0604020202020204" pitchFamily="34" charset="0"/>
                            </a:rPr>
                            <a:t>     lub </a:t>
                          </a:r>
                          <a:r>
                            <a:rPr lang="pl-PL" sz="1100" b="1" i="1" dirty="0">
                              <a:effectLst/>
                              <a:latin typeface="Arial" panose="020B0604020202020204" pitchFamily="34" charset="0"/>
                              <a:ea typeface="Times New Roman" panose="02020603050405020304" pitchFamily="18" charset="0"/>
                              <a:cs typeface="Arial" panose="020B0604020202020204" pitchFamily="34" charset="0"/>
                            </a:rPr>
                            <a:t>brak wartości</a:t>
                          </a:r>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smtClean="0">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𝑾𝑷𝑩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𝟏</m:t>
                                </m:r>
                                <m:r>
                                  <a:rPr lang="pl-PL" sz="1100" b="1" i="0" smtClean="0">
                                    <a:effectLst/>
                                    <a:latin typeface="Cambria Math" panose="02040503050406030204" pitchFamily="18" charset="0"/>
                                    <a:ea typeface="Times New Roman" panose="02020603050405020304" pitchFamily="18" charset="0"/>
                                  </a:rPr>
                                  <m:t> </m:t>
                                </m:r>
                              </m:oMath>
                            </m:oMathPara>
                          </a14:m>
                          <a:endParaRPr lang="pl-PL" sz="1100" b="1" dirty="0" smtClean="0">
                            <a:effectLst/>
                            <a:latin typeface="Arial" panose="020B0604020202020204" pitchFamily="34" charset="0"/>
                            <a:ea typeface="Times New Roman" panose="02020603050405020304" pitchFamily="18" charset="0"/>
                            <a:cs typeface="Arial" panose="020B0604020202020204" pitchFamily="34" charset="0"/>
                          </a:endParaRPr>
                        </a:p>
                        <a:p>
                          <a:pPr indent="450215" algn="l">
                            <a:lnSpc>
                              <a:spcPct val="150000"/>
                            </a:lnSpc>
                            <a:spcAft>
                              <a:spcPts val="0"/>
                            </a:spcAft>
                          </a:pPr>
                          <a:r>
                            <a:rPr lang="pl-PL" sz="1100" b="1" dirty="0" smtClean="0">
                              <a:effectLst/>
                              <a:latin typeface="Arial" panose="020B0604020202020204" pitchFamily="34" charset="0"/>
                              <a:ea typeface="Times New Roman" panose="02020603050405020304" pitchFamily="18" charset="0"/>
                              <a:cs typeface="Arial" panose="020B0604020202020204" pitchFamily="34" charset="0"/>
                            </a:rPr>
                            <a:t>       lub </a:t>
                          </a:r>
                          <a:r>
                            <a:rPr lang="pl-PL" sz="1100" b="1" i="1" dirty="0">
                              <a:effectLst/>
                              <a:latin typeface="Arial" panose="020B0604020202020204" pitchFamily="34" charset="0"/>
                              <a:ea typeface="Times New Roman" panose="02020603050405020304" pitchFamily="18" charset="0"/>
                              <a:cs typeface="Arial" panose="020B0604020202020204" pitchFamily="34" charset="0"/>
                            </a:rPr>
                            <a:t>brak wartości</a:t>
                          </a:r>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758704">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deficytowe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𝑩</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𝑶</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&lt;</m:t>
                                </m:r>
                                <m:r>
                                  <a:rPr lang="pl-PL" sz="1100" b="1" i="1">
                                    <a:effectLst/>
                                    <a:latin typeface="Cambria Math" panose="02040503050406030204" pitchFamily="18" charset="0"/>
                                    <a:ea typeface="Times New Roman" panose="02020603050405020304" pitchFamily="18" charset="0"/>
                                  </a:rPr>
                                  <m:t>𝟎</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𝟗</m:t>
                                </m:r>
                              </m:oMath>
                            </m:oMathPara>
                          </a14:m>
                          <a:endParaRPr lang="pl-PL" sz="11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𝑾𝑫𝑩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𝑴𝒆</m:t>
                                </m:r>
                              </m:oMath>
                            </m:oMathPara>
                          </a14:m>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p>
                          <a:pPr indent="450215" algn="l">
                            <a:lnSpc>
                              <a:spcPct val="150000"/>
                            </a:lnSpc>
                            <a:spcAft>
                              <a:spcPts val="0"/>
                            </a:spcAft>
                          </a:pPr>
                          <a:r>
                            <a:rPr lang="pl-PL" sz="1100" b="1" dirty="0" smtClean="0">
                              <a:effectLst/>
                              <a:latin typeface="Arial" panose="020B0604020202020204" pitchFamily="34" charset="0"/>
                              <a:ea typeface="Times New Roman" panose="02020603050405020304" pitchFamily="18" charset="0"/>
                              <a:cs typeface="Arial" panose="020B0604020202020204" pitchFamily="34" charset="0"/>
                            </a:rPr>
                            <a:t>     lub </a:t>
                          </a:r>
                          <a:r>
                            <a:rPr lang="pl-PL" sz="1100" b="1" i="1" dirty="0">
                              <a:effectLst/>
                              <a:latin typeface="Arial" panose="020B0604020202020204" pitchFamily="34" charset="0"/>
                              <a:ea typeface="Times New Roman" panose="02020603050405020304" pitchFamily="18" charset="0"/>
                              <a:cs typeface="Arial" panose="020B0604020202020204" pitchFamily="34" charset="0"/>
                            </a:rPr>
                            <a:t>brak wartości</a:t>
                          </a:r>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smtClean="0">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𝑾𝑷𝑩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𝟏</m:t>
                                </m:r>
                                <m:r>
                                  <a:rPr lang="pl-PL" sz="1100" b="1" i="0" smtClean="0">
                                    <a:effectLst/>
                                    <a:latin typeface="Cambria Math" panose="02040503050406030204" pitchFamily="18" charset="0"/>
                                    <a:ea typeface="Times New Roman" panose="02020603050405020304" pitchFamily="18" charset="0"/>
                                  </a:rPr>
                                  <m:t> </m:t>
                                </m:r>
                              </m:oMath>
                            </m:oMathPara>
                          </a14:m>
                          <a:endParaRPr lang="pl-PL" sz="1100" b="1" dirty="0" smtClean="0">
                            <a:effectLst/>
                            <a:latin typeface="Arial" panose="020B0604020202020204" pitchFamily="34" charset="0"/>
                            <a:ea typeface="Times New Roman" panose="02020603050405020304" pitchFamily="18" charset="0"/>
                            <a:cs typeface="Arial" panose="020B0604020202020204" pitchFamily="34" charset="0"/>
                          </a:endParaRPr>
                        </a:p>
                        <a:p>
                          <a:pPr indent="450215" algn="l">
                            <a:lnSpc>
                              <a:spcPct val="150000"/>
                            </a:lnSpc>
                            <a:spcAft>
                              <a:spcPts val="0"/>
                            </a:spcAft>
                          </a:pPr>
                          <a:r>
                            <a:rPr lang="pl-PL" sz="1100" b="1" dirty="0" smtClean="0">
                              <a:effectLst/>
                              <a:latin typeface="Arial" panose="020B0604020202020204" pitchFamily="34" charset="0"/>
                              <a:ea typeface="Times New Roman" panose="02020603050405020304" pitchFamily="18" charset="0"/>
                              <a:cs typeface="Arial" panose="020B0604020202020204" pitchFamily="34" charset="0"/>
                            </a:rPr>
                            <a:t>       lub </a:t>
                          </a:r>
                          <a:r>
                            <a:rPr lang="pl-PL" sz="1100" b="1" i="1" dirty="0">
                              <a:effectLst/>
                              <a:latin typeface="Arial" panose="020B0604020202020204" pitchFamily="34" charset="0"/>
                              <a:ea typeface="Times New Roman" panose="02020603050405020304" pitchFamily="18" charset="0"/>
                              <a:cs typeface="Arial" panose="020B0604020202020204" pitchFamily="34" charset="0"/>
                            </a:rPr>
                            <a:t>brak wartości</a:t>
                          </a:r>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758704">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zrównoważone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𝟎</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𝟗</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𝑩</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𝑶</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𝟏</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𝟏</m:t>
                                </m:r>
                              </m:oMath>
                            </m:oMathPara>
                          </a14:m>
                          <a:endParaRPr lang="pl-PL" sz="11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smtClean="0">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𝑾𝑫𝑩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𝑴𝒆</m:t>
                                </m:r>
                                <m:r>
                                  <a:rPr lang="pl-PL" sz="1100" b="1" i="0" smtClean="0">
                                    <a:effectLst/>
                                    <a:latin typeface="Cambria Math" panose="02040503050406030204" pitchFamily="18" charset="0"/>
                                    <a:ea typeface="Times New Roman" panose="02020603050405020304" pitchFamily="18" charset="0"/>
                                  </a:rPr>
                                  <m:t> </m:t>
                                </m:r>
                              </m:oMath>
                            </m:oMathPara>
                          </a14:m>
                          <a:endParaRPr lang="pl-PL" sz="1100" b="1" dirty="0" smtClean="0">
                            <a:effectLst/>
                            <a:latin typeface="Arial" panose="020B0604020202020204" pitchFamily="34" charset="0"/>
                            <a:ea typeface="Times New Roman" panose="02020603050405020304" pitchFamily="18" charset="0"/>
                            <a:cs typeface="Arial" panose="020B0604020202020204" pitchFamily="34" charset="0"/>
                          </a:endParaRPr>
                        </a:p>
                        <a:p>
                          <a:pPr indent="450215" algn="l">
                            <a:lnSpc>
                              <a:spcPct val="150000"/>
                            </a:lnSpc>
                            <a:spcAft>
                              <a:spcPts val="0"/>
                            </a:spcAft>
                          </a:pPr>
                          <a:r>
                            <a:rPr lang="pl-PL" sz="1100" b="1" dirty="0" smtClean="0">
                              <a:effectLst/>
                              <a:latin typeface="Arial" panose="020B0604020202020204" pitchFamily="34" charset="0"/>
                              <a:ea typeface="Times New Roman" panose="02020603050405020304" pitchFamily="18" charset="0"/>
                              <a:cs typeface="Arial" panose="020B0604020202020204" pitchFamily="34" charset="0"/>
                            </a:rPr>
                            <a:t>      lub </a:t>
                          </a:r>
                          <a:r>
                            <a:rPr lang="pl-PL" sz="1100" b="1" i="1" dirty="0">
                              <a:effectLst/>
                              <a:latin typeface="Arial" panose="020B0604020202020204" pitchFamily="34" charset="0"/>
                              <a:ea typeface="Times New Roman" panose="02020603050405020304" pitchFamily="18" charset="0"/>
                              <a:cs typeface="Arial" panose="020B0604020202020204" pitchFamily="34" charset="0"/>
                            </a:rPr>
                            <a:t>brak wartości</a:t>
                          </a:r>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smtClean="0">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𝑾𝑷𝑩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𝟏</m:t>
                                </m:r>
                                <m:r>
                                  <a:rPr lang="pl-PL" sz="1100" b="1" i="0" smtClean="0">
                                    <a:effectLst/>
                                    <a:latin typeface="Cambria Math" panose="02040503050406030204" pitchFamily="18" charset="0"/>
                                    <a:ea typeface="Times New Roman" panose="02020603050405020304" pitchFamily="18" charset="0"/>
                                  </a:rPr>
                                  <m:t> </m:t>
                                </m:r>
                              </m:oMath>
                            </m:oMathPara>
                          </a14:m>
                          <a:endParaRPr lang="pl-PL" sz="1100" b="1" dirty="0" smtClean="0">
                            <a:effectLst/>
                            <a:latin typeface="Arial" panose="020B0604020202020204" pitchFamily="34" charset="0"/>
                            <a:ea typeface="Times New Roman" panose="02020603050405020304" pitchFamily="18" charset="0"/>
                            <a:cs typeface="Arial" panose="020B0604020202020204" pitchFamily="34" charset="0"/>
                          </a:endParaRPr>
                        </a:p>
                        <a:p>
                          <a:pPr indent="450215" algn="l">
                            <a:lnSpc>
                              <a:spcPct val="150000"/>
                            </a:lnSpc>
                            <a:spcAft>
                              <a:spcPts val="0"/>
                            </a:spcAft>
                          </a:pPr>
                          <a:r>
                            <a:rPr lang="pl-PL" sz="1100" b="1" dirty="0" smtClean="0">
                              <a:effectLst/>
                              <a:latin typeface="Arial" panose="020B0604020202020204" pitchFamily="34" charset="0"/>
                              <a:ea typeface="Times New Roman" panose="02020603050405020304" pitchFamily="18" charset="0"/>
                              <a:cs typeface="Arial" panose="020B0604020202020204" pitchFamily="34" charset="0"/>
                            </a:rPr>
                            <a:t>     lub </a:t>
                          </a:r>
                          <a:r>
                            <a:rPr lang="pl-PL" sz="1100" b="1" i="1" dirty="0">
                              <a:effectLst/>
                              <a:latin typeface="Arial" panose="020B0604020202020204" pitchFamily="34" charset="0"/>
                              <a:ea typeface="Times New Roman" panose="02020603050405020304" pitchFamily="18" charset="0"/>
                              <a:cs typeface="Arial" panose="020B0604020202020204" pitchFamily="34" charset="0"/>
                            </a:rPr>
                            <a:t>brak wartości</a:t>
                          </a:r>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712095">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nadwyżkowe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𝑩</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𝑶</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&gt;</m:t>
                                </m:r>
                                <m:r>
                                  <a:rPr lang="pl-PL" sz="1100" b="1" i="1">
                                    <a:effectLst/>
                                    <a:latin typeface="Cambria Math" panose="02040503050406030204" pitchFamily="18" charset="0"/>
                                    <a:ea typeface="Times New Roman" panose="02020603050405020304" pitchFamily="18" charset="0"/>
                                  </a:rPr>
                                  <m:t>𝟏</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𝟏</m:t>
                                </m:r>
                              </m:oMath>
                            </m:oMathPara>
                          </a14:m>
                          <a:endParaRPr lang="pl-PL" sz="11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𝑾𝑫𝑩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&gt;</m:t>
                                </m:r>
                                <m:r>
                                  <a:rPr lang="pl-PL" sz="1100" b="1" i="1">
                                    <a:effectLst/>
                                    <a:latin typeface="Cambria Math" panose="02040503050406030204" pitchFamily="18" charset="0"/>
                                    <a:ea typeface="Times New Roman" panose="02020603050405020304" pitchFamily="18" charset="0"/>
                                  </a:rPr>
                                  <m:t>𝑴𝒆</m:t>
                                </m:r>
                              </m:oMath>
                            </m:oMathPara>
                          </a14:m>
                          <a:endParaRPr lang="pl-PL" sz="11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𝑾𝑷𝑩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&lt;</m:t>
                                </m:r>
                                <m:r>
                                  <a:rPr lang="pl-PL" sz="1100" b="1" i="1">
                                    <a:effectLst/>
                                    <a:latin typeface="Cambria Math" panose="02040503050406030204" pitchFamily="18" charset="0"/>
                                    <a:ea typeface="Times New Roman" panose="02020603050405020304" pitchFamily="18" charset="0"/>
                                  </a:rPr>
                                  <m:t>𝟏</m:t>
                                </m:r>
                              </m:oMath>
                            </m:oMathPara>
                          </a14:m>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720458">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maksymalnie nadwyżkowe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𝑩</m:t>
                                    </m:r>
                                    <m:r>
                                      <a:rPr lang="pl-PL" sz="1100" b="1" i="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𝑶</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m:t>
                                </m:r>
                                <m:r>
                                  <a:rPr lang="pl-PL" sz="1100" b="1" i="1">
                                    <a:effectLst/>
                                    <a:latin typeface="Cambria Math" panose="02040503050406030204" pitchFamily="18" charset="0"/>
                                    <a:ea typeface="Times New Roman" panose="02020603050405020304" pitchFamily="18" charset="0"/>
                                  </a:rPr>
                                  <m:t>𝒃𝒓𝒂𝒌</m:t>
                                </m:r>
                                <m:r>
                                  <a:rPr lang="pl-PL" sz="1100" b="1" i="1">
                                    <a:effectLst/>
                                    <a:latin typeface="Cambria Math" panose="02040503050406030204" pitchFamily="18" charset="0"/>
                                    <a:ea typeface="Times New Roman" panose="02020603050405020304" pitchFamily="18" charset="0"/>
                                  </a:rPr>
                                  <m:t> </m:t>
                                </m:r>
                                <m:r>
                                  <a:rPr lang="pl-PL" sz="1100" b="1" i="1">
                                    <a:effectLst/>
                                    <a:latin typeface="Cambria Math" panose="02040503050406030204" pitchFamily="18" charset="0"/>
                                    <a:ea typeface="Times New Roman" panose="02020603050405020304" pitchFamily="18" charset="0"/>
                                  </a:rPr>
                                  <m:t>𝒘𝒂𝒓𝒕𝒐</m:t>
                                </m:r>
                                <m:r>
                                  <a:rPr lang="pl-PL" sz="1100" b="1" i="1">
                                    <a:effectLst/>
                                    <a:latin typeface="Cambria Math" panose="02040503050406030204" pitchFamily="18" charset="0"/>
                                    <a:ea typeface="Times New Roman" panose="02020603050405020304" pitchFamily="18" charset="0"/>
                                  </a:rPr>
                                  <m:t>ś</m:t>
                                </m:r>
                                <m:r>
                                  <a:rPr lang="pl-PL" sz="1100" b="1" i="1">
                                    <a:effectLst/>
                                    <a:latin typeface="Cambria Math" panose="02040503050406030204" pitchFamily="18" charset="0"/>
                                    <a:ea typeface="Times New Roman" panose="02020603050405020304" pitchFamily="18" charset="0"/>
                                  </a:rPr>
                                  <m:t>𝒄𝒊</m:t>
                                </m:r>
                              </m:oMath>
                            </m:oMathPara>
                          </a14:m>
                          <a:endParaRPr lang="pl-PL" sz="11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𝑾𝑫𝑩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&gt;</m:t>
                                </m:r>
                                <m:r>
                                  <a:rPr lang="pl-PL" sz="1100" b="1" i="1">
                                    <a:effectLst/>
                                    <a:latin typeface="Cambria Math" panose="02040503050406030204" pitchFamily="18" charset="0"/>
                                    <a:ea typeface="Times New Roman" panose="02020603050405020304" pitchFamily="18" charset="0"/>
                                  </a:rPr>
                                  <m:t>𝑴𝒆</m:t>
                                </m:r>
                              </m:oMath>
                            </m:oMathPara>
                          </a14:m>
                          <a:endParaRPr lang="pl-PL" sz="1100" b="1">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l">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pl-PL" sz="1100" b="1" i="1">
                                        <a:effectLst/>
                                        <a:latin typeface="Cambria Math" panose="02040503050406030204" pitchFamily="18" charset="0"/>
                                        <a:ea typeface="Times New Roman" panose="02020603050405020304" pitchFamily="18" charset="0"/>
                                      </a:rPr>
                                    </m:ctrlPr>
                                  </m:sSubSupPr>
                                  <m:e>
                                    <m:r>
                                      <a:rPr lang="pl-PL" sz="1100" b="1" i="1">
                                        <a:effectLst/>
                                        <a:latin typeface="Cambria Math" panose="02040503050406030204" pitchFamily="18" charset="0"/>
                                        <a:ea typeface="Times New Roman" panose="02020603050405020304" pitchFamily="18" charset="0"/>
                                      </a:rPr>
                                      <m:t>𝑾𝑷𝑩</m:t>
                                    </m:r>
                                  </m:e>
                                  <m:sub>
                                    <m:r>
                                      <a:rPr lang="pl-PL" sz="1100" b="1" i="1">
                                        <a:effectLst/>
                                        <a:latin typeface="Cambria Math" panose="02040503050406030204" pitchFamily="18" charset="0"/>
                                        <a:ea typeface="Times New Roman" panose="02020603050405020304" pitchFamily="18" charset="0"/>
                                      </a:rPr>
                                      <m:t>𝒕</m:t>
                                    </m:r>
                                  </m:sub>
                                  <m:sup>
                                    <m:r>
                                      <a:rPr lang="pl-PL" sz="1100" b="1" i="1">
                                        <a:effectLst/>
                                        <a:latin typeface="Cambria Math" panose="02040503050406030204" pitchFamily="18" charset="0"/>
                                        <a:ea typeface="Times New Roman" panose="02020603050405020304" pitchFamily="18" charset="0"/>
                                      </a:rPr>
                                      <m:t>𝒌</m:t>
                                    </m:r>
                                  </m:sup>
                                </m:sSubSup>
                                <m:r>
                                  <a:rPr lang="pl-PL" sz="1100" b="1">
                                    <a:effectLst/>
                                    <a:latin typeface="Cambria Math" panose="02040503050406030204" pitchFamily="18" charset="0"/>
                                    <a:ea typeface="Times New Roman" panose="02020603050405020304" pitchFamily="18" charset="0"/>
                                  </a:rPr>
                                  <m:t>&lt;</m:t>
                                </m:r>
                                <m:r>
                                  <a:rPr lang="pl-PL" sz="1100" b="1" i="1">
                                    <a:effectLst/>
                                    <a:latin typeface="Cambria Math" panose="02040503050406030204" pitchFamily="18" charset="0"/>
                                    <a:ea typeface="Times New Roman" panose="02020603050405020304" pitchFamily="18" charset="0"/>
                                  </a:rPr>
                                  <m:t>𝟏</m:t>
                                </m:r>
                              </m:oMath>
                            </m:oMathPara>
                          </a14:m>
                          <a:endParaRPr lang="pl-PL" sz="11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bl>
              </a:graphicData>
            </a:graphic>
          </p:graphicFrame>
        </mc:Choice>
        <mc:Fallback xmlns="">
          <p:graphicFrame>
            <p:nvGraphicFramePr>
              <p:cNvPr id="4" name="Symbol zastępczy zawartości 3"/>
              <p:cNvGraphicFramePr>
                <a:graphicFrameLocks noGrp="1"/>
              </p:cNvGraphicFramePr>
              <p:nvPr>
                <p:ph idx="1"/>
                <p:extLst>
                  <p:ext uri="{D42A27DB-BD31-4B8C-83A1-F6EECF244321}">
                    <p14:modId xmlns:p14="http://schemas.microsoft.com/office/powerpoint/2010/main" val="3094537916"/>
                  </p:ext>
                </p:extLst>
              </p:nvPr>
            </p:nvGraphicFramePr>
            <p:xfrm>
              <a:off x="838201" y="1933576"/>
              <a:ext cx="10286998" cy="4429123"/>
            </p:xfrm>
            <a:graphic>
              <a:graphicData uri="http://schemas.openxmlformats.org/drawingml/2006/table">
                <a:tbl>
                  <a:tblPr firstRow="1" firstCol="1" bandRow="1">
                    <a:tableStyleId>{5C22544A-7EE6-4342-B048-85BDC9FD1C3A}</a:tableStyleId>
                  </a:tblPr>
                  <a:tblGrid>
                    <a:gridCol w="2247899"/>
                    <a:gridCol w="2552700"/>
                    <a:gridCol w="2720701"/>
                    <a:gridCol w="2765698"/>
                  </a:tblGrid>
                  <a:tr h="720458">
                    <a:tc>
                      <a:txBody>
                        <a:bodyPr/>
                        <a:lstStyle/>
                        <a:p>
                          <a:pPr indent="450215" algn="l">
                            <a:lnSpc>
                              <a:spcPct val="150000"/>
                            </a:lnSpc>
                            <a:spcAft>
                              <a:spcPts val="0"/>
                            </a:spcAft>
                          </a:pPr>
                          <a:r>
                            <a:rPr lang="pl-PL" sz="1200" dirty="0">
                              <a:effectLst/>
                              <a:latin typeface="Arial Black" panose="020B0A04020102020204" pitchFamily="34" charset="0"/>
                              <a:ea typeface="Times New Roman" panose="02020603050405020304" pitchFamily="18" charset="0"/>
                              <a:cs typeface="Arial" panose="020B0604020202020204" pitchFamily="34" charset="0"/>
                            </a:rPr>
                            <a:t>Grupy zawodów</a:t>
                          </a:r>
                        </a:p>
                      </a:txBody>
                      <a:tcPr marL="0" marR="0" marT="0" marB="0" anchor="ctr"/>
                    </a:tc>
                    <a:tc>
                      <a:txBody>
                        <a:bodyPr/>
                        <a:lstStyle/>
                        <a:p>
                          <a:pPr indent="450215" algn="ctr">
                            <a:lnSpc>
                              <a:spcPct val="150000"/>
                            </a:lnSpc>
                            <a:spcAft>
                              <a:spcPts val="0"/>
                            </a:spcAft>
                          </a:pPr>
                          <a:r>
                            <a:rPr lang="pl-PL" sz="1200" dirty="0">
                              <a:effectLst/>
                              <a:latin typeface="Arial Black" panose="020B0A04020102020204" pitchFamily="34" charset="0"/>
                              <a:ea typeface="Times New Roman" panose="02020603050405020304" pitchFamily="18" charset="0"/>
                              <a:cs typeface="Arial" panose="020B0604020202020204" pitchFamily="34" charset="0"/>
                            </a:rPr>
                            <a:t>Wskaźnik dostępności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                                                         oferty</a:t>
                          </a:r>
                          <a:r>
                            <a:rPr lang="pl-PL" sz="1200" baseline="0" dirty="0" smtClean="0">
                              <a:effectLst/>
                              <a:latin typeface="Arial Black" panose="020B0A04020102020204" pitchFamily="34" charset="0"/>
                              <a:ea typeface="Times New Roman" panose="02020603050405020304" pitchFamily="18" charset="0"/>
                              <a:cs typeface="Arial" panose="020B0604020202020204" pitchFamily="34" charset="0"/>
                            </a:rPr>
                            <a:t>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pracy</a:t>
                          </a:r>
                          <a:endParaRPr lang="pl-PL" sz="1200" dirty="0">
                            <a:effectLst/>
                            <a:latin typeface="Arial Black" panose="020B0A040201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ctr">
                            <a:lnSpc>
                              <a:spcPct val="150000"/>
                            </a:lnSpc>
                            <a:spcAft>
                              <a:spcPts val="0"/>
                            </a:spcAft>
                          </a:pPr>
                          <a:r>
                            <a:rPr lang="pl-PL" sz="1200" dirty="0">
                              <a:effectLst/>
                              <a:latin typeface="Arial Black" panose="020B0A04020102020204" pitchFamily="34" charset="0"/>
                              <a:ea typeface="Times New Roman" panose="02020603050405020304" pitchFamily="18" charset="0"/>
                              <a:cs typeface="Arial" panose="020B0604020202020204" pitchFamily="34" charset="0"/>
                            </a:rPr>
                            <a:t>Wskaźnik długotrwałego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  </a:t>
                          </a:r>
                        </a:p>
                        <a:p>
                          <a:pPr indent="450215" algn="ctr">
                            <a:lnSpc>
                              <a:spcPct val="150000"/>
                            </a:lnSpc>
                            <a:spcAft>
                              <a:spcPts val="0"/>
                            </a:spcAft>
                          </a:pP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bezrobocia</a:t>
                          </a:r>
                          <a:endParaRPr lang="pl-PL" sz="1200" dirty="0">
                            <a:effectLst/>
                            <a:latin typeface="Arial Black" panose="020B0A040201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450215" algn="ctr">
                            <a:lnSpc>
                              <a:spcPct val="150000"/>
                            </a:lnSpc>
                            <a:spcAft>
                              <a:spcPts val="0"/>
                            </a:spcAft>
                          </a:pP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Wskaźnik </a:t>
                          </a:r>
                          <a:r>
                            <a:rPr lang="pl-PL" sz="1200" dirty="0">
                              <a:effectLst/>
                              <a:latin typeface="Arial Black" panose="020B0A04020102020204" pitchFamily="34" charset="0"/>
                              <a:ea typeface="Times New Roman" panose="02020603050405020304" pitchFamily="18" charset="0"/>
                              <a:cs typeface="Arial" panose="020B0604020202020204" pitchFamily="34" charset="0"/>
                            </a:rPr>
                            <a:t>płynności </a:t>
                          </a: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     </a:t>
                          </a:r>
                        </a:p>
                        <a:p>
                          <a:pPr indent="450215" algn="ctr">
                            <a:lnSpc>
                              <a:spcPct val="150000"/>
                            </a:lnSpc>
                            <a:spcAft>
                              <a:spcPts val="0"/>
                            </a:spcAft>
                          </a:pPr>
                          <a:r>
                            <a:rPr lang="pl-PL" sz="1200" dirty="0" smtClean="0">
                              <a:effectLst/>
                              <a:latin typeface="Arial Black" panose="020B0A04020102020204" pitchFamily="34" charset="0"/>
                              <a:ea typeface="Times New Roman" panose="02020603050405020304" pitchFamily="18" charset="0"/>
                              <a:cs typeface="Arial" panose="020B0604020202020204" pitchFamily="34" charset="0"/>
                            </a:rPr>
                            <a:t>bezrobotnych</a:t>
                          </a:r>
                          <a:endParaRPr lang="pl-PL" sz="1200" dirty="0">
                            <a:effectLst/>
                            <a:latin typeface="Arial Black" panose="020B0A04020102020204" pitchFamily="34" charset="0"/>
                            <a:ea typeface="Times New Roman" panose="02020603050405020304" pitchFamily="18" charset="0"/>
                            <a:cs typeface="Arial" panose="020B0604020202020204" pitchFamily="34" charset="0"/>
                          </a:endParaRPr>
                        </a:p>
                      </a:txBody>
                      <a:tcPr marL="0" marR="0" marT="0" marB="0" anchor="ctr"/>
                    </a:tc>
                  </a:tr>
                  <a:tr h="758704">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maksymalnie deficytowe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endParaRPr lang="pl-PL"/>
                        </a:p>
                      </a:txBody>
                      <a:tcPr marL="0" marR="0" marT="0" marB="0" anchor="ctr">
                        <a:blipFill rotWithShape="0">
                          <a:blip r:embed="rId3"/>
                          <a:stretch>
                            <a:fillRect l="-88305" t="-95200" r="-215990" b="-388800"/>
                          </a:stretch>
                        </a:blipFill>
                      </a:tcPr>
                    </a:tc>
                    <a:tc>
                      <a:txBody>
                        <a:bodyPr/>
                        <a:lstStyle/>
                        <a:p>
                          <a:endParaRPr lang="pl-PL"/>
                        </a:p>
                      </a:txBody>
                      <a:tcPr marL="0" marR="0" marT="0" marB="0" anchor="ctr">
                        <a:blipFill rotWithShape="0">
                          <a:blip r:embed="rId3"/>
                          <a:stretch>
                            <a:fillRect l="-176906" t="-95200" r="-102915" b="-388800"/>
                          </a:stretch>
                        </a:blipFill>
                      </a:tcPr>
                    </a:tc>
                    <a:tc>
                      <a:txBody>
                        <a:bodyPr/>
                        <a:lstStyle/>
                        <a:p>
                          <a:endParaRPr lang="pl-PL"/>
                        </a:p>
                      </a:txBody>
                      <a:tcPr marL="0" marR="0" marT="0" marB="0" anchor="ctr">
                        <a:blipFill rotWithShape="0">
                          <a:blip r:embed="rId3"/>
                          <a:stretch>
                            <a:fillRect l="-272026" t="-95200" r="-1101" b="-388800"/>
                          </a:stretch>
                        </a:blipFill>
                      </a:tcPr>
                    </a:tc>
                  </a:tr>
                  <a:tr h="758704">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deficytowe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endParaRPr lang="pl-PL"/>
                        </a:p>
                      </a:txBody>
                      <a:tcPr marL="0" marR="0" marT="0" marB="0" anchor="ctr">
                        <a:blipFill rotWithShape="0">
                          <a:blip r:embed="rId3"/>
                          <a:stretch>
                            <a:fillRect l="-88305" t="-196774" r="-215990" b="-291935"/>
                          </a:stretch>
                        </a:blipFill>
                      </a:tcPr>
                    </a:tc>
                    <a:tc>
                      <a:txBody>
                        <a:bodyPr/>
                        <a:lstStyle/>
                        <a:p>
                          <a:endParaRPr lang="pl-PL"/>
                        </a:p>
                      </a:txBody>
                      <a:tcPr marL="0" marR="0" marT="0" marB="0" anchor="ctr">
                        <a:blipFill rotWithShape="0">
                          <a:blip r:embed="rId3"/>
                          <a:stretch>
                            <a:fillRect l="-176906" t="-196774" r="-102915" b="-291935"/>
                          </a:stretch>
                        </a:blipFill>
                      </a:tcPr>
                    </a:tc>
                    <a:tc>
                      <a:txBody>
                        <a:bodyPr/>
                        <a:lstStyle/>
                        <a:p>
                          <a:endParaRPr lang="pl-PL"/>
                        </a:p>
                      </a:txBody>
                      <a:tcPr marL="0" marR="0" marT="0" marB="0" anchor="ctr">
                        <a:blipFill rotWithShape="0">
                          <a:blip r:embed="rId3"/>
                          <a:stretch>
                            <a:fillRect l="-272026" t="-196774" r="-1101" b="-291935"/>
                          </a:stretch>
                        </a:blipFill>
                      </a:tcPr>
                    </a:tc>
                  </a:tr>
                  <a:tr h="758704">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zrównoważone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endParaRPr lang="pl-PL"/>
                        </a:p>
                      </a:txBody>
                      <a:tcPr marL="0" marR="0" marT="0" marB="0" anchor="ctr">
                        <a:blipFill rotWithShape="0">
                          <a:blip r:embed="rId3"/>
                          <a:stretch>
                            <a:fillRect l="-88305" t="-294400" r="-215990" b="-189600"/>
                          </a:stretch>
                        </a:blipFill>
                      </a:tcPr>
                    </a:tc>
                    <a:tc>
                      <a:txBody>
                        <a:bodyPr/>
                        <a:lstStyle/>
                        <a:p>
                          <a:endParaRPr lang="pl-PL"/>
                        </a:p>
                      </a:txBody>
                      <a:tcPr marL="0" marR="0" marT="0" marB="0" anchor="ctr">
                        <a:blipFill rotWithShape="0">
                          <a:blip r:embed="rId3"/>
                          <a:stretch>
                            <a:fillRect l="-176906" t="-294400" r="-102915" b="-189600"/>
                          </a:stretch>
                        </a:blipFill>
                      </a:tcPr>
                    </a:tc>
                    <a:tc>
                      <a:txBody>
                        <a:bodyPr/>
                        <a:lstStyle/>
                        <a:p>
                          <a:endParaRPr lang="pl-PL"/>
                        </a:p>
                      </a:txBody>
                      <a:tcPr marL="0" marR="0" marT="0" marB="0" anchor="ctr">
                        <a:blipFill rotWithShape="0">
                          <a:blip r:embed="rId3"/>
                          <a:stretch>
                            <a:fillRect l="-272026" t="-294400" r="-1101" b="-189600"/>
                          </a:stretch>
                        </a:blipFill>
                      </a:tcPr>
                    </a:tc>
                  </a:tr>
                  <a:tr h="712095">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nadwyżkowe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endParaRPr lang="pl-PL"/>
                        </a:p>
                      </a:txBody>
                      <a:tcPr marL="0" marR="0" marT="0" marB="0" anchor="ctr">
                        <a:blipFill rotWithShape="0">
                          <a:blip r:embed="rId3"/>
                          <a:stretch>
                            <a:fillRect l="-88305" t="-421368" r="-215990" b="-102564"/>
                          </a:stretch>
                        </a:blipFill>
                      </a:tcPr>
                    </a:tc>
                    <a:tc>
                      <a:txBody>
                        <a:bodyPr/>
                        <a:lstStyle/>
                        <a:p>
                          <a:endParaRPr lang="pl-PL"/>
                        </a:p>
                      </a:txBody>
                      <a:tcPr marL="0" marR="0" marT="0" marB="0" anchor="ctr">
                        <a:blipFill rotWithShape="0">
                          <a:blip r:embed="rId3"/>
                          <a:stretch>
                            <a:fillRect l="-176906" t="-421368" r="-102915" b="-102564"/>
                          </a:stretch>
                        </a:blipFill>
                      </a:tcPr>
                    </a:tc>
                    <a:tc>
                      <a:txBody>
                        <a:bodyPr/>
                        <a:lstStyle/>
                        <a:p>
                          <a:endParaRPr lang="pl-PL"/>
                        </a:p>
                      </a:txBody>
                      <a:tcPr marL="0" marR="0" marT="0" marB="0" anchor="ctr">
                        <a:blipFill rotWithShape="0">
                          <a:blip r:embed="rId3"/>
                          <a:stretch>
                            <a:fillRect l="-272026" t="-421368" r="-1101" b="-102564"/>
                          </a:stretch>
                        </a:blipFill>
                      </a:tcPr>
                    </a:tc>
                  </a:tr>
                  <a:tr h="720458">
                    <a:tc>
                      <a:txBody>
                        <a:bodyPr/>
                        <a:lstStyle/>
                        <a:p>
                          <a:pPr indent="450215" algn="just">
                            <a:lnSpc>
                              <a:spcPct val="150000"/>
                            </a:lnSpc>
                            <a:spcAft>
                              <a:spcPts val="0"/>
                            </a:spcAft>
                          </a:pPr>
                          <a:r>
                            <a:rPr lang="pl-PL" sz="1100" i="1" dirty="0">
                              <a:effectLst/>
                              <a:latin typeface="Arial" panose="020B0604020202020204" pitchFamily="34" charset="0"/>
                              <a:ea typeface="Times New Roman" panose="02020603050405020304" pitchFamily="18" charset="0"/>
                              <a:cs typeface="Arial" panose="020B0604020202020204" pitchFamily="34" charset="0"/>
                            </a:rPr>
                            <a:t>maksymalnie nadwyżkowe</a:t>
                          </a:r>
                          <a:endParaRPr lang="pl-PL" sz="12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endParaRPr lang="pl-PL"/>
                        </a:p>
                      </a:txBody>
                      <a:tcPr marL="0" marR="0" marT="0" marB="0" anchor="ctr">
                        <a:blipFill rotWithShape="0">
                          <a:blip r:embed="rId3"/>
                          <a:stretch>
                            <a:fillRect l="-88305" t="-516949" r="-215990" b="-1695"/>
                          </a:stretch>
                        </a:blipFill>
                      </a:tcPr>
                    </a:tc>
                    <a:tc>
                      <a:txBody>
                        <a:bodyPr/>
                        <a:lstStyle/>
                        <a:p>
                          <a:endParaRPr lang="pl-PL"/>
                        </a:p>
                      </a:txBody>
                      <a:tcPr marL="0" marR="0" marT="0" marB="0" anchor="ctr">
                        <a:blipFill rotWithShape="0">
                          <a:blip r:embed="rId3"/>
                          <a:stretch>
                            <a:fillRect l="-176906" t="-516949" r="-102915" b="-1695"/>
                          </a:stretch>
                        </a:blipFill>
                      </a:tcPr>
                    </a:tc>
                    <a:tc>
                      <a:txBody>
                        <a:bodyPr/>
                        <a:lstStyle/>
                        <a:p>
                          <a:endParaRPr lang="pl-PL"/>
                        </a:p>
                      </a:txBody>
                      <a:tcPr marL="0" marR="0" marT="0" marB="0" anchor="ctr">
                        <a:blipFill rotWithShape="0">
                          <a:blip r:embed="rId3"/>
                          <a:stretch>
                            <a:fillRect l="-272026" t="-516949" r="-1101" b="-1695"/>
                          </a:stretch>
                        </a:blipFill>
                      </a:tcPr>
                    </a:tc>
                  </a:tr>
                </a:tbl>
              </a:graphicData>
            </a:graphic>
          </p:graphicFrame>
        </mc:Fallback>
      </mc:AlternateContent>
      <p:sp>
        <p:nvSpPr>
          <p:cNvPr id="5" name="Rectangle 1"/>
          <p:cNvSpPr>
            <a:spLocks noGrp="1" noChangeArrowheads="1"/>
          </p:cNvSpPr>
          <p:nvPr>
            <p:ph type="title"/>
          </p:nvPr>
        </p:nvSpPr>
        <p:spPr bwMode="auto">
          <a:xfrm>
            <a:off x="1447341" y="550853"/>
            <a:ext cx="85588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2800" b="0" i="0" u="none"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t>Identyfikacja grup</a:t>
            </a:r>
            <a:r>
              <a:rPr kumimoji="0" lang="pl-PL" altLang="pl-PL" sz="2800" b="0" i="0" u="sng"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t> </a:t>
            </a:r>
            <a:r>
              <a:rPr kumimoji="0" lang="pl-PL" altLang="pl-PL" sz="2800" b="0" i="0" u="none"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t>zawodów deficytowych </a:t>
            </a:r>
            <a:br>
              <a:rPr kumimoji="0" lang="pl-PL" altLang="pl-PL" sz="2800" b="0" i="0" u="none"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br>
            <a:r>
              <a:rPr kumimoji="0" lang="pl-PL" altLang="pl-PL" sz="2800" b="0" i="0" u="none" strike="noStrike" cap="none" normalizeH="0" baseline="0" dirty="0" smtClean="0">
                <a:ln>
                  <a:noFill/>
                </a:ln>
                <a:solidFill>
                  <a:srgbClr val="00B050"/>
                </a:solidFill>
                <a:effectLst/>
                <a:latin typeface="Arial Black" panose="020B0A04020102020204" pitchFamily="34" charset="0"/>
                <a:ea typeface="Times New Roman" panose="02020603050405020304" pitchFamily="18" charset="0"/>
              </a:rPr>
              <a:t>i nadwyżkowych</a:t>
            </a:r>
            <a:r>
              <a:rPr kumimoji="0" lang="pl-PL" altLang="pl-PL" sz="2800" b="0" i="0" u="none" strike="noStrike" cap="none" normalizeH="0" baseline="0" dirty="0" smtClean="0">
                <a:ln>
                  <a:noFill/>
                </a:ln>
                <a:solidFill>
                  <a:srgbClr val="00B050"/>
                </a:solidFill>
                <a:effectLst/>
                <a:latin typeface="Arial Black" panose="020B0A04020102020204" pitchFamily="34" charset="0"/>
              </a:rPr>
              <a:t> </a:t>
            </a:r>
          </a:p>
        </p:txBody>
      </p:sp>
    </p:spTree>
    <p:extLst>
      <p:ext uri="{BB962C8B-B14F-4D97-AF65-F5344CB8AC3E}">
        <p14:creationId xmlns:p14="http://schemas.microsoft.com/office/powerpoint/2010/main" val="693507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346" y="725343"/>
            <a:ext cx="10515600" cy="5273675"/>
          </a:xfrm>
        </p:spPr>
        <p:txBody>
          <a:bodyPr>
            <a:normAutofit/>
          </a:bodyPr>
          <a:lstStyle/>
          <a:p>
            <a:pPr algn="ctr"/>
            <a:r>
              <a:rPr lang="pl-PL" sz="6000" b="1" i="1" dirty="0" smtClean="0">
                <a:latin typeface="Arial Black" panose="020B0A04020102020204" pitchFamily="34" charset="0"/>
              </a:rPr>
              <a:t>Informacja </a:t>
            </a:r>
            <a:r>
              <a:rPr lang="pl-PL" sz="6000" b="1" i="1" dirty="0">
                <a:latin typeface="Arial Black" panose="020B0A04020102020204" pitchFamily="34" charset="0"/>
              </a:rPr>
              <a:t>sygnalna </a:t>
            </a:r>
            <a:r>
              <a:rPr lang="pl-PL" sz="6000" b="1" i="1" dirty="0" smtClean="0">
                <a:latin typeface="Arial Black" panose="020B0A04020102020204" pitchFamily="34" charset="0"/>
              </a:rPr>
              <a:t/>
            </a:r>
            <a:br>
              <a:rPr lang="pl-PL" sz="6000" b="1" i="1" dirty="0" smtClean="0">
                <a:latin typeface="Arial Black" panose="020B0A04020102020204" pitchFamily="34" charset="0"/>
              </a:rPr>
            </a:br>
            <a:r>
              <a:rPr lang="pl-PL" sz="6000" b="1" i="1" dirty="0" smtClean="0">
                <a:latin typeface="Arial Black" panose="020B0A04020102020204" pitchFamily="34" charset="0"/>
              </a:rPr>
              <a:t>za </a:t>
            </a:r>
            <a:br>
              <a:rPr lang="pl-PL" sz="6000" b="1" i="1" dirty="0" smtClean="0">
                <a:latin typeface="Arial Black" panose="020B0A04020102020204" pitchFamily="34" charset="0"/>
              </a:rPr>
            </a:br>
            <a:r>
              <a:rPr lang="pl-PL" sz="6000" b="1" i="1" dirty="0" smtClean="0">
                <a:latin typeface="Arial Black" panose="020B0A04020102020204" pitchFamily="34" charset="0"/>
              </a:rPr>
              <a:t>I </a:t>
            </a:r>
            <a:r>
              <a:rPr lang="pl-PL" sz="6000" b="1" i="1" dirty="0" err="1">
                <a:latin typeface="Arial Black" panose="020B0A04020102020204" pitchFamily="34" charset="0"/>
              </a:rPr>
              <a:t>i</a:t>
            </a:r>
            <a:r>
              <a:rPr lang="pl-PL" sz="6000" b="1" i="1" dirty="0">
                <a:latin typeface="Arial Black" panose="020B0A04020102020204" pitchFamily="34" charset="0"/>
              </a:rPr>
              <a:t> II półrocze - ranking zawodów deficytowych </a:t>
            </a:r>
            <a:r>
              <a:rPr lang="pl-PL" sz="6000" b="1" i="1" dirty="0" smtClean="0">
                <a:latin typeface="Arial Black" panose="020B0A04020102020204" pitchFamily="34" charset="0"/>
              </a:rPr>
              <a:t/>
            </a:r>
            <a:br>
              <a:rPr lang="pl-PL" sz="6000" b="1" i="1" dirty="0" smtClean="0">
                <a:latin typeface="Arial Black" panose="020B0A04020102020204" pitchFamily="34" charset="0"/>
              </a:rPr>
            </a:br>
            <a:r>
              <a:rPr lang="pl-PL" sz="6000" b="1" i="1" dirty="0" smtClean="0">
                <a:latin typeface="Arial Black" panose="020B0A04020102020204" pitchFamily="34" charset="0"/>
              </a:rPr>
              <a:t>i </a:t>
            </a:r>
            <a:r>
              <a:rPr lang="pl-PL" sz="6000" b="1" i="1" dirty="0">
                <a:latin typeface="Arial Black" panose="020B0A04020102020204" pitchFamily="34" charset="0"/>
              </a:rPr>
              <a:t>nadwyżkowych </a:t>
            </a:r>
            <a:endParaRPr lang="pl-PL" sz="6000" i="1" dirty="0">
              <a:latin typeface="Arial Black" panose="020B0A04020102020204" pitchFamily="34" charset="0"/>
            </a:endParaRPr>
          </a:p>
        </p:txBody>
      </p:sp>
    </p:spTree>
    <p:extLst>
      <p:ext uri="{BB962C8B-B14F-4D97-AF65-F5344CB8AC3E}">
        <p14:creationId xmlns:p14="http://schemas.microsoft.com/office/powerpoint/2010/main" val="2145963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half" idx="1"/>
            <p:extLst>
              <p:ext uri="{D42A27DB-BD31-4B8C-83A1-F6EECF244321}">
                <p14:modId xmlns:p14="http://schemas.microsoft.com/office/powerpoint/2010/main" val="1625578820"/>
              </p:ext>
            </p:extLst>
          </p:nvPr>
        </p:nvGraphicFramePr>
        <p:xfrm>
          <a:off x="181070" y="107819"/>
          <a:ext cx="5169529" cy="6663344"/>
        </p:xfrm>
        <a:graphic>
          <a:graphicData uri="http://schemas.openxmlformats.org/drawingml/2006/table">
            <a:tbl>
              <a:tblPr>
                <a:tableStyleId>{5C22544A-7EE6-4342-B048-85BDC9FD1C3A}</a:tableStyleId>
              </a:tblPr>
              <a:tblGrid>
                <a:gridCol w="784348"/>
                <a:gridCol w="969298"/>
                <a:gridCol w="3415883"/>
              </a:tblGrid>
              <a:tr h="522362">
                <a:tc gridSpan="3">
                  <a:txBody>
                    <a:bodyPr/>
                    <a:lstStyle/>
                    <a:p>
                      <a:pPr algn="ctr" fontAlgn="t"/>
                      <a:r>
                        <a:rPr lang="pl-PL" sz="800" b="1" u="none" strike="noStrike" dirty="0">
                          <a:effectLst/>
                        </a:rPr>
                        <a:t>ZAWODY DEFICYTOWE I NADWYŻKOWE</a:t>
                      </a:r>
                      <a:br>
                        <a:rPr lang="pl-PL" sz="800" b="1" u="none" strike="noStrike" dirty="0">
                          <a:effectLst/>
                        </a:rPr>
                      </a:br>
                      <a:r>
                        <a:rPr lang="pl-PL" sz="800" b="1" u="none" strike="noStrike" dirty="0">
                          <a:effectLst/>
                        </a:rPr>
                        <a:t>WOJ. LUBUSKIE</a:t>
                      </a:r>
                      <a:br>
                        <a:rPr lang="pl-PL" sz="800" b="1" u="none" strike="noStrike" dirty="0">
                          <a:effectLst/>
                        </a:rPr>
                      </a:br>
                      <a:r>
                        <a:rPr lang="pl-PL" sz="800" b="1" u="none" strike="noStrike" dirty="0">
                          <a:effectLst/>
                        </a:rPr>
                        <a:t>INFORMACJA SYGNALNA </a:t>
                      </a:r>
                      <a:br>
                        <a:rPr lang="pl-PL" sz="800" b="1" u="none" strike="noStrike" dirty="0">
                          <a:effectLst/>
                        </a:rPr>
                      </a:br>
                      <a:r>
                        <a:rPr lang="pl-PL" sz="800" b="1" u="none" strike="noStrike" dirty="0">
                          <a:effectLst/>
                        </a:rPr>
                        <a:t>I PÓŁROCZE 2016 R. </a:t>
                      </a:r>
                      <a:endParaRPr lang="pl-PL" sz="800" b="1" i="0" u="none" strike="noStrike" dirty="0">
                        <a:solidFill>
                          <a:srgbClr val="000000"/>
                        </a:solidFill>
                        <a:effectLst/>
                        <a:latin typeface="Helvetica" panose="020B0604020202030204" pitchFamily="34" charset="0"/>
                      </a:endParaRPr>
                    </a:p>
                  </a:txBody>
                  <a:tcPr marL="6497" marR="6497" marT="6497" marB="0"/>
                </a:tc>
                <a:tc hMerge="1">
                  <a:txBody>
                    <a:bodyPr/>
                    <a:lstStyle/>
                    <a:p>
                      <a:endParaRPr lang="pl-PL"/>
                    </a:p>
                  </a:txBody>
                  <a:tcPr/>
                </a:tc>
                <a:tc hMerge="1">
                  <a:txBody>
                    <a:bodyPr/>
                    <a:lstStyle/>
                    <a:p>
                      <a:endParaRPr lang="pl-PL"/>
                    </a:p>
                  </a:txBody>
                  <a:tcPr/>
                </a:tc>
              </a:tr>
              <a:tr h="219263">
                <a:tc>
                  <a:txBody>
                    <a:bodyPr/>
                    <a:lstStyle/>
                    <a:p>
                      <a:pPr algn="ctr" fontAlgn="ctr"/>
                      <a:r>
                        <a:rPr lang="pl-PL" sz="800" b="1" u="none" strike="noStrike" dirty="0">
                          <a:effectLst/>
                        </a:rPr>
                        <a:t>Sekcja</a:t>
                      </a:r>
                      <a:endParaRPr lang="pl-PL" sz="800" b="1" i="0" u="none" strike="noStrike" dirty="0">
                        <a:solidFill>
                          <a:srgbClr val="000000"/>
                        </a:solidFill>
                        <a:effectLst/>
                        <a:latin typeface="Calibri" panose="020F0502020204030204" pitchFamily="34" charset="0"/>
                      </a:endParaRPr>
                    </a:p>
                  </a:txBody>
                  <a:tcPr marL="6497" marR="6497" marT="6497" marB="0" anchor="ctr"/>
                </a:tc>
                <a:tc>
                  <a:txBody>
                    <a:bodyPr/>
                    <a:lstStyle/>
                    <a:p>
                      <a:pPr algn="ctr" fontAlgn="ctr"/>
                      <a:r>
                        <a:rPr lang="pl-PL" sz="800" b="1" u="none" strike="noStrike" dirty="0">
                          <a:effectLst/>
                        </a:rPr>
                        <a:t>Zaklasyfikowanie</a:t>
                      </a:r>
                      <a:endParaRPr lang="pl-PL" sz="800" b="1" i="0" u="none" strike="noStrike" dirty="0">
                        <a:solidFill>
                          <a:srgbClr val="000000"/>
                        </a:solidFill>
                        <a:effectLst/>
                        <a:latin typeface="Calibri" panose="020F0502020204030204" pitchFamily="34" charset="0"/>
                      </a:endParaRPr>
                    </a:p>
                  </a:txBody>
                  <a:tcPr marL="6497" marR="6497" marT="6497" marB="0" anchor="ctr"/>
                </a:tc>
                <a:tc>
                  <a:txBody>
                    <a:bodyPr/>
                    <a:lstStyle/>
                    <a:p>
                      <a:pPr algn="ctr" fontAlgn="ctr"/>
                      <a:r>
                        <a:rPr lang="pl-PL" sz="800" b="1" u="none" strike="noStrike" dirty="0">
                          <a:effectLst/>
                        </a:rPr>
                        <a:t>Grupa elementarna</a:t>
                      </a:r>
                      <a:endParaRPr lang="pl-PL" sz="800" b="1" i="0" u="none" strike="noStrike" dirty="0">
                        <a:solidFill>
                          <a:srgbClr val="000000"/>
                        </a:solidFill>
                        <a:effectLst/>
                        <a:latin typeface="Calibri" panose="020F0502020204030204" pitchFamily="34" charset="0"/>
                      </a:endParaRPr>
                    </a:p>
                  </a:txBody>
                  <a:tcPr marL="6497" marR="6497" marT="6497" marB="0" anchor="ctr"/>
                </a:tc>
              </a:tr>
              <a:tr h="128978">
                <a:tc rowSpan="16">
                  <a:txBody>
                    <a:bodyPr/>
                    <a:lstStyle/>
                    <a:p>
                      <a:pPr algn="ctr" fontAlgn="ctr"/>
                      <a:r>
                        <a:rPr lang="pl-PL" sz="900" u="none" strike="noStrike" dirty="0">
                          <a:effectLst/>
                        </a:rPr>
                        <a:t>DEFICYT</a:t>
                      </a:r>
                      <a:endParaRPr lang="pl-PL" sz="900" b="1" i="0" u="none" strike="noStrike" dirty="0">
                        <a:solidFill>
                          <a:srgbClr val="FFFFFF"/>
                        </a:solidFill>
                        <a:effectLst/>
                        <a:latin typeface="Calibri" panose="020F0502020204030204" pitchFamily="34" charset="0"/>
                      </a:endParaRPr>
                    </a:p>
                  </a:txBody>
                  <a:tcPr marL="6497" marR="6497" marT="6497" marB="0" vert="vert270" anchor="ctr">
                    <a:solidFill>
                      <a:srgbClr val="92D050"/>
                    </a:solidFill>
                  </a:tcPr>
                </a:tc>
                <a:tc rowSpan="16">
                  <a:txBody>
                    <a:bodyPr/>
                    <a:lstStyle/>
                    <a:p>
                      <a:pPr algn="ctr" fontAlgn="ctr"/>
                      <a:r>
                        <a:rPr lang="pl-PL" sz="800" u="none" strike="noStrike" dirty="0">
                          <a:effectLst/>
                        </a:rPr>
                        <a:t>zawód deficytowy</a:t>
                      </a:r>
                      <a:endParaRPr lang="pl-PL" sz="800" b="0" i="0" u="none" strike="noStrike" dirty="0">
                        <a:solidFill>
                          <a:srgbClr val="000000"/>
                        </a:solidFill>
                        <a:effectLst/>
                        <a:latin typeface="Calibri" panose="020F0502020204030204" pitchFamily="34" charset="0"/>
                      </a:endParaRPr>
                    </a:p>
                  </a:txBody>
                  <a:tcPr marL="6497" marR="6497" marT="6497" marB="0" anchor="ctr"/>
                </a:tc>
                <a:tc>
                  <a:txBody>
                    <a:bodyPr/>
                    <a:lstStyle/>
                    <a:p>
                      <a:pPr algn="l" fontAlgn="ctr"/>
                      <a:r>
                        <a:rPr lang="pl-PL" sz="700" u="none" strike="noStrike" dirty="0">
                          <a:effectLst/>
                        </a:rPr>
                        <a:t>Dealerzy i maklerzy aktywów finansowych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Agenci ubezpieczeniowi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Agenci i administratorzy nieruchomości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Specjaliści do spraw sprzedaży z dziedziny technologii teleinformatycznych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Urzędnicy do spraw podatków</a:t>
                      </a:r>
                      <a:endParaRPr lang="pl-PL" sz="700" b="0" i="0" u="none" strike="noStrike" dirty="0">
                        <a:solidFill>
                          <a:srgbClr val="000000"/>
                        </a:solidFill>
                        <a:effectLst/>
                        <a:latin typeface="Calibri" panose="020F0502020204030204" pitchFamily="34" charset="0"/>
                      </a:endParaRPr>
                    </a:p>
                  </a:txBody>
                  <a:tcPr marL="6497" marR="6497" marT="6497" marB="0" anchor="ctr"/>
                </a:tc>
              </a:tr>
              <a:tr h="218221">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Lekarze dentyści bez specjalizacji, w trakcie specjalizacji lub ze specjalizacją I stopnia</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Specjaliści do spraw rozwoju systemów informatycznych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Przedstawiciele handlowi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Kierowcy samochodów ciężarowych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Pracownicy przygotowujący posiłki typu fast food</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Programiści aplikacji</a:t>
                      </a:r>
                      <a:endParaRPr lang="pl-PL" sz="700" b="0" i="0" u="none" strike="noStrike" dirty="0">
                        <a:solidFill>
                          <a:srgbClr val="000000"/>
                        </a:solidFill>
                        <a:effectLst/>
                        <a:latin typeface="Calibri" panose="020F0502020204030204" pitchFamily="34" charset="0"/>
                      </a:endParaRPr>
                    </a:p>
                  </a:txBody>
                  <a:tcPr marL="6497" marR="6497" marT="6497" marB="0" anchor="ctr"/>
                </a:tc>
              </a:tr>
              <a:tr h="218221">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Specjaliści do spraw sprzedaży (z wyłączeniem technologii informacyjno-komunikacyjnych)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Kierownicy w handlu detalicznym i hurtowym</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Sprzedawcy (konsultanci) w centrach sprzedaży telefonicznej / internetowej</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Operatorzy urządzeń do obróbki powierzchniowej metali i nakładania powłok</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Magazynierzy i pokrewni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rowSpan="3">
                  <a:txBody>
                    <a:bodyPr/>
                    <a:lstStyle/>
                    <a:p>
                      <a:pPr algn="ctr" fontAlgn="ctr"/>
                      <a:r>
                        <a:rPr lang="pl-PL" sz="900" u="none" strike="noStrike" dirty="0">
                          <a:effectLst/>
                        </a:rPr>
                        <a:t>RÓWNOWAGA</a:t>
                      </a:r>
                      <a:endParaRPr lang="pl-PL" sz="900" b="1" i="0" u="none" strike="noStrike" dirty="0">
                        <a:solidFill>
                          <a:srgbClr val="FFFFFF"/>
                        </a:solidFill>
                        <a:effectLst/>
                        <a:latin typeface="Calibri" panose="020F0502020204030204" pitchFamily="34" charset="0"/>
                      </a:endParaRPr>
                    </a:p>
                  </a:txBody>
                  <a:tcPr marL="6497" marR="6497" marT="6497" marB="0" anchor="ctr">
                    <a:solidFill>
                      <a:schemeClr val="bg2">
                        <a:lumMod val="75000"/>
                      </a:schemeClr>
                    </a:solidFill>
                  </a:tcPr>
                </a:tc>
                <a:tc rowSpan="3">
                  <a:txBody>
                    <a:bodyPr/>
                    <a:lstStyle/>
                    <a:p>
                      <a:pPr algn="ctr" fontAlgn="ctr"/>
                      <a:r>
                        <a:rPr lang="pl-PL" sz="800" u="none" strike="noStrike" dirty="0">
                          <a:effectLst/>
                        </a:rPr>
                        <a:t>zawód zrównoważony</a:t>
                      </a:r>
                      <a:endParaRPr lang="pl-PL" sz="800" b="0" i="0" u="none" strike="noStrike" dirty="0">
                        <a:solidFill>
                          <a:srgbClr val="000000"/>
                        </a:solidFill>
                        <a:effectLst/>
                        <a:latin typeface="Calibri" panose="020F0502020204030204" pitchFamily="34" charset="0"/>
                      </a:endParaRPr>
                    </a:p>
                  </a:txBody>
                  <a:tcPr marL="6497" marR="6497" marT="6497" marB="0" anchor="ctr"/>
                </a:tc>
                <a:tc>
                  <a:txBody>
                    <a:bodyPr/>
                    <a:lstStyle/>
                    <a:p>
                      <a:pPr algn="l" fontAlgn="ctr"/>
                      <a:r>
                        <a:rPr lang="pl-PL" sz="700" u="none" strike="noStrike" dirty="0">
                          <a:effectLst/>
                        </a:rPr>
                        <a:t>Kierowcy operatorzy wózków jezdniowych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Psycholodzy i pokrewni</a:t>
                      </a:r>
                      <a:endParaRPr lang="pl-PL" sz="700" b="0" i="0" u="none" strike="noStrike" dirty="0">
                        <a:solidFill>
                          <a:srgbClr val="000000"/>
                        </a:solidFill>
                        <a:effectLst/>
                        <a:latin typeface="Calibri" panose="020F0502020204030204" pitchFamily="34" charset="0"/>
                      </a:endParaRPr>
                    </a:p>
                  </a:txBody>
                  <a:tcPr marL="6497" marR="6497" marT="6497" marB="0" anchor="ctr"/>
                </a:tc>
              </a:tr>
              <a:tr h="198220">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Lekarze bez specjalizacji, w trakcie specjalizacji lub ze specjalizacją I stopnia</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rowSpan="21">
                  <a:txBody>
                    <a:bodyPr/>
                    <a:lstStyle/>
                    <a:p>
                      <a:pPr algn="ctr" fontAlgn="ctr"/>
                      <a:r>
                        <a:rPr lang="pl-PL" sz="900" u="none" strike="noStrike" dirty="0">
                          <a:effectLst/>
                        </a:rPr>
                        <a:t>NADWYŻKA</a:t>
                      </a:r>
                      <a:endParaRPr lang="pl-PL" sz="900" b="1" i="0" u="none" strike="noStrike" dirty="0">
                        <a:solidFill>
                          <a:srgbClr val="FFFFFF"/>
                        </a:solidFill>
                        <a:effectLst/>
                        <a:latin typeface="Calibri" panose="020F0502020204030204" pitchFamily="34" charset="0"/>
                      </a:endParaRPr>
                    </a:p>
                  </a:txBody>
                  <a:tcPr marL="6497" marR="6497" marT="6497" marB="0" vert="vert270" anchor="ctr">
                    <a:solidFill>
                      <a:schemeClr val="accent2">
                        <a:lumMod val="60000"/>
                        <a:lumOff val="40000"/>
                      </a:schemeClr>
                    </a:solidFill>
                  </a:tcPr>
                </a:tc>
                <a:tc rowSpan="17">
                  <a:txBody>
                    <a:bodyPr/>
                    <a:lstStyle/>
                    <a:p>
                      <a:pPr algn="ctr" fontAlgn="ctr"/>
                      <a:r>
                        <a:rPr lang="pl-PL" sz="800" u="none" strike="noStrike" dirty="0">
                          <a:effectLst/>
                        </a:rPr>
                        <a:t>zawód nadwyżkowy</a:t>
                      </a:r>
                      <a:endParaRPr lang="pl-PL" sz="800" b="0" i="0" u="none" strike="noStrike" dirty="0">
                        <a:solidFill>
                          <a:srgbClr val="000000"/>
                        </a:solidFill>
                        <a:effectLst/>
                        <a:latin typeface="Calibri" panose="020F0502020204030204" pitchFamily="34" charset="0"/>
                      </a:endParaRPr>
                    </a:p>
                  </a:txBody>
                  <a:tcPr marL="6497" marR="6497" marT="6497" marB="0" anchor="ctr"/>
                </a:tc>
                <a:tc>
                  <a:txBody>
                    <a:bodyPr/>
                    <a:lstStyle/>
                    <a:p>
                      <a:pPr algn="l" fontAlgn="ctr"/>
                      <a:r>
                        <a:rPr lang="pl-PL" sz="700" u="none" strike="noStrike" dirty="0">
                          <a:effectLst/>
                        </a:rPr>
                        <a:t>Sadownicy</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Inżynierowie telekomunikacji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Położne bez specjalizacji lub w trakcie specjalizacji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a:effectLst/>
                        </a:rPr>
                        <a:t>Analitycy finansowi</a:t>
                      </a:r>
                      <a:endParaRPr lang="pl-PL" sz="700" b="0" i="0" u="none" strike="noStrike">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Maszynistki i operatorzy edytorów tekstu</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Kierownicy do spraw badań i rozwoju</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Konduktorzy i pokrewni</a:t>
                      </a:r>
                      <a:endParaRPr lang="pl-PL" sz="700" b="0" i="0" u="none" strike="noStrike" dirty="0">
                        <a:solidFill>
                          <a:srgbClr val="000000"/>
                        </a:solidFill>
                        <a:effectLst/>
                        <a:latin typeface="Calibri" panose="020F0502020204030204" pitchFamily="34" charset="0"/>
                      </a:endParaRPr>
                    </a:p>
                  </a:txBody>
                  <a:tcPr marL="6497" marR="6497" marT="6497" marB="0" anchor="ctr"/>
                </a:tc>
              </a:tr>
              <a:tr h="218221">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Pracownicy opieki osobistej w ochronie zdrowia i pokrewni gdzie indziej niesklasyfikowani</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Robotnicy zwalczania szkodników i chwastów</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Organizatorzy konferencji i imprez</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Kierownicy biura</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Robotnicy wykonujący prace proste przy uprawie roślin i hodowli zwierząt</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Agenci sprzedaży bezpośredniej</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Lektorzy języków obcych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Drukarze</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Sekretarki (ogólne)</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Inżynierowie elektronicy</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rowSpan="4">
                  <a:txBody>
                    <a:bodyPr/>
                    <a:lstStyle/>
                    <a:p>
                      <a:pPr algn="ctr" fontAlgn="ctr"/>
                      <a:r>
                        <a:rPr lang="pl-PL" sz="800" u="none" strike="noStrike" dirty="0">
                          <a:effectLst/>
                        </a:rPr>
                        <a:t>zawód maksymalnie nadwyżkowy</a:t>
                      </a:r>
                      <a:endParaRPr lang="pl-PL" sz="800" b="0" i="0" u="none" strike="noStrike" dirty="0">
                        <a:solidFill>
                          <a:srgbClr val="000000"/>
                        </a:solidFill>
                        <a:effectLst/>
                        <a:latin typeface="Calibri" panose="020F0502020204030204" pitchFamily="34" charset="0"/>
                      </a:endParaRPr>
                    </a:p>
                  </a:txBody>
                  <a:tcPr marL="6497" marR="6497" marT="6497" marB="0" anchor="ctr"/>
                </a:tc>
                <a:tc>
                  <a:txBody>
                    <a:bodyPr/>
                    <a:lstStyle/>
                    <a:p>
                      <a:pPr algn="l" fontAlgn="ctr"/>
                      <a:r>
                        <a:rPr lang="pl-PL" sz="700" u="none" strike="noStrike" dirty="0">
                          <a:effectLst/>
                        </a:rPr>
                        <a:t>Rolnicy upraw mieszanych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Robotnicy wykonujący prace proste w kopalniach i kamieniołomach</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Prowadzący pojazdy ciągnięte przez zwierzęta</a:t>
                      </a:r>
                      <a:endParaRPr lang="pl-PL" sz="700" b="0" i="0" u="none" strike="noStrike" dirty="0">
                        <a:solidFill>
                          <a:srgbClr val="000000"/>
                        </a:solidFill>
                        <a:effectLst/>
                        <a:latin typeface="Calibri" panose="020F0502020204030204" pitchFamily="34" charset="0"/>
                      </a:endParaRPr>
                    </a:p>
                  </a:txBody>
                  <a:tcPr marL="6497" marR="6497" marT="6497" marB="0" anchor="ctr"/>
                </a:tc>
              </a:tr>
              <a:tr h="128978">
                <a:tc vMerge="1">
                  <a:txBody>
                    <a:bodyPr/>
                    <a:lstStyle/>
                    <a:p>
                      <a:endParaRPr lang="pl-PL"/>
                    </a:p>
                  </a:txBody>
                  <a:tcPr/>
                </a:tc>
                <a:tc vMerge="1">
                  <a:txBody>
                    <a:bodyPr/>
                    <a:lstStyle/>
                    <a:p>
                      <a:endParaRPr lang="pl-PL"/>
                    </a:p>
                  </a:txBody>
                  <a:tcPr/>
                </a:tc>
                <a:tc>
                  <a:txBody>
                    <a:bodyPr/>
                    <a:lstStyle/>
                    <a:p>
                      <a:pPr algn="l" fontAlgn="ctr"/>
                      <a:r>
                        <a:rPr lang="pl-PL" sz="700" u="none" strike="noStrike" dirty="0">
                          <a:effectLst/>
                        </a:rPr>
                        <a:t>Monterzy instrumentów muzycznych</a:t>
                      </a:r>
                      <a:endParaRPr lang="pl-PL" sz="700" b="0" i="0" u="none" strike="noStrike" dirty="0">
                        <a:solidFill>
                          <a:srgbClr val="000000"/>
                        </a:solidFill>
                        <a:effectLst/>
                        <a:latin typeface="Calibri" panose="020F0502020204030204" pitchFamily="34" charset="0"/>
                      </a:endParaRPr>
                    </a:p>
                  </a:txBody>
                  <a:tcPr marL="6497" marR="6497" marT="6497" marB="0" anchor="ctr"/>
                </a:tc>
              </a:tr>
              <a:tr h="425628">
                <a:tc gridSpan="3">
                  <a:txBody>
                    <a:bodyPr/>
                    <a:lstStyle/>
                    <a:p>
                      <a:pPr algn="l" fontAlgn="t"/>
                      <a:r>
                        <a:rPr lang="pl-PL" sz="700" u="none" strike="noStrike" dirty="0">
                          <a:effectLst/>
                        </a:rPr>
                        <a:t>*Monitoring zawodów deficytowych i nadwyżkowych został wykonany według nowej metodologii przygotowanej w ramach projektu współfinansowanego ze środków UE w ramach EFS „Opracowanie nowych zaleceń metodycznych prowadzenia monitoringu zawodów deficytowych i nadwyżkowych na lokalnym rynku pracy”.</a:t>
                      </a:r>
                      <a:endParaRPr lang="pl-PL" sz="700" b="1" i="0" u="none" strike="noStrike" dirty="0">
                        <a:solidFill>
                          <a:srgbClr val="000000"/>
                        </a:solidFill>
                        <a:effectLst/>
                        <a:latin typeface="Helvetica" panose="020B0604020202030204" pitchFamily="34" charset="0"/>
                      </a:endParaRPr>
                    </a:p>
                  </a:txBody>
                  <a:tcPr marL="6497" marR="6497" marT="6497" marB="0"/>
                </a:tc>
                <a:tc hMerge="1">
                  <a:txBody>
                    <a:bodyPr/>
                    <a:lstStyle/>
                    <a:p>
                      <a:endParaRPr lang="pl-PL"/>
                    </a:p>
                  </a:txBody>
                  <a:tcPr/>
                </a:tc>
                <a:tc hMerge="1">
                  <a:txBody>
                    <a:bodyPr/>
                    <a:lstStyle/>
                    <a:p>
                      <a:endParaRPr lang="pl-PL"/>
                    </a:p>
                  </a:txBody>
                  <a:tcPr/>
                </a:tc>
              </a:tr>
            </a:tbl>
          </a:graphicData>
        </a:graphic>
      </p:graphicFrame>
      <p:graphicFrame>
        <p:nvGraphicFramePr>
          <p:cNvPr id="14" name="Symbol zastępczy zawartości 13"/>
          <p:cNvGraphicFramePr>
            <a:graphicFrameLocks noGrp="1"/>
          </p:cNvGraphicFramePr>
          <p:nvPr>
            <p:ph sz="half" idx="2"/>
            <p:extLst>
              <p:ext uri="{D42A27DB-BD31-4B8C-83A1-F6EECF244321}">
                <p14:modId xmlns:p14="http://schemas.microsoft.com/office/powerpoint/2010/main" val="2092780674"/>
              </p:ext>
            </p:extLst>
          </p:nvPr>
        </p:nvGraphicFramePr>
        <p:xfrm>
          <a:off x="5522913" y="190121"/>
          <a:ext cx="6410326" cy="6581052"/>
        </p:xfrm>
        <a:graphic>
          <a:graphicData uri="http://schemas.openxmlformats.org/drawingml/2006/table">
            <a:tbl>
              <a:tblPr>
                <a:tableStyleId>{5C22544A-7EE6-4342-B048-85BDC9FD1C3A}</a:tableStyleId>
              </a:tblPr>
              <a:tblGrid>
                <a:gridCol w="137513"/>
                <a:gridCol w="589342"/>
                <a:gridCol w="196448"/>
                <a:gridCol w="196448"/>
                <a:gridCol w="176803"/>
                <a:gridCol w="276254"/>
                <a:gridCol w="412539"/>
                <a:gridCol w="196448"/>
                <a:gridCol w="176803"/>
                <a:gridCol w="766145"/>
                <a:gridCol w="412539"/>
                <a:gridCol w="255382"/>
                <a:gridCol w="394123"/>
                <a:gridCol w="394123"/>
                <a:gridCol w="235737"/>
                <a:gridCol w="335188"/>
                <a:gridCol w="314316"/>
                <a:gridCol w="314316"/>
                <a:gridCol w="294671"/>
                <a:gridCol w="335188"/>
              </a:tblGrid>
              <a:tr h="129675">
                <a:tc gridSpan="20">
                  <a:txBody>
                    <a:bodyPr/>
                    <a:lstStyle/>
                    <a:p>
                      <a:pPr algn="l" fontAlgn="t"/>
                      <a:r>
                        <a:rPr lang="pl-PL" sz="400" u="none" strike="noStrike">
                          <a:effectLst/>
                        </a:rPr>
                        <a:t>Bezrobotni, oferty pracy oraz mierniki stosowane w monitoringu w I półroczu 2016 roku według elementarnych grup zawodów</a:t>
                      </a:r>
                      <a:endParaRPr lang="pl-PL" sz="400" b="1" i="0" u="none" strike="noStrike">
                        <a:solidFill>
                          <a:srgbClr val="000000"/>
                        </a:solidFill>
                        <a:effectLst/>
                        <a:latin typeface="Helvetica" panose="020B0604020202030204" pitchFamily="34" charset="0"/>
                      </a:endParaRPr>
                    </a:p>
                  </a:txBody>
                  <a:tcPr marL="3687" marR="3687" marT="368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29675">
                <a:tc gridSpan="20">
                  <a:txBody>
                    <a:bodyPr/>
                    <a:lstStyle/>
                    <a:p>
                      <a:pPr algn="l" fontAlgn="t"/>
                      <a:r>
                        <a:rPr lang="pl-PL" sz="400" u="none" strike="noStrike">
                          <a:effectLst/>
                        </a:rPr>
                        <a:t>Decyl: 0,0000446325 </a:t>
                      </a:r>
                      <a:endParaRPr lang="pl-PL" sz="400" b="1" i="0" u="none" strike="noStrike">
                        <a:solidFill>
                          <a:srgbClr val="000000"/>
                        </a:solidFill>
                        <a:effectLst/>
                        <a:latin typeface="Helvetica" panose="020B0604020202030204" pitchFamily="34" charset="0"/>
                      </a:endParaRPr>
                    </a:p>
                  </a:txBody>
                  <a:tcPr marL="3687" marR="3687" marT="368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29675">
                <a:tc gridSpan="20">
                  <a:txBody>
                    <a:bodyPr/>
                    <a:lstStyle/>
                    <a:p>
                      <a:pPr algn="l" fontAlgn="t"/>
                      <a:r>
                        <a:rPr lang="pl-PL" sz="400" u="none" strike="noStrike">
                          <a:effectLst/>
                        </a:rPr>
                        <a:t>Mediana: 45,57 </a:t>
                      </a:r>
                      <a:endParaRPr lang="pl-PL" sz="400" b="1" i="0" u="none" strike="noStrike">
                        <a:solidFill>
                          <a:srgbClr val="000000"/>
                        </a:solidFill>
                        <a:effectLst/>
                        <a:latin typeface="Helvetica" panose="020B0604020202030204" pitchFamily="34" charset="0"/>
                      </a:endParaRPr>
                    </a:p>
                  </a:txBody>
                  <a:tcPr marL="3687" marR="3687" marT="368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29675">
                <a:tc gridSpan="20">
                  <a:txBody>
                    <a:bodyPr/>
                    <a:lstStyle/>
                    <a:p>
                      <a:pPr algn="l" fontAlgn="t"/>
                      <a:r>
                        <a:rPr lang="pl-PL" sz="400" u="none" strike="noStrike">
                          <a:effectLst/>
                        </a:rPr>
                        <a:t>Średniomiesięczna liczba bezrobotnych: 33011,1667 </a:t>
                      </a:r>
                      <a:endParaRPr lang="pl-PL" sz="400" b="1" i="0" u="none" strike="noStrike">
                        <a:solidFill>
                          <a:srgbClr val="000000"/>
                        </a:solidFill>
                        <a:effectLst/>
                        <a:latin typeface="Helvetica" panose="020B0604020202030204" pitchFamily="34" charset="0"/>
                      </a:endParaRPr>
                    </a:p>
                  </a:txBody>
                  <a:tcPr marL="3687" marR="3687" marT="368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29675">
                <a:tc gridSpan="20">
                  <a:txBody>
                    <a:bodyPr/>
                    <a:lstStyle/>
                    <a:p>
                      <a:pPr algn="l" fontAlgn="t"/>
                      <a:r>
                        <a:rPr lang="pl-PL" sz="400" u="none" strike="noStrike">
                          <a:effectLst/>
                        </a:rPr>
                        <a:t>Średniomiesięczna liczba ofert pracy: 8065,0000</a:t>
                      </a:r>
                      <a:endParaRPr lang="pl-PL" sz="400" b="1" i="0" u="none" strike="noStrike">
                        <a:solidFill>
                          <a:srgbClr val="000000"/>
                        </a:solidFill>
                        <a:effectLst/>
                        <a:latin typeface="Helvetica" panose="020B0604020202030204" pitchFamily="34" charset="0"/>
                      </a:endParaRPr>
                    </a:p>
                  </a:txBody>
                  <a:tcPr marL="3687" marR="3687" marT="368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486284">
                <a:tc>
                  <a:txBody>
                    <a:bodyPr/>
                    <a:lstStyle/>
                    <a:p>
                      <a:pPr algn="ctr" fontAlgn="t"/>
                      <a:r>
                        <a:rPr lang="pl-PL" sz="400" u="none" strike="noStrike">
                          <a:effectLst/>
                        </a:rPr>
                        <a:t>Kod</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Elementarne grupy zawodów</a:t>
                      </a:r>
                      <a:endParaRPr lang="pl-PL" sz="400" b="1" i="0" u="none" strike="noStrike">
                        <a:solidFill>
                          <a:srgbClr val="000000"/>
                        </a:solidFill>
                        <a:effectLst/>
                        <a:latin typeface="Calibri" panose="020F0502020204030204" pitchFamily="34" charset="0"/>
                      </a:endParaRPr>
                    </a:p>
                  </a:txBody>
                  <a:tcPr marL="3687" marR="3687" marT="3687" marB="0"/>
                </a:tc>
                <a:tc gridSpan="3">
                  <a:txBody>
                    <a:bodyPr/>
                    <a:lstStyle/>
                    <a:p>
                      <a:pPr algn="ctr" fontAlgn="t"/>
                      <a:r>
                        <a:rPr lang="pl-PL" sz="400" u="none" strike="noStrike">
                          <a:effectLst/>
                        </a:rPr>
                        <a:t>Bezrobotni ogółem</a:t>
                      </a:r>
                      <a:endParaRPr lang="pl-PL" sz="400" b="1" i="0" u="none" strike="noStrike">
                        <a:solidFill>
                          <a:srgbClr val="000000"/>
                        </a:solidFill>
                        <a:effectLst/>
                        <a:latin typeface="Calibri" panose="020F0502020204030204" pitchFamily="34" charset="0"/>
                      </a:endParaRPr>
                    </a:p>
                  </a:txBody>
                  <a:tcPr marL="3687" marR="3687" marT="3687" marB="0"/>
                </a:tc>
                <a:tc hMerge="1">
                  <a:txBody>
                    <a:bodyPr/>
                    <a:lstStyle/>
                    <a:p>
                      <a:endParaRPr lang="pl-PL"/>
                    </a:p>
                  </a:txBody>
                  <a:tcPr/>
                </a:tc>
                <a:tc hMerge="1">
                  <a:txBody>
                    <a:bodyPr/>
                    <a:lstStyle/>
                    <a:p>
                      <a:endParaRPr lang="pl-PL"/>
                    </a:p>
                  </a:txBody>
                  <a:tcPr/>
                </a:tc>
                <a:tc>
                  <a:txBody>
                    <a:bodyPr/>
                    <a:lstStyle/>
                    <a:p>
                      <a:pPr algn="ctr" fontAlgn="ctr"/>
                      <a:r>
                        <a:rPr lang="pl-PL" sz="400" u="none" strike="noStrike">
                          <a:effectLst/>
                        </a:rPr>
                        <a:t>Bezrobotni długotrwale</a:t>
                      </a:r>
                      <a:endParaRPr lang="pl-PL" sz="400" b="1" i="0" u="none" strike="noStrike">
                        <a:solidFill>
                          <a:srgbClr val="000000"/>
                        </a:solidFill>
                        <a:effectLst/>
                        <a:latin typeface="Calibri" panose="020F0502020204030204" pitchFamily="34" charset="0"/>
                      </a:endParaRPr>
                    </a:p>
                  </a:txBody>
                  <a:tcPr marL="3687" marR="3687" marT="3687" marB="0" anchor="ctr"/>
                </a:tc>
                <a:tc gridSpan="3">
                  <a:txBody>
                    <a:bodyPr/>
                    <a:lstStyle/>
                    <a:p>
                      <a:pPr algn="ctr" fontAlgn="ctr"/>
                      <a:r>
                        <a:rPr lang="pl-PL" sz="400" u="none" strike="noStrike">
                          <a:effectLst/>
                        </a:rPr>
                        <a:t>Napływ ofert pracy w okresie</a:t>
                      </a:r>
                      <a:endParaRPr lang="pl-PL" sz="400" b="1" i="0" u="none" strike="noStrike">
                        <a:solidFill>
                          <a:srgbClr val="000000"/>
                        </a:solidFill>
                        <a:effectLst/>
                        <a:latin typeface="Calibri" panose="020F0502020204030204" pitchFamily="34" charset="0"/>
                      </a:endParaRPr>
                    </a:p>
                  </a:txBody>
                  <a:tcPr marL="3687" marR="3687" marT="3687" marB="0" anchor="ctr"/>
                </a:tc>
                <a:tc hMerge="1">
                  <a:txBody>
                    <a:bodyPr/>
                    <a:lstStyle/>
                    <a:p>
                      <a:endParaRPr lang="pl-PL"/>
                    </a:p>
                  </a:txBody>
                  <a:tcPr/>
                </a:tc>
                <a:tc hMerge="1">
                  <a:txBody>
                    <a:bodyPr/>
                    <a:lstStyle/>
                    <a:p>
                      <a:endParaRPr lang="pl-PL"/>
                    </a:p>
                  </a:txBody>
                  <a:tcPr/>
                </a:tc>
                <a:tc>
                  <a:txBody>
                    <a:bodyPr/>
                    <a:lstStyle/>
                    <a:p>
                      <a:pPr algn="ctr" fontAlgn="t"/>
                      <a:r>
                        <a:rPr lang="pl-PL" sz="400" u="none" strike="noStrike">
                          <a:effectLst/>
                        </a:rPr>
                        <a:t>Stan ofert na koniec poprzedniego okresu</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Odsetek ofert subsydiowanych w CBOP (PUP+OHP+EURES) (%)</a:t>
                      </a:r>
                      <a:endParaRPr lang="pl-PL" sz="400" b="1" i="0" u="none" strike="noStrike">
                        <a:solidFill>
                          <a:srgbClr val="000000"/>
                        </a:solidFill>
                        <a:effectLst/>
                        <a:latin typeface="Calibri" panose="020F0502020204030204" pitchFamily="34" charset="0"/>
                      </a:endParaRPr>
                    </a:p>
                  </a:txBody>
                  <a:tcPr marL="3687" marR="3687" marT="3687" marB="0" anchor="ctr"/>
                </a:tc>
                <a:tc>
                  <a:txBody>
                    <a:bodyPr/>
                    <a:lstStyle/>
                    <a:p>
                      <a:pPr algn="ctr" fontAlgn="ctr"/>
                      <a:r>
                        <a:rPr lang="pl-PL" sz="400" u="none" strike="noStrike">
                          <a:effectLst/>
                        </a:rPr>
                        <a:t>Odsetek miejsc aktywizacji zawodowej (%)</a:t>
                      </a:r>
                      <a:endParaRPr lang="pl-PL" sz="400" b="1" i="0" u="none" strike="noStrike">
                        <a:solidFill>
                          <a:srgbClr val="000000"/>
                        </a:solidFill>
                        <a:effectLst/>
                        <a:latin typeface="Calibri" panose="020F0502020204030204" pitchFamily="34" charset="0"/>
                      </a:endParaRPr>
                    </a:p>
                  </a:txBody>
                  <a:tcPr marL="3687" marR="3687" marT="3687" marB="0" anchor="ctr"/>
                </a:tc>
                <a:tc>
                  <a:txBody>
                    <a:bodyPr/>
                    <a:lstStyle/>
                    <a:p>
                      <a:pPr algn="ctr" fontAlgn="ctr"/>
                      <a:r>
                        <a:rPr lang="pl-PL" sz="400" u="none" strike="noStrike">
                          <a:effectLst/>
                        </a:rPr>
                        <a:t>Średniomiesięczna liczba bezrobotnych w danej gr. zawodów</a:t>
                      </a:r>
                      <a:endParaRPr lang="pl-PL" sz="400" b="1" i="0" u="none" strike="noStrike">
                        <a:solidFill>
                          <a:srgbClr val="000000"/>
                        </a:solidFill>
                        <a:effectLst/>
                        <a:latin typeface="Calibri" panose="020F0502020204030204" pitchFamily="34" charset="0"/>
                      </a:endParaRPr>
                    </a:p>
                  </a:txBody>
                  <a:tcPr marL="3687" marR="3687" marT="3687" marB="0" anchor="ctr"/>
                </a:tc>
                <a:tc>
                  <a:txBody>
                    <a:bodyPr/>
                    <a:lstStyle/>
                    <a:p>
                      <a:pPr algn="ctr" fontAlgn="ctr"/>
                      <a:r>
                        <a:rPr lang="pl-PL" sz="400" u="none" strike="noStrike">
                          <a:effectLst/>
                        </a:rPr>
                        <a:t>Średniomiesięczna liczba ofert pracy w danej gr. zawodów</a:t>
                      </a:r>
                      <a:endParaRPr lang="pl-PL" sz="400" b="1" i="0" u="none" strike="noStrike">
                        <a:solidFill>
                          <a:srgbClr val="000000"/>
                        </a:solidFill>
                        <a:effectLst/>
                        <a:latin typeface="Calibri" panose="020F0502020204030204" pitchFamily="34" charset="0"/>
                      </a:endParaRPr>
                    </a:p>
                  </a:txBody>
                  <a:tcPr marL="3687" marR="3687" marT="3687" marB="0" anchor="ctr"/>
                </a:tc>
                <a:tc gridSpan="3">
                  <a:txBody>
                    <a:bodyPr/>
                    <a:lstStyle/>
                    <a:p>
                      <a:pPr algn="ctr" fontAlgn="t"/>
                      <a:r>
                        <a:rPr lang="pl-PL" sz="400" u="none" strike="noStrike">
                          <a:effectLst/>
                        </a:rPr>
                        <a:t>Mierniki</a:t>
                      </a:r>
                      <a:endParaRPr lang="pl-PL" sz="400" b="1" i="0" u="none" strike="noStrike">
                        <a:solidFill>
                          <a:srgbClr val="000000"/>
                        </a:solidFill>
                        <a:effectLst/>
                        <a:latin typeface="Calibri" panose="020F0502020204030204" pitchFamily="34" charset="0"/>
                      </a:endParaRPr>
                    </a:p>
                  </a:txBody>
                  <a:tcPr marL="3687" marR="3687" marT="3687" marB="0"/>
                </a:tc>
                <a:tc hMerge="1">
                  <a:txBody>
                    <a:bodyPr/>
                    <a:lstStyle/>
                    <a:p>
                      <a:endParaRPr lang="pl-PL"/>
                    </a:p>
                  </a:txBody>
                  <a:tcPr/>
                </a:tc>
                <a:tc hMerge="1">
                  <a:txBody>
                    <a:bodyPr/>
                    <a:lstStyle/>
                    <a:p>
                      <a:endParaRPr lang="pl-PL"/>
                    </a:p>
                  </a:txBody>
                  <a:tcPr/>
                </a:tc>
                <a:tc>
                  <a:txBody>
                    <a:bodyPr/>
                    <a:lstStyle/>
                    <a:p>
                      <a:pPr algn="ctr" fontAlgn="t"/>
                      <a:r>
                        <a:rPr lang="pl-PL" sz="400" u="none" strike="noStrike">
                          <a:effectLst/>
                        </a:rPr>
                        <a:t>Deficyt/ równowaga/ nadwyżka*</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Czy uwzględniono w inf. sygnalnej</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Wartość wskaźnika struktury sumy bezrobotnych i ofert pracy</a:t>
                      </a:r>
                      <a:endParaRPr lang="pl-PL" sz="400" b="1" i="0" u="none" strike="noStrike">
                        <a:solidFill>
                          <a:srgbClr val="000000"/>
                        </a:solidFill>
                        <a:effectLst/>
                        <a:latin typeface="Calibri" panose="020F0502020204030204" pitchFamily="34" charset="0"/>
                      </a:endParaRPr>
                    </a:p>
                  </a:txBody>
                  <a:tcPr marL="3687" marR="3687" marT="3687" marB="0"/>
                </a:tc>
              </a:tr>
              <a:tr h="389027">
                <a:tc>
                  <a:txBody>
                    <a:bodyPr/>
                    <a:lstStyle/>
                    <a:p>
                      <a:pPr algn="l"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napływ w okresie</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odpływ w okresie</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stan na koniec okresu</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stan na koniec okresu</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CBOP (PUP+OHP+EURES)</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Internet</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OHP (CBOP)</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CBOP (PUP+OHP+EURES) i Internet</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wskaźnik dostęp ności ofert pracy</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wskaźnik długotrwałego bezrobocia</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wskaźnik płynności bezrobotnych</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rok</a:t>
                      </a:r>
                      <a:endParaRPr lang="pl-PL" sz="400" b="1"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r>
              <a:tr h="129675">
                <a:tc>
                  <a:txBody>
                    <a:bodyPr/>
                    <a:lstStyle/>
                    <a:p>
                      <a:pPr algn="l" fontAlgn="t"/>
                      <a:r>
                        <a:rPr lang="pl-PL" sz="400" u="none" strike="noStrike">
                          <a:effectLst/>
                        </a:rPr>
                        <a:t>0110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Oficerowie sił zbrojnych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0,0000243450</a:t>
                      </a:r>
                      <a:endParaRPr lang="pl-PL" sz="400" b="0" i="0" u="none" strike="noStrike">
                        <a:solidFill>
                          <a:srgbClr val="000000"/>
                        </a:solidFill>
                        <a:effectLst/>
                        <a:latin typeface="Calibri" panose="020F0502020204030204" pitchFamily="34" charset="0"/>
                      </a:endParaRPr>
                    </a:p>
                  </a:txBody>
                  <a:tcPr marL="3687" marR="3687" marT="3687" marB="0"/>
                </a:tc>
              </a:tr>
              <a:tr h="129675">
                <a:tc>
                  <a:txBody>
                    <a:bodyPr/>
                    <a:lstStyle/>
                    <a:p>
                      <a:pPr algn="l" fontAlgn="t"/>
                      <a:r>
                        <a:rPr lang="pl-PL" sz="400" u="none" strike="noStrike">
                          <a:effectLst/>
                        </a:rPr>
                        <a:t>0210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Podoficerowie sił zbrojnych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0,0000040575</a:t>
                      </a:r>
                      <a:endParaRPr lang="pl-PL" sz="400" b="0" i="0" u="none" strike="noStrike">
                        <a:solidFill>
                          <a:srgbClr val="000000"/>
                        </a:solidFill>
                        <a:effectLst/>
                        <a:latin typeface="Calibri" panose="020F0502020204030204" pitchFamily="34" charset="0"/>
                      </a:endParaRPr>
                    </a:p>
                  </a:txBody>
                  <a:tcPr marL="3687" marR="3687" marT="3687" marB="0"/>
                </a:tc>
              </a:tr>
              <a:tr h="129675">
                <a:tc>
                  <a:txBody>
                    <a:bodyPr/>
                    <a:lstStyle/>
                    <a:p>
                      <a:pPr algn="l" fontAlgn="t"/>
                      <a:r>
                        <a:rPr lang="pl-PL" sz="400" u="none" strike="noStrike">
                          <a:effectLst/>
                        </a:rPr>
                        <a:t>0310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Żołnierze szeregowi</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40,6667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13,6364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0,9437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0,0009900307</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1112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Wyżsi urzędnicy administracji rządowej</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0,0000000000</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1113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Wyżsi urzędnicy władz samorządowych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0,0000121725</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1120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Dyrektorzy generalni i zarządzający</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48,5000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9,3871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48,8372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1,1613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0,0013065159</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1211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finansowych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14,29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7,14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11,8333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2,5357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27,2727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0,8333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0,0004016928</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1212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zarządzania zasobami ludzkimi</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14,29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8,1667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9,0000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0,9074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66,6667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1,7500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0,0004179228</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1213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strategii i planowania</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17,5000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35,0000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44,4444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0,0004382103</a:t>
                      </a:r>
                      <a:endParaRPr lang="pl-PL" sz="400" b="0" i="0" u="none" strike="noStrike">
                        <a:solidFill>
                          <a:srgbClr val="000000"/>
                        </a:solidFill>
                        <a:effectLst/>
                        <a:latin typeface="Calibri" panose="020F0502020204030204" pitchFamily="34" charset="0"/>
                      </a:endParaRPr>
                    </a:p>
                  </a:txBody>
                  <a:tcPr marL="3687" marR="3687" marT="3687" marB="0"/>
                </a:tc>
              </a:tr>
              <a:tr h="291769">
                <a:tc>
                  <a:txBody>
                    <a:bodyPr/>
                    <a:lstStyle/>
                    <a:p>
                      <a:pPr algn="l" fontAlgn="t"/>
                      <a:r>
                        <a:rPr lang="pl-PL" sz="400" u="none" strike="noStrike">
                          <a:effectLst/>
                        </a:rPr>
                        <a:t>1219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obsługi biznesu i zarządzania gdzie indziej niesklasyfikowani</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3,7000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63,6364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1,3846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0,0003814053</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1221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marketingu i sprzedaży</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46,15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15,38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31,6667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10,8333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2,9231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32,0000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1,2222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0,0010346632</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1222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reklamy i public relations</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0,0000243450</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1223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badań i rozwoju</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nadwyżka</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Tak</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0,0000527475</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1311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produkcji w rolnictwie i leśnictwie</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3,8571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0,0001379551</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1321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produkcji przemysłowej</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16,6667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0,6100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0,8182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0,0006532580</a:t>
                      </a:r>
                      <a:endParaRPr lang="pl-PL" sz="400" b="0" i="0" u="none" strike="noStrike">
                        <a:solidFill>
                          <a:srgbClr val="000000"/>
                        </a:solidFill>
                        <a:effectLst/>
                        <a:latin typeface="Calibri" panose="020F0502020204030204" pitchFamily="34" charset="0"/>
                      </a:endParaRPr>
                    </a:p>
                  </a:txBody>
                  <a:tcPr marL="3687" marR="3687" marT="3687" marB="0"/>
                </a:tc>
              </a:tr>
              <a:tr h="129675">
                <a:tc>
                  <a:txBody>
                    <a:bodyPr/>
                    <a:lstStyle/>
                    <a:p>
                      <a:pPr algn="l" fontAlgn="t"/>
                      <a:r>
                        <a:rPr lang="pl-PL" sz="400" u="none" strike="noStrike">
                          <a:effectLst/>
                        </a:rPr>
                        <a:t>1322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górnictwie</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0,0000243450</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1323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budownictwa</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19,05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14,29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9,1667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3,6364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1,4348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0,0010346632</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1324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logistyki i dziedzin pokrewnych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12,50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16,3333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1,3243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47,0588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0,0006978905</a:t>
                      </a:r>
                      <a:endParaRPr lang="pl-PL" sz="400" b="0" i="0" u="none" strike="noStrike">
                        <a:solidFill>
                          <a:srgbClr val="000000"/>
                        </a:solidFill>
                        <a:effectLst/>
                        <a:latin typeface="Calibri" panose="020F0502020204030204" pitchFamily="34" charset="0"/>
                      </a:endParaRPr>
                    </a:p>
                  </a:txBody>
                  <a:tcPr marL="3687" marR="3687" marT="3687" marB="0"/>
                </a:tc>
              </a:tr>
              <a:tr h="291769">
                <a:tc>
                  <a:txBody>
                    <a:bodyPr/>
                    <a:lstStyle/>
                    <a:p>
                      <a:pPr algn="l" fontAlgn="t"/>
                      <a:r>
                        <a:rPr lang="pl-PL" sz="400" u="none" strike="noStrike">
                          <a:effectLst/>
                        </a:rPr>
                        <a:t>1330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do spraw technologii informatycznych i telekomunikacyjnych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0,0001298401</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1342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instytucjach opieki zdrowotnej</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0,0000243450</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1345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instytucjach edukacyjnych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0,2500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0,0001420126</a:t>
                      </a:r>
                      <a:endParaRPr lang="pl-PL" sz="400" b="0" i="0" u="none" strike="noStrike">
                        <a:solidFill>
                          <a:srgbClr val="000000"/>
                        </a:solidFill>
                        <a:effectLst/>
                        <a:latin typeface="Calibri" panose="020F0502020204030204" pitchFamily="34" charset="0"/>
                      </a:endParaRPr>
                    </a:p>
                  </a:txBody>
                  <a:tcPr marL="3687" marR="3687" marT="3687" marB="0"/>
                </a:tc>
              </a:tr>
              <a:tr h="291769">
                <a:tc>
                  <a:txBody>
                    <a:bodyPr/>
                    <a:lstStyle/>
                    <a:p>
                      <a:pPr algn="l" fontAlgn="t"/>
                      <a:r>
                        <a:rPr lang="pl-PL" sz="400" u="none" strike="noStrike">
                          <a:effectLst/>
                        </a:rPr>
                        <a:t>1346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instytucjach finansowych i ubezpieczeniowych</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 </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0,0000973801</a:t>
                      </a:r>
                      <a:endParaRPr lang="pl-PL" sz="400" b="0" i="0" u="none" strike="noStrike">
                        <a:solidFill>
                          <a:srgbClr val="000000"/>
                        </a:solidFill>
                        <a:effectLst/>
                        <a:latin typeface="Calibri" panose="020F0502020204030204" pitchFamily="34" charset="0"/>
                      </a:endParaRPr>
                    </a:p>
                  </a:txBody>
                  <a:tcPr marL="3687" marR="3687" marT="3687" marB="0"/>
                </a:tc>
              </a:tr>
              <a:tr h="291769">
                <a:tc>
                  <a:txBody>
                    <a:bodyPr/>
                    <a:lstStyle/>
                    <a:p>
                      <a:pPr algn="l" fontAlgn="t"/>
                      <a:r>
                        <a:rPr lang="pl-PL" sz="400" u="none" strike="noStrike">
                          <a:effectLst/>
                        </a:rPr>
                        <a:t>1349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instytucjach usług wyspecjalizowanych gdzie indziej niesklasyfikowani</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24,6667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0,1667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148,0000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56,5217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0,0006045679</a:t>
                      </a:r>
                      <a:endParaRPr lang="pl-PL" sz="400" b="0" i="0" u="none" strike="noStrike">
                        <a:solidFill>
                          <a:srgbClr val="000000"/>
                        </a:solidFill>
                        <a:effectLst/>
                        <a:latin typeface="Calibri" panose="020F0502020204030204" pitchFamily="34" charset="0"/>
                      </a:endParaRPr>
                    </a:p>
                  </a:txBody>
                  <a:tcPr marL="3687" marR="3687" marT="3687" marB="0"/>
                </a:tc>
              </a:tr>
              <a:tr h="129675">
                <a:tc>
                  <a:txBody>
                    <a:bodyPr/>
                    <a:lstStyle/>
                    <a:p>
                      <a:pPr algn="l" fontAlgn="t"/>
                      <a:r>
                        <a:rPr lang="pl-PL" sz="400" u="none" strike="noStrike">
                          <a:effectLst/>
                        </a:rPr>
                        <a:t>1411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hotelarstwie</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3,8333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100,0000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0,0001054951</a:t>
                      </a:r>
                      <a:endParaRPr lang="pl-PL" sz="400" b="0" i="0" u="none" strike="noStrike">
                        <a:solidFill>
                          <a:srgbClr val="000000"/>
                        </a:solidFill>
                        <a:effectLst/>
                        <a:latin typeface="Calibri" panose="020F0502020204030204" pitchFamily="34" charset="0"/>
                      </a:endParaRPr>
                    </a:p>
                  </a:txBody>
                  <a:tcPr marL="3687" marR="3687" marT="3687" marB="0"/>
                </a:tc>
              </a:tr>
              <a:tr h="129675">
                <a:tc>
                  <a:txBody>
                    <a:bodyPr/>
                    <a:lstStyle/>
                    <a:p>
                      <a:pPr algn="l" fontAlgn="t"/>
                      <a:r>
                        <a:rPr lang="pl-PL" sz="400" u="none" strike="noStrike">
                          <a:effectLst/>
                        </a:rPr>
                        <a:t>1412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gastronomii</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9</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7,5000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2,8333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2,6471</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33,3333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0,8333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Nie</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a:effectLst/>
                        </a:rPr>
                        <a:t>0,0002515652</a:t>
                      </a:r>
                      <a:endParaRPr lang="pl-PL" sz="400" b="0" i="0" u="none" strike="noStrike">
                        <a:solidFill>
                          <a:srgbClr val="000000"/>
                        </a:solidFill>
                        <a:effectLst/>
                        <a:latin typeface="Calibri" panose="020F0502020204030204" pitchFamily="34" charset="0"/>
                      </a:endParaRPr>
                    </a:p>
                  </a:txBody>
                  <a:tcPr marL="3687" marR="3687" marT="3687" marB="0"/>
                </a:tc>
              </a:tr>
              <a:tr h="194515">
                <a:tc>
                  <a:txBody>
                    <a:bodyPr/>
                    <a:lstStyle/>
                    <a:p>
                      <a:pPr algn="l" fontAlgn="t"/>
                      <a:r>
                        <a:rPr lang="pl-PL" sz="400" u="none" strike="noStrike">
                          <a:effectLst/>
                        </a:rPr>
                        <a:t>1420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l" fontAlgn="t"/>
                      <a:r>
                        <a:rPr lang="pl-PL" sz="400" u="none" strike="noStrike">
                          <a:effectLst/>
                        </a:rPr>
                        <a:t>Kierownicy w handlu detalicznym i hurtowym</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62</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86</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13</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4,84</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0,00</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27,6667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37,6667</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0,7345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11,5385</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r" fontAlgn="t"/>
                      <a:r>
                        <a:rPr lang="pl-PL" sz="400" u="none" strike="noStrike">
                          <a:effectLst/>
                        </a:rPr>
                        <a:t>1,0278</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t"/>
                      <a:r>
                        <a:rPr lang="pl-PL" sz="400" u="none" strike="noStrike">
                          <a:effectLst/>
                        </a:rPr>
                        <a:t>deficyt</a:t>
                      </a:r>
                      <a:endParaRPr lang="pl-PL" sz="400" b="0" i="0" u="none" strike="noStrike">
                        <a:solidFill>
                          <a:srgbClr val="000000"/>
                        </a:solidFill>
                        <a:effectLst/>
                        <a:latin typeface="Calibri" panose="020F0502020204030204" pitchFamily="34" charset="0"/>
                      </a:endParaRPr>
                    </a:p>
                  </a:txBody>
                  <a:tcPr marL="3687" marR="3687" marT="3687" marB="0"/>
                </a:tc>
                <a:tc>
                  <a:txBody>
                    <a:bodyPr/>
                    <a:lstStyle/>
                    <a:p>
                      <a:pPr algn="ctr" fontAlgn="ctr"/>
                      <a:r>
                        <a:rPr lang="pl-PL" sz="400" u="none" strike="noStrike">
                          <a:effectLst/>
                        </a:rPr>
                        <a:t>Tak</a:t>
                      </a:r>
                      <a:endParaRPr lang="pl-PL" sz="400" b="0" i="0" u="none" strike="noStrike">
                        <a:solidFill>
                          <a:srgbClr val="000000"/>
                        </a:solidFill>
                        <a:effectLst/>
                        <a:latin typeface="Calibri" panose="020F0502020204030204" pitchFamily="34" charset="0"/>
                      </a:endParaRPr>
                    </a:p>
                  </a:txBody>
                  <a:tcPr marL="3687" marR="3687" marT="3687" marB="0" anchor="ctr"/>
                </a:tc>
                <a:tc>
                  <a:txBody>
                    <a:bodyPr/>
                    <a:lstStyle/>
                    <a:p>
                      <a:pPr algn="r" fontAlgn="t"/>
                      <a:r>
                        <a:rPr lang="pl-PL" sz="400" u="none" strike="noStrike" dirty="0">
                          <a:effectLst/>
                        </a:rPr>
                        <a:t>0,0015905411</a:t>
                      </a:r>
                      <a:endParaRPr lang="pl-PL" sz="400" b="0" i="0" u="none" strike="noStrike" dirty="0">
                        <a:solidFill>
                          <a:srgbClr val="000000"/>
                        </a:solidFill>
                        <a:effectLst/>
                        <a:latin typeface="Calibri" panose="020F0502020204030204" pitchFamily="34" charset="0"/>
                      </a:endParaRPr>
                    </a:p>
                  </a:txBody>
                  <a:tcPr marL="3687" marR="3687" marT="3687" marB="0"/>
                </a:tc>
              </a:tr>
            </a:tbl>
          </a:graphicData>
        </a:graphic>
      </p:graphicFrame>
    </p:spTree>
    <p:extLst>
      <p:ext uri="{BB962C8B-B14F-4D97-AF65-F5344CB8AC3E}">
        <p14:creationId xmlns:p14="http://schemas.microsoft.com/office/powerpoint/2010/main" val="87043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190122" y="1285591"/>
            <a:ext cx="11911343" cy="5260063"/>
          </a:xfrm>
          <a:prstGeom prst="rect">
            <a:avLst/>
          </a:prstGeom>
        </p:spPr>
      </p:pic>
      <p:sp>
        <p:nvSpPr>
          <p:cNvPr id="3" name="Prostokąt 2"/>
          <p:cNvSpPr/>
          <p:nvPr/>
        </p:nvSpPr>
        <p:spPr>
          <a:xfrm>
            <a:off x="1080379" y="416955"/>
            <a:ext cx="10130828" cy="646331"/>
          </a:xfrm>
          <a:prstGeom prst="rect">
            <a:avLst/>
          </a:prstGeom>
          <a:ln>
            <a:solidFill>
              <a:schemeClr val="bg1"/>
            </a:solidFill>
          </a:ln>
        </p:spPr>
        <p:txBody>
          <a:bodyPr wrap="square">
            <a:spAutoFit/>
          </a:bodyPr>
          <a:lstStyle/>
          <a:p>
            <a:r>
              <a:rPr lang="pl-PL" b="1" dirty="0" smtClean="0"/>
              <a:t>Adres strony internetowej</a:t>
            </a:r>
          </a:p>
          <a:p>
            <a:r>
              <a:rPr lang="pl-PL" dirty="0" smtClean="0">
                <a:solidFill>
                  <a:schemeClr val="accent1">
                    <a:lumMod val="75000"/>
                  </a:schemeClr>
                </a:solidFill>
              </a:rPr>
              <a:t>http</a:t>
            </a:r>
            <a:r>
              <a:rPr lang="pl-PL" dirty="0">
                <a:solidFill>
                  <a:schemeClr val="accent1">
                    <a:lumMod val="75000"/>
                  </a:schemeClr>
                </a:solidFill>
              </a:rPr>
              <a:t>://mz.praca.gov.pl/Puls2/MZ/lista/wyswietl.do?id=MZ0040&amp;menuNazwa=mz_main&amp;menuId=170311</a:t>
            </a:r>
          </a:p>
        </p:txBody>
      </p:sp>
    </p:spTree>
    <p:extLst>
      <p:ext uri="{BB962C8B-B14F-4D97-AF65-F5344CB8AC3E}">
        <p14:creationId xmlns:p14="http://schemas.microsoft.com/office/powerpoint/2010/main" val="194774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2051</Words>
  <Application>Microsoft Office PowerPoint</Application>
  <PresentationFormat>Panoramiczny</PresentationFormat>
  <Paragraphs>1013</Paragraphs>
  <Slides>18</Slides>
  <Notes>18</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18</vt:i4>
      </vt:variant>
    </vt:vector>
  </HeadingPairs>
  <TitlesOfParts>
    <vt:vector size="28" baseType="lpstr">
      <vt:lpstr>Arial</vt:lpstr>
      <vt:lpstr>Arial Black</vt:lpstr>
      <vt:lpstr>Calibri</vt:lpstr>
      <vt:lpstr>Calibri Light</vt:lpstr>
      <vt:lpstr>Cambria Math</vt:lpstr>
      <vt:lpstr>Helvetica</vt:lpstr>
      <vt:lpstr>Symbol</vt:lpstr>
      <vt:lpstr>Times New Roman</vt:lpstr>
      <vt:lpstr>Wingdings</vt:lpstr>
      <vt:lpstr>Motyw pakietu Office</vt:lpstr>
      <vt:lpstr>Ranking zawodów deficytowych i nadwyżkowych  Główne założenia  „Nowej metodologii prowadzenia monitoringu zawodów deficytowych i nadwyżkowych na lokalnym rynku pracy”   Prezentacja przygotowana na podstawie opracowania „Nowa metodologia prowadzenia monitoringu zawodów deficytowych i nadwyżkowych na lokalnym rynku pracy”, Instytut Nauk Społeczno-Ekonomicznych Łódź</vt:lpstr>
      <vt:lpstr>Prezentacja programu PowerPoint</vt:lpstr>
      <vt:lpstr>Prezentacja programu PowerPoint</vt:lpstr>
      <vt:lpstr>Organizacja procesu monitoringu</vt:lpstr>
      <vt:lpstr>Zawody deficytowe i nadwyżkowe według nowej metodologii</vt:lpstr>
      <vt:lpstr>Identyfikacja grup zawodów deficytowych  i nadwyżkowych </vt:lpstr>
      <vt:lpstr>Informacja sygnalna  za  I i II półrocze - ranking zawodów deficytowych  i nadwyżkowych </vt:lpstr>
      <vt:lpstr>Prezentacja programu PowerPoint</vt:lpstr>
      <vt:lpstr>Prezentacja programu PowerPoint</vt:lpstr>
      <vt:lpstr>Raport roczny</vt:lpstr>
      <vt:lpstr>1. Analiza ogólnej sytuacji na rynku pracy</vt:lpstr>
      <vt:lpstr>2. Ranking zawodów deficytowych i     nadwyżkowych</vt:lpstr>
      <vt:lpstr>3. Analiza umiejętności i uprawnień</vt:lpstr>
      <vt:lpstr>Prezentacja programu PowerPoint</vt:lpstr>
      <vt:lpstr>4. Analiza rynku edukacyjnego</vt:lpstr>
      <vt:lpstr>5. Analiza lokalnego rynku pracy na podstawie     badań kwestionariuszowych przedsiębiorstw</vt:lpstr>
      <vt:lpstr>6. Prognozy rynku pracy</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Ranking zawodów deficytowych i nadwyżkowych  Główne założenia  „Nowej metodologii prowadzenia monitoringu zawodów deficytowych i nadwyżkowych na lokalnym rynku pracy”</dc:title>
  <dc:creator>Tadeusz Weber</dc:creator>
  <cp:lastModifiedBy>Tadeusz Weber</cp:lastModifiedBy>
  <cp:revision>80</cp:revision>
  <cp:lastPrinted>2016-11-07T10:07:13Z</cp:lastPrinted>
  <dcterms:created xsi:type="dcterms:W3CDTF">2016-10-26T11:26:32Z</dcterms:created>
  <dcterms:modified xsi:type="dcterms:W3CDTF">2016-11-15T10:40:37Z</dcterms:modified>
</cp:coreProperties>
</file>