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9" r:id="rId6"/>
    <p:sldId id="270" r:id="rId7"/>
    <p:sldId id="268" r:id="rId8"/>
    <p:sldId id="261" r:id="rId9"/>
    <p:sldId id="262" r:id="rId10"/>
    <p:sldId id="263" r:id="rId11"/>
    <p:sldId id="264" r:id="rId12"/>
    <p:sldId id="271" r:id="rId13"/>
    <p:sldId id="273" r:id="rId14"/>
    <p:sldId id="274" r:id="rId15"/>
    <p:sldId id="275" r:id="rId16"/>
    <p:sldId id="276" r:id="rId17"/>
    <p:sldId id="277" r:id="rId18"/>
    <p:sldId id="284" r:id="rId19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800" autoAdjust="0"/>
  </p:normalViewPr>
  <p:slideViewPr>
    <p:cSldViewPr>
      <p:cViewPr varScale="1">
        <p:scale>
          <a:sx n="94" d="100"/>
          <a:sy n="94" d="100"/>
        </p:scale>
        <p:origin x="-21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1B61A-27C4-4F05-AFA4-D4D9638CB06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CEC1-21A0-452A-923A-CEADDEF9F0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87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F0D71-3BAB-4685-B6CE-A8097A086E8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5EF37-5779-4168-907E-2200D58135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667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arometrzawodow.pl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548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428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253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Serwis internetowy</a:t>
            </a:r>
            <a:r>
              <a:rPr lang="pl-PL" baseline="0" dirty="0" smtClean="0"/>
              <a:t> pełni dwie funkcje: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baseline="0" dirty="0" smtClean="0"/>
              <a:t>Jest narzędziem do prowadzenia badania,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baseline="0" dirty="0" smtClean="0"/>
              <a:t>Pozwala na prezentację wyników badania.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062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3092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5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5085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8278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Wyniki badania dla każdego powiatu oraz województwa będą dostępne w serwisie internetowym (tym samym, który służy do realizacji badania): </a:t>
            </a:r>
            <a:r>
              <a:rPr lang="pl-P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barometrzawodow.pl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wersji papierowej zostaną przygotowane następujące publikacje: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 ogólnopolski (podsumowujący sytuację we wszystkich województwach)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raporty wojewódzkie (podsumowujące wyniki w poszczególnych regionach)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plakaty wojewódzkie (w formacie A4)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plakaty powiatowe (w formacie A4).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542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959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>
                <a:effectLst/>
              </a:rPr>
              <a:t>BZ to krótkookresowa (jednoroczna)</a:t>
            </a:r>
            <a:r>
              <a:rPr lang="pl-PL" baseline="0" dirty="0" smtClean="0">
                <a:effectLst/>
              </a:rPr>
              <a:t> prognoza zapotrzebowania na zawody. Badanie jest realizowane od 2009 roku w województwie małopolskim. Metodologia badania została wypracowana w Szwecji i Finlandii.</a:t>
            </a:r>
            <a:endParaRPr lang="pl-PL" dirty="0" smtClean="0">
              <a:effectLst/>
            </a:endParaRPr>
          </a:p>
          <a:p>
            <a:r>
              <a:rPr lang="pl-PL" baseline="0" dirty="0" smtClean="0">
                <a:effectLst/>
              </a:rPr>
              <a:t>Od 2015 roku decyzją Ministerstwa Rodziny, Pracy i Polityki Społecznej przeprowadzane jest na terenie wszystkich powiatów. W tym roku odbyła się jego druga edycja. </a:t>
            </a:r>
          </a:p>
          <a:p>
            <a:r>
              <a:rPr lang="pl-PL" baseline="0" dirty="0" smtClean="0">
                <a:effectLst/>
              </a:rPr>
              <a:t>BZ jest badaniem jakościowym, w którym prognozuje się zapotrzebowanie na pracowników w określonych zawodach w nadchodzącym roku. Pozwala usystematyzować wartościową wiedzę na temat zapotrzebowania na zawody posiadaną przez pracowników powiatowych urzędów pracy. </a:t>
            </a:r>
          </a:p>
          <a:p>
            <a:r>
              <a:rPr lang="pl-PL" baseline="0" dirty="0" smtClean="0">
                <a:effectLst/>
              </a:rPr>
              <a:t>Barometr jest efektem pracy paneli ekspertów.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4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toku dyskusji uczestnicy paneli decydują,</a:t>
            </a:r>
            <a:r>
              <a:rPr lang="pl-PL" baseline="0" dirty="0" smtClean="0"/>
              <a:t> do której z trzech kategorii przypisać dany zawód. Wszyscy eksperci pracują w oparciu o jedną listę zawodów: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została przygotowana na podstawie „Klasyfikacji zawodów i specjalności”;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liczba pozycji została ograniczona do 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165, 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 by eksperci mogli przeanalizować całą listę podczas jednego spotkania;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nazwy zawodów zostały tak dobrane, aby lepiej pasować do nazewnictwa stosowanego przez pracodawców oraz osoby poszukujące pracy;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lista jest uaktualniana raz w roku;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aby zachować porównywalność prognoz w kolejnych latach liczba zmian w liście zawodów jest ograniczana do niezbędnego minimum;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lista zawodów obowiązująca w tym roku została oparta na „Klasyfikacji zawodów i specjalności dla potrzeb rynku pracy” z 2014 roku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jest udostępniana uczestnikom badania w serwisie internetowym, służącym do prowadzenia paneli oraz wizualizacji i promocji wyników.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07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56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Badanie było realizowane od ostatniego tygodnia sierpnia do końca trzeciego tygodnia października. Dokładne terminy ustalali koordynatorzy wojewódzcy w</a:t>
            </a:r>
            <a:r>
              <a:rPr lang="pl-PL" baseline="0" dirty="0" smtClean="0"/>
              <a:t> porozumieniu z koordynatorami powiatowymi. Termin był ustalony tak, aby w badaniu wzięli udział: koordynator powiatowy, kluczowi pracownicy PUP oraz koordynator wojewódzki. W wybranych panelach (miasta wojewódzkie) zostali zaproszeni pracownicy prywatnych agencji zatrudnienia oraz koordynator krajowy.</a:t>
            </a:r>
          </a:p>
          <a:p>
            <a:r>
              <a:rPr lang="pl-PL" baseline="0" dirty="0" smtClean="0"/>
              <a:t>Uczestnicy badania wykorzystują swoją indywidualną wiedzę i doświadczenie nabyte w toku pracy, a także dane pochodzące ze sprawozdawczości (wykorzystywane tylko pomocniczo). Na tej podstawie oceniają, jak w nadchodzącym roku będzie zmieniać się zapotrzebowanie na pracowników w poszczególnych zawodach.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146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Badanie odbywało się w siedzibie powiatowego urzędu pracy. Przeprowadzane było podczas jednego panelu, który trwał z reguły dwie – cztery godziny. Uczestnicy spotykali się w sali wyposażonej w komputer, rzutnik oraz aktywne łącze internetowe. Koordynator wojewódzki była informacja o liczbie bezrobotnych oraz liczbie ofert pracy. Na podstawie danych z rejestrów (wykorzystywanych jedynie pomocniczo!) oraz własnej wiedzy w toku dyskusji uczestnicy ustalali: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30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Przed realizacją badania każdy uczestnik powinien zastanowić się: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175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Każdy zawód w Barometrze (grupa zawodów) oceniany był z punktu widzenia ofert pracy – ich występowania na rynku pracy i prawdopodobnego wzrostu, spadku lub utrzymania się ich liczby. Należy przy tym pamiętać, że zawody występujące głównie w szarej strefie, profesje nierejestrowane w PUP lub występujące nielicznie, ale jednak obecne w powiecie, też są częścią lokalnego rynku pracy i podlegały ocenie.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Uczestnicy oceniali tylko te zawody, które występują na powiatowym rynku pracy. Jeśli nie dysponowali wiedzą na temat sytuacji w danym zawodzie, wtedy go pomijali. W takiej sytuacji w kwestionariuszu zaznaczano powód podjęcia takiej decyzji (brak informacji o zawodzie, brak zawodu na lokalnym rynku pracy, inne). Szczególną uwagę przywiązywano do komentarzy.</a:t>
            </a:r>
            <a:r>
              <a:rPr lang="pl-P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189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50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CA3D00-FF96-450D-9F17-05488FE42533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arometrzawodow.p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656184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Barometr zawodów   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34300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Spotkanie w ramach branżowego partnerstwa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na rzecz badań rynku pracy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16 listopada 2016 roku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ZAWÓD ZRÓWNOWAŻONY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Zawód, w którym nie ma problemów z obsadzeniem ofert pracy: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Liczba ofert pracy i liczba odpowiednich kandydatów jest zbliżona,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Oferty nie trafiają do PUP, ale nie ma problemu z ich obsadzeniem,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W danym zawodzie są pracodawcy i pracownicy, ale nie ma „ruchu” w zawodzie.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ZAWÓD NADWYŻKOWY 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Zawód, w którym jest dużo mniej ofert pracy, niż kandydatów spełniających wymagania: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Na jedną ofertę pracy przypada wielu kandydatów, którzy mogą podjąć daną pracę,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Oferty są szybko realizowane, a osoby o odpowiednich kwalifikacjach mają problem ze znalezieniem zatrudnienia,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Osoby o odpowiednich kwalifikacjach muszą podejmować pracę w zawodzie w innych powiatach/krajach lub w innym zawodzie (ponieważ nie ma dla nich w powiecie ofert w zawodzie, w którym deklarują chęć pracy i posiadanie kwalifikacji).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43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178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SERWIS INTERNETOWY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66640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Serwis</a:t>
            </a:r>
            <a:r>
              <a:rPr lang="pl-PL" dirty="0"/>
              <a:t> </a:t>
            </a:r>
            <a:r>
              <a:rPr lang="pl-PL" dirty="0">
                <a:solidFill>
                  <a:srgbClr val="0070C0"/>
                </a:solidFill>
                <a:hlinkClick r:id="rId3"/>
              </a:rPr>
              <a:t>http://barometrzawodow.pl</a:t>
            </a:r>
            <a:r>
              <a:rPr lang="pl-PL" dirty="0" smtClean="0">
                <a:solidFill>
                  <a:srgbClr val="0070C0"/>
                </a:solidFill>
                <a:hlinkClick r:id="rId3"/>
              </a:rPr>
              <a:t>/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619672" y="2633174"/>
            <a:ext cx="223224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Narzędzie</a:t>
            </a:r>
          </a:p>
          <a:p>
            <a:pPr algn="ctr"/>
            <a:r>
              <a:rPr lang="pl-PL" dirty="0"/>
              <a:t>d</a:t>
            </a:r>
            <a:r>
              <a:rPr lang="pl-PL" dirty="0" smtClean="0"/>
              <a:t>o przeprowadzania badania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52120" y="2636912"/>
            <a:ext cx="2520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Prezentacja wyników badania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3933056"/>
            <a:ext cx="2808312" cy="1931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Łącznik prosty ze strzałką 6"/>
          <p:cNvCxnSpPr/>
          <p:nvPr/>
        </p:nvCxnSpPr>
        <p:spPr>
          <a:xfrm flipH="1">
            <a:off x="2799234" y="1700808"/>
            <a:ext cx="1760250" cy="932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>
            <a:endCxn id="5" idx="0"/>
          </p:cNvCxnSpPr>
          <p:nvPr/>
        </p:nvCxnSpPr>
        <p:spPr>
          <a:xfrm>
            <a:off x="4559484" y="1700808"/>
            <a:ext cx="2352776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83772"/>
            <a:ext cx="2072494" cy="199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4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PROGNOZY NA MAPACH</a:t>
            </a:r>
            <a:endParaRPr lang="pl-PL" sz="4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96" y="2539008"/>
            <a:ext cx="42586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971600" y="184482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Dane prezentowane są w podziale na województwa i kraj.</a:t>
            </a:r>
            <a:endParaRPr lang="pl-P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579" y="2564904"/>
            <a:ext cx="45120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805840"/>
          </a:xfrm>
        </p:spPr>
        <p:txBody>
          <a:bodyPr/>
          <a:lstStyle/>
          <a:p>
            <a:pPr algn="ctr"/>
            <a:r>
              <a:rPr lang="pl-PL" sz="4400" dirty="0" smtClean="0"/>
              <a:t>PROGNOZY NA MAPACH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124246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Istnieje możliwość porównywania dwóch wybranych lat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0" y="2132856"/>
            <a:ext cx="7056784" cy="4425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5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183880" cy="1669936"/>
          </a:xfrm>
        </p:spPr>
        <p:txBody>
          <a:bodyPr/>
          <a:lstStyle/>
          <a:p>
            <a:pPr algn="ctr"/>
            <a:r>
              <a:rPr lang="pl-PL" sz="4400" dirty="0" smtClean="0"/>
              <a:t>PROGNOZY W TABELACH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1242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Tabele pozwalają na porównywanie danych między województwami i powiatami. Widoczne są również komentarze.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798469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2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PROGNOZY NA PLAKATACH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331" y="1916832"/>
            <a:ext cx="3168352" cy="3456384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Plakat można wydrukować dla całego województwa i kraju,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Plakat można wygenerować także dla wybranych grup zawodów (deficyt, równowaga, nadwyżka).</a:t>
            </a:r>
            <a:endParaRPr lang="pl-PL" sz="20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946" y="1844824"/>
            <a:ext cx="5076056" cy="316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0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661824"/>
          </a:xfrm>
        </p:spPr>
        <p:txBody>
          <a:bodyPr/>
          <a:lstStyle/>
          <a:p>
            <a:pPr algn="ctr"/>
            <a:r>
              <a:rPr lang="pl-PL" sz="4400" dirty="0" smtClean="0"/>
              <a:t>PROGNOZY NA PLAKATACH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8184"/>
            <a:ext cx="2952328" cy="3096344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Możliwość pobrania wersji oryginalnej plakatów i raportów wojewódzkich i ogólnopolskich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00808"/>
            <a:ext cx="4930923" cy="353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5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92896"/>
            <a:ext cx="8183880" cy="131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DZIĘKUJMY ZA UWAGĘ!</a:t>
            </a:r>
            <a:endParaRPr lang="pl-PL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Co to jest?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3456384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Badanie jakościowe oparte na panelach eksperckich,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Krótkotrwała prognoza rynku pracy,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Corocznie przeprowadzane w każdym powiecie,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Systematyzuje i zbiera wiedzę ekspertów – pracowników pup oraz innych zaangażowanych osób.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963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Na czym polega?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01288"/>
            <a:ext cx="8183880" cy="418795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solidFill>
                  <a:schemeClr val="tx1"/>
                </a:solidFill>
              </a:rPr>
              <a:t>165</a:t>
            </a:r>
            <a:r>
              <a:rPr lang="pl-PL" sz="3600" dirty="0" smtClean="0">
                <a:solidFill>
                  <a:schemeClr val="tx1"/>
                </a:solidFill>
              </a:rPr>
              <a:t> grup zawodowych przyporządkowanych do 3 grup: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accent3"/>
                </a:solidFill>
              </a:rPr>
              <a:t>Deficyt = niedobór pracowników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bg1">
                    <a:lumMod val="50000"/>
                  </a:schemeClr>
                </a:solidFill>
              </a:rPr>
              <a:t>Równowaga popytu i podaży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tx2"/>
                </a:solidFill>
              </a:rPr>
              <a:t>Nadwyżka = nadmiar pracowników</a:t>
            </a:r>
          </a:p>
          <a:p>
            <a:pPr marL="0" indent="0" algn="ctr">
              <a:buNone/>
            </a:pP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zawodów stosowana w badaniu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Lista zawodów oparta została na „Klasyfikacji zawodów i specjalności na potrzeby rynku pracy” z 2014 roku,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165 pozycji,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Nazwy zawodów zostały dopasowane do nazewnictwa stosowanego przez pracowników i poszukujących pracy,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Lista jest uaktualniana raz w roku,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Zmiany w liście ograniczane do minimów, aby zachować porównywalność prognoz,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Udostępniana uczestnikom badania w serwisie internetowym.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2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PRZEBIEG BADANIA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Optymalna liczba uczestników – 6-8 osób,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Agencje zatrudnienia: Gorzów Wielkopolski, Zielona Góra,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Dane ze sprawozdawczości są wyświetlane automatycznie w trakcie panelu w serwisie internetowym,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Czas trwania panelu: 2-3 godziny.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Na podstawie własnej wiedzy oraz danych z rejestrów (</a:t>
            </a:r>
            <a:r>
              <a:rPr lang="pl-PL" sz="2200" u="sng" dirty="0" smtClean="0">
                <a:solidFill>
                  <a:schemeClr val="tx1"/>
                </a:solidFill>
              </a:rPr>
              <a:t>wykorzystywane wyłącznie pomocniczo!</a:t>
            </a:r>
            <a:r>
              <a:rPr lang="pl-PL" sz="2200" dirty="0" smtClean="0">
                <a:solidFill>
                  <a:schemeClr val="tx1"/>
                </a:solidFill>
              </a:rPr>
              <a:t>) uczestnicy ustalają: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200" b="1" i="1" dirty="0" smtClean="0">
                <a:solidFill>
                  <a:schemeClr val="tx1"/>
                </a:solidFill>
              </a:rPr>
              <a:t>Jak zmieni się zapotrzebowanie na pracowników w zawodzie…? Czy wystąpi: szybki wzrost, wzrost, równowaga, spadek, szybki spadek? – </a:t>
            </a:r>
            <a:r>
              <a:rPr lang="pl-PL" sz="2200" dirty="0" smtClean="0">
                <a:solidFill>
                  <a:schemeClr val="tx1"/>
                </a:solidFill>
              </a:rPr>
              <a:t>zaznaczona odpowiedź w serwisie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200" b="1" i="1" dirty="0" smtClean="0">
                <a:solidFill>
                  <a:schemeClr val="tx1"/>
                </a:solidFill>
              </a:rPr>
              <a:t>Jak będzie kształtować się relacja między dostępną siłą roboczą a zapotrzebowaniem na pracowników w zawodzie … w 2017 roku? Czy wystąpi: duży deficyt poszukujących pracy, deficyt poszukujących pracy, równowaga popytu i podaży, nadwyżka poszukujących pracy, duża nadwyżka poszukujących pracy? – </a:t>
            </a:r>
            <a:r>
              <a:rPr lang="pl-PL" sz="2200" dirty="0" smtClean="0">
                <a:solidFill>
                  <a:schemeClr val="tx1"/>
                </a:solidFill>
              </a:rPr>
              <a:t>zaznaczona odpowiedź w serwisie</a:t>
            </a:r>
            <a:r>
              <a:rPr lang="pl-PL" sz="2200" b="1" i="1" dirty="0" smtClean="0">
                <a:solidFill>
                  <a:schemeClr val="tx1"/>
                </a:solidFill>
              </a:rPr>
              <a:t> </a:t>
            </a:r>
            <a:endParaRPr lang="pl-PL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>PRZYGOTOWANIE DO BADANIA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pl-PL" sz="2400" b="1" dirty="0" smtClean="0">
                <a:solidFill>
                  <a:schemeClr val="tx1"/>
                </a:solidFill>
              </a:rPr>
              <a:t>Jakie czynniki mogą wpłynąć na sytuację na rynku pracy w 2017 roku?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Nowe inwestycje, zamknięcia zakładów pracy, otwarcia/ zamknięcia szkół, zwiększenie/zmniejszenie liczby absolwentów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Jakie kwalifikacje mają osoby, które poszukują pracy?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Czy spełniają oczekiwania pracodawców? Czy mają wymagane umiejętności, certyfikaty, pozwolenia? Czy osoby spełniające kryteria są gotowe podjąć pracę na warunkach oferowanych przez pracodawcę?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Jakie oferty zgłaszają pracodawcy?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Czy są to oferty stażowe? Czy są to nowe oferty, czy też regularnie powracające? Dlaczego oferty wracają – ze względu na sezonowość pracy, niedopasowanie kwalifikacji pracowników, warunki pracy itp.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Klasyfikowanie zawodów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824536"/>
          </a:xfrm>
        </p:spPr>
        <p:txBody>
          <a:bodyPr>
            <a:normAutofit lnSpcReduction="10000"/>
          </a:bodyPr>
          <a:lstStyle/>
          <a:p>
            <a:endParaRPr lang="pl-PL" sz="2800" dirty="0" smtClean="0"/>
          </a:p>
          <a:p>
            <a:r>
              <a:rPr lang="pl-PL" sz="2800" dirty="0" smtClean="0">
                <a:solidFill>
                  <a:schemeClr val="tx1"/>
                </a:solidFill>
              </a:rPr>
              <a:t>Każdy zawód </a:t>
            </a:r>
            <a:r>
              <a:rPr lang="pl-PL" sz="2800" b="1" dirty="0" smtClean="0">
                <a:solidFill>
                  <a:schemeClr val="tx1"/>
                </a:solidFill>
              </a:rPr>
              <a:t>oceniany jest z punktu widzenia ofert pracy</a:t>
            </a:r>
            <a:r>
              <a:rPr lang="pl-PL" sz="2800" dirty="0" smtClean="0">
                <a:solidFill>
                  <a:schemeClr val="tx1"/>
                </a:solidFill>
              </a:rPr>
              <a:t> – ich występowania na rynku pracy i prawdopodobnego wzrostu, spadku lub utrzymania się ich liczby,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Zawody występujące w szarej strefie, profesje nierejestrowane w PUP lub występujące nielicznie, też są częścią rynku pracy i należy je oceniać.</a:t>
            </a:r>
          </a:p>
          <a:p>
            <a:r>
              <a:rPr lang="pl-PL" dirty="0">
                <a:solidFill>
                  <a:schemeClr val="tx1"/>
                </a:solidFill>
              </a:rPr>
              <a:t>Pomijane zawody niewystępujące na lokalnym rynku pracy z podaniem przyczyny </a:t>
            </a:r>
            <a:r>
              <a:rPr lang="pl-PL" dirty="0" smtClean="0">
                <a:solidFill>
                  <a:schemeClr val="tx1"/>
                </a:solidFill>
              </a:rPr>
              <a:t>pominięcia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2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ZAWÓD DEFICYTOWY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Zawody, w których jest problem z obsadzeniem ofert pracy. Prawdopodobne przyczyny: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Brak lub niewielka liczba kandydatów na dane stanowisko,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Zainteresowani kandydaci nie mają odpowiednich kwalifikacji,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Oferty są niskiej jakości (np. niska płaca, niekorzystne warunki pracy – należy opisać w komentarzu).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	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908</TotalTime>
  <Words>1344</Words>
  <Application>Microsoft Office PowerPoint</Application>
  <PresentationFormat>Pokaz na ekranie (4:3)</PresentationFormat>
  <Paragraphs>120</Paragraphs>
  <Slides>18</Slides>
  <Notes>18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Kierownictwo</vt:lpstr>
      <vt:lpstr>Barometr zawodów   </vt:lpstr>
      <vt:lpstr>Co to jest?</vt:lpstr>
      <vt:lpstr>Na czym polega?</vt:lpstr>
      <vt:lpstr>Klasyfikacja zawodów stosowana w badaniu</vt:lpstr>
      <vt:lpstr>PRZEBIEG BADANIA</vt:lpstr>
      <vt:lpstr>Prezentacja programu PowerPoint</vt:lpstr>
      <vt:lpstr>PRZYGOTOWANIE DO BADANIA</vt:lpstr>
      <vt:lpstr>Klasyfikowanie zawodów</vt:lpstr>
      <vt:lpstr>ZAWÓD DEFICYTOWY</vt:lpstr>
      <vt:lpstr>ZAWÓD ZRÓWNOWAŻONY</vt:lpstr>
      <vt:lpstr>ZAWÓD NADWYŻKOWY </vt:lpstr>
      <vt:lpstr>SERWIS INTERNETOWY</vt:lpstr>
      <vt:lpstr>PROGNOZY NA MAPACH</vt:lpstr>
      <vt:lpstr>PROGNOZY NA MAPACH</vt:lpstr>
      <vt:lpstr>PROGNOZY W TABELACH</vt:lpstr>
      <vt:lpstr>PROGNOZY NA PLAKATACH</vt:lpstr>
      <vt:lpstr>PROGNOZY NA PLAKATACH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Barometr zawodów -</dc:title>
  <dc:creator>Aleksandra Wojtkowiak</dc:creator>
  <cp:lastModifiedBy>Aleksandra Wojtkowiak</cp:lastModifiedBy>
  <cp:revision>55</cp:revision>
  <cp:lastPrinted>2016-11-09T09:21:02Z</cp:lastPrinted>
  <dcterms:created xsi:type="dcterms:W3CDTF">2016-09-06T10:07:27Z</dcterms:created>
  <dcterms:modified xsi:type="dcterms:W3CDTF">2016-11-09T14:15:59Z</dcterms:modified>
</cp:coreProperties>
</file>