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2" r:id="rId5"/>
    <p:sldId id="267" r:id="rId6"/>
    <p:sldId id="266" r:id="rId7"/>
    <p:sldId id="265" r:id="rId8"/>
    <p:sldId id="264" r:id="rId9"/>
    <p:sldId id="260" r:id="rId10"/>
    <p:sldId id="268" r:id="rId11"/>
    <p:sldId id="269" r:id="rId12"/>
    <p:sldId id="270" r:id="rId13"/>
    <p:sldId id="271" r:id="rId14"/>
    <p:sldId id="261" r:id="rId15"/>
    <p:sldId id="272" r:id="rId16"/>
    <p:sldId id="273" r:id="rId17"/>
    <p:sldId id="279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ktywno&#347;&#263;%20zawodow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ktywno&#347;&#263;%20zawodow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ktywno&#347;&#263;%20zawodow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ktywno&#347;&#263;%20zawodow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ktywno&#347;&#263;%20zawodow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ktywno&#347;&#263;%20zawodowa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Desktop\Aktywno&#347;&#263;%20zawodow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ktywno&#347;&#263;%20zawodow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ktywno&#347;&#263;%20zawodow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ktywno&#347;&#263;%20zawodow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ktywno&#347;&#263;%20zawodow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ktywno&#347;&#263;%20zawodow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ktywno&#347;&#263;%20zawodow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34"/>
  <c:chart>
    <c:plotArea>
      <c:layout/>
      <c:barChart>
        <c:barDir val="col"/>
        <c:grouping val="clustered"/>
        <c:ser>
          <c:idx val="0"/>
          <c:order val="0"/>
          <c:tx>
            <c:strRef>
              <c:f>Arkusz1!$Q$34</c:f>
              <c:strCache>
                <c:ptCount val="1"/>
                <c:pt idx="0">
                  <c:v>ludność w wieku pow. 15 lat w tys.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strRef>
              <c:f>Arkusz1!$R$33:$T$33</c:f>
              <c:strCache>
                <c:ptCount val="3"/>
                <c:pt idx="0">
                  <c:v>ogółem</c:v>
                </c:pt>
                <c:pt idx="1">
                  <c:v>mężczyźni</c:v>
                </c:pt>
                <c:pt idx="2">
                  <c:v>kobiety</c:v>
                </c:pt>
              </c:strCache>
            </c:strRef>
          </c:cat>
          <c:val>
            <c:numRef>
              <c:f>Arkusz1!$R$34:$T$34</c:f>
              <c:numCache>
                <c:formatCode>General</c:formatCode>
                <c:ptCount val="3"/>
                <c:pt idx="0">
                  <c:v>806</c:v>
                </c:pt>
                <c:pt idx="1">
                  <c:v>388</c:v>
                </c:pt>
                <c:pt idx="2">
                  <c:v>417</c:v>
                </c:pt>
              </c:numCache>
            </c:numRef>
          </c:val>
        </c:ser>
        <c:ser>
          <c:idx val="1"/>
          <c:order val="1"/>
          <c:tx>
            <c:strRef>
              <c:f>Arkusz1!$Q$35</c:f>
              <c:strCache>
                <c:ptCount val="1"/>
                <c:pt idx="0">
                  <c:v>aktywni zawodowo w tys.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strRef>
              <c:f>Arkusz1!$R$33:$T$33</c:f>
              <c:strCache>
                <c:ptCount val="3"/>
                <c:pt idx="0">
                  <c:v>ogółem</c:v>
                </c:pt>
                <c:pt idx="1">
                  <c:v>mężczyźni</c:v>
                </c:pt>
                <c:pt idx="2">
                  <c:v>kobiety</c:v>
                </c:pt>
              </c:strCache>
            </c:strRef>
          </c:cat>
          <c:val>
            <c:numRef>
              <c:f>Arkusz1!$R$35:$T$35</c:f>
              <c:numCache>
                <c:formatCode>General</c:formatCode>
                <c:ptCount val="3"/>
                <c:pt idx="0">
                  <c:v>446</c:v>
                </c:pt>
                <c:pt idx="1">
                  <c:v>247</c:v>
                </c:pt>
                <c:pt idx="2">
                  <c:v>200</c:v>
                </c:pt>
              </c:numCache>
            </c:numRef>
          </c:val>
        </c:ser>
        <c:ser>
          <c:idx val="2"/>
          <c:order val="2"/>
          <c:tx>
            <c:strRef>
              <c:f>Arkusz1!$Q$36</c:f>
              <c:strCache>
                <c:ptCount val="1"/>
                <c:pt idx="0">
                  <c:v>bierni zawodowo w tys.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strRef>
              <c:f>Arkusz1!$R$33:$T$33</c:f>
              <c:strCache>
                <c:ptCount val="3"/>
                <c:pt idx="0">
                  <c:v>ogółem</c:v>
                </c:pt>
                <c:pt idx="1">
                  <c:v>mężczyźni</c:v>
                </c:pt>
                <c:pt idx="2">
                  <c:v>kobiety</c:v>
                </c:pt>
              </c:strCache>
            </c:strRef>
          </c:cat>
          <c:val>
            <c:numRef>
              <c:f>Arkusz1!$R$36:$T$36</c:f>
              <c:numCache>
                <c:formatCode>General</c:formatCode>
                <c:ptCount val="3"/>
                <c:pt idx="0">
                  <c:v>359</c:v>
                </c:pt>
                <c:pt idx="1">
                  <c:v>142</c:v>
                </c:pt>
                <c:pt idx="2">
                  <c:v>218</c:v>
                </c:pt>
              </c:numCache>
            </c:numRef>
          </c:val>
        </c:ser>
        <c:axId val="70269184"/>
        <c:axId val="70291456"/>
      </c:barChart>
      <c:catAx>
        <c:axId val="70269184"/>
        <c:scaling>
          <c:orientation val="minMax"/>
        </c:scaling>
        <c:axPos val="b"/>
        <c:tickLblPos val="nextTo"/>
        <c:crossAx val="70291456"/>
        <c:crosses val="autoZero"/>
        <c:auto val="1"/>
        <c:lblAlgn val="ctr"/>
        <c:lblOffset val="100"/>
      </c:catAx>
      <c:valAx>
        <c:axId val="702914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702691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34"/>
  <c:chart>
    <c:plotArea>
      <c:layout/>
      <c:barChart>
        <c:barDir val="col"/>
        <c:grouping val="clustered"/>
        <c:ser>
          <c:idx val="0"/>
          <c:order val="0"/>
          <c:tx>
            <c:strRef>
              <c:f>Arkusz1!$E$281</c:f>
              <c:strCache>
                <c:ptCount val="1"/>
                <c:pt idx="0">
                  <c:v>lubuskie</c:v>
                </c:pt>
              </c:strCache>
            </c:strRef>
          </c:tx>
          <c:dLbls>
            <c:showVal val="1"/>
          </c:dLbls>
          <c:cat>
            <c:numRef>
              <c:f>Arkusz1!$D$282:$D$286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Arkusz1!$E$282:$E$286</c:f>
              <c:numCache>
                <c:formatCode>0.0%</c:formatCode>
                <c:ptCount val="5"/>
                <c:pt idx="0">
                  <c:v>0.27300000000000002</c:v>
                </c:pt>
                <c:pt idx="1">
                  <c:v>0.25</c:v>
                </c:pt>
                <c:pt idx="2">
                  <c:v>0.23300000000000001</c:v>
                </c:pt>
                <c:pt idx="3">
                  <c:v>0.21600000000000003</c:v>
                </c:pt>
                <c:pt idx="4">
                  <c:v>0.17900000000000002</c:v>
                </c:pt>
              </c:numCache>
            </c:numRef>
          </c:val>
        </c:ser>
        <c:ser>
          <c:idx val="1"/>
          <c:order val="1"/>
          <c:tx>
            <c:strRef>
              <c:f>Arkusz1!$F$281</c:f>
              <c:strCache>
                <c:ptCount val="1"/>
                <c:pt idx="0">
                  <c:v>Polska</c:v>
                </c:pt>
              </c:strCache>
            </c:strRef>
          </c:tx>
          <c:dLbls>
            <c:showVal val="1"/>
          </c:dLbls>
          <c:cat>
            <c:numRef>
              <c:f>Arkusz1!$D$282:$D$286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Arkusz1!$F$282:$F$286</c:f>
              <c:numCache>
                <c:formatCode>0.0%</c:formatCode>
                <c:ptCount val="5"/>
                <c:pt idx="0">
                  <c:v>0.31500000000000006</c:v>
                </c:pt>
                <c:pt idx="1">
                  <c:v>0.34600000000000003</c:v>
                </c:pt>
                <c:pt idx="2">
                  <c:v>0.3650000000000001</c:v>
                </c:pt>
                <c:pt idx="3">
                  <c:v>0.3620000000000001</c:v>
                </c:pt>
                <c:pt idx="4">
                  <c:v>0.32000000000000006</c:v>
                </c:pt>
              </c:numCache>
            </c:numRef>
          </c:val>
        </c:ser>
        <c:axId val="74126464"/>
        <c:axId val="74128000"/>
      </c:barChart>
      <c:catAx>
        <c:axId val="74126464"/>
        <c:scaling>
          <c:orientation val="minMax"/>
        </c:scaling>
        <c:axPos val="b"/>
        <c:numFmt formatCode="General" sourceLinked="1"/>
        <c:tickLblPos val="nextTo"/>
        <c:crossAx val="74128000"/>
        <c:crosses val="autoZero"/>
        <c:auto val="1"/>
        <c:lblAlgn val="ctr"/>
        <c:lblOffset val="100"/>
      </c:catAx>
      <c:valAx>
        <c:axId val="74128000"/>
        <c:scaling>
          <c:orientation val="minMax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741264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Arkusz1!$E$294</c:f>
              <c:strCache>
                <c:ptCount val="1"/>
                <c:pt idx="0">
                  <c:v>ogółem</c:v>
                </c:pt>
              </c:strCache>
            </c:strRef>
          </c:tx>
          <c:dLbls>
            <c:showVal val="1"/>
          </c:dLbls>
          <c:cat>
            <c:numRef>
              <c:f>Arkusz1!$D$295:$D$299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Arkusz1!$E$295:$E$299</c:f>
              <c:numCache>
                <c:formatCode>0.0%</c:formatCode>
                <c:ptCount val="5"/>
                <c:pt idx="0">
                  <c:v>0.27300000000000002</c:v>
                </c:pt>
                <c:pt idx="1">
                  <c:v>0.25</c:v>
                </c:pt>
                <c:pt idx="2">
                  <c:v>0.23300000000000001</c:v>
                </c:pt>
                <c:pt idx="3">
                  <c:v>0.216</c:v>
                </c:pt>
                <c:pt idx="4">
                  <c:v>0.17899999999999999</c:v>
                </c:pt>
              </c:numCache>
            </c:numRef>
          </c:val>
        </c:ser>
        <c:ser>
          <c:idx val="1"/>
          <c:order val="1"/>
          <c:tx>
            <c:strRef>
              <c:f>Arkusz1!$F$294</c:f>
              <c:strCache>
                <c:ptCount val="1"/>
                <c:pt idx="0">
                  <c:v>mężczyźni</c:v>
                </c:pt>
              </c:strCache>
            </c:strRef>
          </c:tx>
          <c:dLbls>
            <c:dLblPos val="ctr"/>
            <c:showVal val="1"/>
          </c:dLbls>
          <c:cat>
            <c:numRef>
              <c:f>Arkusz1!$D$295:$D$299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Arkusz1!$F$295:$F$299</c:f>
              <c:numCache>
                <c:formatCode>0.0%</c:formatCode>
                <c:ptCount val="5"/>
                <c:pt idx="0">
                  <c:v>0.25</c:v>
                </c:pt>
                <c:pt idx="1">
                  <c:v>0.25</c:v>
                </c:pt>
                <c:pt idx="2">
                  <c:v>0.22700000000000001</c:v>
                </c:pt>
                <c:pt idx="3">
                  <c:v>0</c:v>
                </c:pt>
                <c:pt idx="4">
                  <c:v>0.13300000000000001</c:v>
                </c:pt>
              </c:numCache>
            </c:numRef>
          </c:val>
        </c:ser>
        <c:ser>
          <c:idx val="2"/>
          <c:order val="2"/>
          <c:tx>
            <c:strRef>
              <c:f>Arkusz1!$G$294</c:f>
              <c:strCache>
                <c:ptCount val="1"/>
                <c:pt idx="0">
                  <c:v>kobiety</c:v>
                </c:pt>
              </c:strCache>
            </c:strRef>
          </c:tx>
          <c:dLbls>
            <c:showVal val="1"/>
          </c:dLbls>
          <c:cat>
            <c:numRef>
              <c:f>Arkusz1!$D$295:$D$299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Arkusz1!$G$295:$G$299</c:f>
              <c:numCache>
                <c:formatCode>0.0%</c:formatCode>
                <c:ptCount val="5"/>
                <c:pt idx="0">
                  <c:v>0.3</c:v>
                </c:pt>
                <c:pt idx="1">
                  <c:v>0.25</c:v>
                </c:pt>
                <c:pt idx="2">
                  <c:v>0.23799999999999999</c:v>
                </c:pt>
                <c:pt idx="3">
                  <c:v>0</c:v>
                </c:pt>
                <c:pt idx="4">
                  <c:v>0.154</c:v>
                </c:pt>
              </c:numCache>
            </c:numRef>
          </c:val>
        </c:ser>
        <c:axId val="57182080"/>
        <c:axId val="67612672"/>
      </c:barChart>
      <c:catAx>
        <c:axId val="57182080"/>
        <c:scaling>
          <c:orientation val="minMax"/>
        </c:scaling>
        <c:axPos val="b"/>
        <c:numFmt formatCode="General" sourceLinked="1"/>
        <c:tickLblPos val="nextTo"/>
        <c:crossAx val="67612672"/>
        <c:crosses val="autoZero"/>
        <c:auto val="1"/>
        <c:lblAlgn val="ctr"/>
        <c:lblOffset val="100"/>
      </c:catAx>
      <c:valAx>
        <c:axId val="67612672"/>
        <c:scaling>
          <c:orientation val="minMax"/>
        </c:scaling>
        <c:axPos val="l"/>
        <c:majorGridlines/>
        <c:numFmt formatCode="0.0%" sourceLinked="1"/>
        <c:tickLblPos val="nextTo"/>
        <c:crossAx val="5718208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34"/>
  <c:chart>
    <c:plotArea>
      <c:layout/>
      <c:barChart>
        <c:barDir val="col"/>
        <c:grouping val="clustered"/>
        <c:ser>
          <c:idx val="0"/>
          <c:order val="0"/>
          <c:tx>
            <c:strRef>
              <c:f>Arkusz1!$D$238:$D$239</c:f>
              <c:strCache>
                <c:ptCount val="1"/>
                <c:pt idx="0">
                  <c:v>ogółem lubuskie</c:v>
                </c:pt>
              </c:strCache>
            </c:strRef>
          </c:tx>
          <c:dLbls>
            <c:showVal val="1"/>
          </c:dLbls>
          <c:cat>
            <c:numRef>
              <c:f>Arkusz1!$C$240:$C$244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Arkusz1!$D$240:$D$244</c:f>
              <c:numCache>
                <c:formatCode>General</c:formatCode>
                <c:ptCount val="5"/>
                <c:pt idx="0">
                  <c:v>9.2000000000000011</c:v>
                </c:pt>
                <c:pt idx="1">
                  <c:v>9.1</c:v>
                </c:pt>
                <c:pt idx="2">
                  <c:v>8.6</c:v>
                </c:pt>
                <c:pt idx="3">
                  <c:v>9.1</c:v>
                </c:pt>
                <c:pt idx="4">
                  <c:v>8.4</c:v>
                </c:pt>
              </c:numCache>
            </c:numRef>
          </c:val>
        </c:ser>
        <c:ser>
          <c:idx val="1"/>
          <c:order val="1"/>
          <c:tx>
            <c:strRef>
              <c:f>Arkusz1!$E$238:$E$239</c:f>
              <c:strCache>
                <c:ptCount val="1"/>
                <c:pt idx="0">
                  <c:v>ogółem Polska</c:v>
                </c:pt>
              </c:strCache>
            </c:strRef>
          </c:tx>
          <c:dLbls>
            <c:showVal val="1"/>
          </c:dLbls>
          <c:cat>
            <c:numRef>
              <c:f>Arkusz1!$C$240:$C$244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Arkusz1!$E$240:$E$244</c:f>
              <c:numCache>
                <c:formatCode>General</c:formatCode>
                <c:ptCount val="5"/>
                <c:pt idx="0">
                  <c:v>10.6</c:v>
                </c:pt>
                <c:pt idx="1">
                  <c:v>11.3</c:v>
                </c:pt>
                <c:pt idx="2">
                  <c:v>11.8</c:v>
                </c:pt>
                <c:pt idx="3">
                  <c:v>12.8</c:v>
                </c:pt>
                <c:pt idx="4">
                  <c:v>12.3</c:v>
                </c:pt>
              </c:numCache>
            </c:numRef>
          </c:val>
        </c:ser>
        <c:axId val="74211328"/>
        <c:axId val="74212864"/>
      </c:barChart>
      <c:catAx>
        <c:axId val="74211328"/>
        <c:scaling>
          <c:orientation val="minMax"/>
        </c:scaling>
        <c:axPos val="b"/>
        <c:numFmt formatCode="General" sourceLinked="1"/>
        <c:tickLblPos val="nextTo"/>
        <c:crossAx val="74212864"/>
        <c:crosses val="autoZero"/>
        <c:auto val="1"/>
        <c:lblAlgn val="ctr"/>
        <c:lblOffset val="100"/>
      </c:catAx>
      <c:valAx>
        <c:axId val="742128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742113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34"/>
  <c:chart>
    <c:plotArea>
      <c:layout>
        <c:manualLayout>
          <c:layoutTarget val="inner"/>
          <c:xMode val="edge"/>
          <c:yMode val="edge"/>
          <c:x val="6.0852773076262669E-2"/>
          <c:y val="3.2831976511410649E-2"/>
          <c:w val="0.79578973189099023"/>
          <c:h val="0.8357344632768362"/>
        </c:manualLayout>
      </c:layout>
      <c:barChart>
        <c:barDir val="col"/>
        <c:grouping val="clustered"/>
        <c:ser>
          <c:idx val="0"/>
          <c:order val="0"/>
          <c:tx>
            <c:strRef>
              <c:f>Arkusz1!$D$252</c:f>
              <c:strCache>
                <c:ptCount val="1"/>
                <c:pt idx="0">
                  <c:v>ogółem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dLblPos val="inEnd"/>
            <c:showVal val="1"/>
          </c:dLbls>
          <c:cat>
            <c:numRef>
              <c:f>Arkusz1!$C$253:$C$257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Arkusz1!$D$253:$D$257</c:f>
              <c:numCache>
                <c:formatCode>General</c:formatCode>
                <c:ptCount val="5"/>
                <c:pt idx="0">
                  <c:v>9.2000000000000011</c:v>
                </c:pt>
                <c:pt idx="1">
                  <c:v>9.1</c:v>
                </c:pt>
                <c:pt idx="2">
                  <c:v>8.6</c:v>
                </c:pt>
                <c:pt idx="3">
                  <c:v>9.1</c:v>
                </c:pt>
                <c:pt idx="4">
                  <c:v>8.4</c:v>
                </c:pt>
              </c:numCache>
            </c:numRef>
          </c:val>
        </c:ser>
        <c:ser>
          <c:idx val="1"/>
          <c:order val="1"/>
          <c:tx>
            <c:strRef>
              <c:f>Arkusz1!$E$252</c:f>
              <c:strCache>
                <c:ptCount val="1"/>
                <c:pt idx="0">
                  <c:v>mężczyźni</c:v>
                </c:pt>
              </c:strCache>
            </c:strRef>
          </c:tx>
          <c:dLbls>
            <c:dLblPos val="outEnd"/>
            <c:showVal val="1"/>
          </c:dLbls>
          <c:cat>
            <c:numRef>
              <c:f>Arkusz1!$C$253:$C$257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Arkusz1!$E$253:$E$257</c:f>
              <c:numCache>
                <c:formatCode>General</c:formatCode>
                <c:ptCount val="5"/>
                <c:pt idx="0">
                  <c:v>9</c:v>
                </c:pt>
                <c:pt idx="1">
                  <c:v>9.3000000000000007</c:v>
                </c:pt>
                <c:pt idx="2">
                  <c:v>8.5</c:v>
                </c:pt>
                <c:pt idx="3">
                  <c:v>8.9</c:v>
                </c:pt>
                <c:pt idx="4">
                  <c:v>7.9</c:v>
                </c:pt>
              </c:numCache>
            </c:numRef>
          </c:val>
        </c:ser>
        <c:ser>
          <c:idx val="2"/>
          <c:order val="2"/>
          <c:tx>
            <c:strRef>
              <c:f>Arkusz1!$F$252</c:f>
              <c:strCache>
                <c:ptCount val="1"/>
                <c:pt idx="0">
                  <c:v>kobiety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dLblPos val="inEnd"/>
            <c:showVal val="1"/>
          </c:dLbls>
          <c:cat>
            <c:numRef>
              <c:f>Arkusz1!$C$253:$C$257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Arkusz1!$F$253:$F$257</c:f>
              <c:numCache>
                <c:formatCode>General</c:formatCode>
                <c:ptCount val="5"/>
                <c:pt idx="0">
                  <c:v>9.5</c:v>
                </c:pt>
                <c:pt idx="1">
                  <c:v>8.9</c:v>
                </c:pt>
                <c:pt idx="2">
                  <c:v>8.7000000000000011</c:v>
                </c:pt>
                <c:pt idx="3">
                  <c:v>9.3000000000000007</c:v>
                </c:pt>
                <c:pt idx="4">
                  <c:v>9</c:v>
                </c:pt>
              </c:numCache>
            </c:numRef>
          </c:val>
        </c:ser>
        <c:axId val="75321344"/>
        <c:axId val="75322880"/>
      </c:barChart>
      <c:catAx>
        <c:axId val="75321344"/>
        <c:scaling>
          <c:orientation val="minMax"/>
        </c:scaling>
        <c:axPos val="b"/>
        <c:numFmt formatCode="General" sourceLinked="1"/>
        <c:tickLblPos val="nextTo"/>
        <c:crossAx val="75322880"/>
        <c:crosses val="autoZero"/>
        <c:auto val="1"/>
        <c:lblAlgn val="ctr"/>
        <c:lblOffset val="100"/>
      </c:catAx>
      <c:valAx>
        <c:axId val="753228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753213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34"/>
  <c:chart>
    <c:plotArea>
      <c:layout/>
      <c:barChart>
        <c:barDir val="col"/>
        <c:grouping val="clustered"/>
        <c:ser>
          <c:idx val="0"/>
          <c:order val="0"/>
          <c:tx>
            <c:strRef>
              <c:f>Arkusz1!$Q$56</c:f>
              <c:strCache>
                <c:ptCount val="1"/>
                <c:pt idx="0">
                  <c:v>aktywni zawodowo</c:v>
                </c:pt>
              </c:strCache>
            </c:strRef>
          </c:tx>
          <c:dLbls>
            <c:showVal val="1"/>
          </c:dLbls>
          <c:cat>
            <c:strRef>
              <c:f>Arkusz1!$R$55:$T$55</c:f>
              <c:strCache>
                <c:ptCount val="3"/>
                <c:pt idx="0">
                  <c:v>ogółem</c:v>
                </c:pt>
                <c:pt idx="1">
                  <c:v>mężczyźni</c:v>
                </c:pt>
                <c:pt idx="2">
                  <c:v>kobiety</c:v>
                </c:pt>
              </c:strCache>
            </c:strRef>
          </c:cat>
          <c:val>
            <c:numRef>
              <c:f>Arkusz1!$R$56:$T$56</c:f>
              <c:numCache>
                <c:formatCode>General</c:formatCode>
                <c:ptCount val="3"/>
                <c:pt idx="0">
                  <c:v>446</c:v>
                </c:pt>
                <c:pt idx="1">
                  <c:v>247</c:v>
                </c:pt>
                <c:pt idx="2">
                  <c:v>200</c:v>
                </c:pt>
              </c:numCache>
            </c:numRef>
          </c:val>
        </c:ser>
        <c:ser>
          <c:idx val="1"/>
          <c:order val="1"/>
          <c:tx>
            <c:strRef>
              <c:f>Arkusz1!$Q$57</c:f>
              <c:strCache>
                <c:ptCount val="1"/>
                <c:pt idx="0">
                  <c:v>pracujący</c:v>
                </c:pt>
              </c:strCache>
            </c:strRef>
          </c:tx>
          <c:dLbls>
            <c:showVal val="1"/>
          </c:dLbls>
          <c:cat>
            <c:strRef>
              <c:f>Arkusz1!$R$55:$T$55</c:f>
              <c:strCache>
                <c:ptCount val="3"/>
                <c:pt idx="0">
                  <c:v>ogółem</c:v>
                </c:pt>
                <c:pt idx="1">
                  <c:v>mężczyźni</c:v>
                </c:pt>
                <c:pt idx="2">
                  <c:v>kobiety</c:v>
                </c:pt>
              </c:strCache>
            </c:strRef>
          </c:cat>
          <c:val>
            <c:numRef>
              <c:f>Arkusz1!$R$57:$T$57</c:f>
              <c:numCache>
                <c:formatCode>General</c:formatCode>
                <c:ptCount val="3"/>
                <c:pt idx="0">
                  <c:v>426</c:v>
                </c:pt>
                <c:pt idx="1">
                  <c:v>237</c:v>
                </c:pt>
                <c:pt idx="2">
                  <c:v>189</c:v>
                </c:pt>
              </c:numCache>
            </c:numRef>
          </c:val>
        </c:ser>
        <c:ser>
          <c:idx val="2"/>
          <c:order val="2"/>
          <c:tx>
            <c:strRef>
              <c:f>Arkusz1!$Q$58</c:f>
              <c:strCache>
                <c:ptCount val="1"/>
                <c:pt idx="0">
                  <c:v>bezrobotni</c:v>
                </c:pt>
              </c:strCache>
            </c:strRef>
          </c:tx>
          <c:dLbls>
            <c:showVal val="1"/>
          </c:dLbls>
          <c:cat>
            <c:strRef>
              <c:f>Arkusz1!$R$55:$T$55</c:f>
              <c:strCache>
                <c:ptCount val="3"/>
                <c:pt idx="0">
                  <c:v>ogółem</c:v>
                </c:pt>
                <c:pt idx="1">
                  <c:v>mężczyźni</c:v>
                </c:pt>
                <c:pt idx="2">
                  <c:v>kobiety</c:v>
                </c:pt>
              </c:strCache>
            </c:strRef>
          </c:cat>
          <c:val>
            <c:numRef>
              <c:f>Arkusz1!$R$58:$T$58</c:f>
              <c:numCache>
                <c:formatCode>General</c:formatCode>
                <c:ptCount val="3"/>
                <c:pt idx="0">
                  <c:v>20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axId val="70654208"/>
        <c:axId val="70664192"/>
      </c:barChart>
      <c:catAx>
        <c:axId val="70654208"/>
        <c:scaling>
          <c:orientation val="minMax"/>
        </c:scaling>
        <c:axPos val="b"/>
        <c:tickLblPos val="nextTo"/>
        <c:crossAx val="70664192"/>
        <c:crosses val="autoZero"/>
        <c:auto val="1"/>
        <c:lblAlgn val="ctr"/>
        <c:lblOffset val="100"/>
      </c:catAx>
      <c:valAx>
        <c:axId val="706641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706542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34"/>
  <c:chart>
    <c:plotArea>
      <c:layout/>
      <c:barChart>
        <c:barDir val="col"/>
        <c:grouping val="clustered"/>
        <c:ser>
          <c:idx val="0"/>
          <c:order val="0"/>
          <c:dLbls>
            <c:numFmt formatCode="0.0%" sourceLinked="0"/>
            <c:showVal val="1"/>
          </c:dLbls>
          <c:cat>
            <c:strRef>
              <c:f>Arkusz1!$E$50:$E$53</c:f>
              <c:strCache>
                <c:ptCount val="4"/>
                <c:pt idx="0">
                  <c:v>Polska </c:v>
                </c:pt>
                <c:pt idx="1">
                  <c:v>lubuskie</c:v>
                </c:pt>
                <c:pt idx="2">
                  <c:v>wielkopolskie</c:v>
                </c:pt>
                <c:pt idx="3">
                  <c:v>zachodniopomorskie</c:v>
                </c:pt>
              </c:strCache>
            </c:strRef>
          </c:cat>
          <c:val>
            <c:numRef>
              <c:f>Arkusz1!$F$50:$F$53</c:f>
              <c:numCache>
                <c:formatCode>0.00%</c:formatCode>
                <c:ptCount val="4"/>
                <c:pt idx="0">
                  <c:v>0.56200000000000017</c:v>
                </c:pt>
                <c:pt idx="1">
                  <c:v>0.55300000000000005</c:v>
                </c:pt>
                <c:pt idx="2">
                  <c:v>0.58699999999999997</c:v>
                </c:pt>
                <c:pt idx="3" formatCode="0%">
                  <c:v>0.54</c:v>
                </c:pt>
              </c:numCache>
            </c:numRef>
          </c:val>
        </c:ser>
        <c:axId val="70684672"/>
        <c:axId val="70686208"/>
      </c:barChart>
      <c:catAx>
        <c:axId val="70684672"/>
        <c:scaling>
          <c:orientation val="minMax"/>
        </c:scaling>
        <c:axPos val="b"/>
        <c:tickLblPos val="nextTo"/>
        <c:crossAx val="70686208"/>
        <c:crosses val="autoZero"/>
        <c:auto val="1"/>
        <c:lblAlgn val="ctr"/>
        <c:lblOffset val="100"/>
      </c:catAx>
      <c:valAx>
        <c:axId val="70686208"/>
        <c:scaling>
          <c:orientation val="minMax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706846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34"/>
  <c:chart>
    <c:plotArea>
      <c:layout/>
      <c:barChart>
        <c:barDir val="col"/>
        <c:grouping val="clustered"/>
        <c:ser>
          <c:idx val="0"/>
          <c:order val="0"/>
          <c:tx>
            <c:strRef>
              <c:f>Arkusz1!$F$75:$F$76</c:f>
              <c:strCache>
                <c:ptCount val="1"/>
                <c:pt idx="0">
                  <c:v>ogółem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dLblPos val="inEnd"/>
            <c:showVal val="1"/>
          </c:dLbls>
          <c:cat>
            <c:strRef>
              <c:f>Arkusz1!$E$77:$E$82</c:f>
              <c:strCache>
                <c:ptCount val="6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pow. 65</c:v>
                </c:pt>
              </c:strCache>
            </c:strRef>
          </c:cat>
          <c:val>
            <c:numRef>
              <c:f>Arkusz1!$F$77:$F$82</c:f>
              <c:numCache>
                <c:formatCode>General</c:formatCode>
                <c:ptCount val="6"/>
                <c:pt idx="0">
                  <c:v>31.8</c:v>
                </c:pt>
                <c:pt idx="1">
                  <c:v>82.4</c:v>
                </c:pt>
                <c:pt idx="2">
                  <c:v>87.4</c:v>
                </c:pt>
                <c:pt idx="3">
                  <c:v>79.099999999999994</c:v>
                </c:pt>
                <c:pt idx="4">
                  <c:v>48</c:v>
                </c:pt>
                <c:pt idx="5">
                  <c:v>6</c:v>
                </c:pt>
              </c:numCache>
            </c:numRef>
          </c:val>
        </c:ser>
        <c:ser>
          <c:idx val="1"/>
          <c:order val="1"/>
          <c:tx>
            <c:strRef>
              <c:f>Arkusz1!$G$75:$G$76</c:f>
              <c:strCache>
                <c:ptCount val="1"/>
                <c:pt idx="0">
                  <c:v>mężczyźni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dLblPos val="inEnd"/>
            <c:showVal val="1"/>
          </c:dLbls>
          <c:cat>
            <c:strRef>
              <c:f>Arkusz1!$E$77:$E$82</c:f>
              <c:strCache>
                <c:ptCount val="6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pow. 65</c:v>
                </c:pt>
              </c:strCache>
            </c:strRef>
          </c:cat>
          <c:val>
            <c:numRef>
              <c:f>Arkusz1!$G$77:$G$82</c:f>
              <c:numCache>
                <c:formatCode>General</c:formatCode>
                <c:ptCount val="6"/>
                <c:pt idx="0">
                  <c:v>36.4</c:v>
                </c:pt>
                <c:pt idx="1">
                  <c:v>89</c:v>
                </c:pt>
                <c:pt idx="2">
                  <c:v>90.4</c:v>
                </c:pt>
                <c:pt idx="3">
                  <c:v>84.2</c:v>
                </c:pt>
                <c:pt idx="4">
                  <c:v>56.9</c:v>
                </c:pt>
                <c:pt idx="5">
                  <c:v>12.1</c:v>
                </c:pt>
              </c:numCache>
            </c:numRef>
          </c:val>
        </c:ser>
        <c:ser>
          <c:idx val="2"/>
          <c:order val="2"/>
          <c:tx>
            <c:strRef>
              <c:f>Arkusz1!$H$75:$H$76</c:f>
              <c:strCache>
                <c:ptCount val="1"/>
                <c:pt idx="0">
                  <c:v>kobiety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dLblPos val="inEnd"/>
            <c:showVal val="1"/>
          </c:dLbls>
          <c:cat>
            <c:strRef>
              <c:f>Arkusz1!$E$77:$E$82</c:f>
              <c:strCache>
                <c:ptCount val="6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pow. 65</c:v>
                </c:pt>
              </c:strCache>
            </c:strRef>
          </c:cat>
          <c:val>
            <c:numRef>
              <c:f>Arkusz1!$H$77:$H$82</c:f>
              <c:numCache>
                <c:formatCode>General</c:formatCode>
                <c:ptCount val="6"/>
                <c:pt idx="0">
                  <c:v>26.9</c:v>
                </c:pt>
                <c:pt idx="1">
                  <c:v>73.900000000000006</c:v>
                </c:pt>
                <c:pt idx="2">
                  <c:v>82.9</c:v>
                </c:pt>
                <c:pt idx="3">
                  <c:v>75.400000000000006</c:v>
                </c:pt>
                <c:pt idx="4">
                  <c:v>39.700000000000003</c:v>
                </c:pt>
              </c:numCache>
            </c:numRef>
          </c:val>
        </c:ser>
        <c:axId val="71843200"/>
        <c:axId val="71861376"/>
      </c:barChart>
      <c:catAx>
        <c:axId val="71843200"/>
        <c:scaling>
          <c:orientation val="minMax"/>
        </c:scaling>
        <c:axPos val="b"/>
        <c:tickLblPos val="nextTo"/>
        <c:crossAx val="71861376"/>
        <c:crosses val="autoZero"/>
        <c:auto val="1"/>
        <c:lblAlgn val="ctr"/>
        <c:lblOffset val="100"/>
      </c:catAx>
      <c:valAx>
        <c:axId val="718613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718432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34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Arkusz1!$D$155:$D$158</c:f>
              <c:strCache>
                <c:ptCount val="4"/>
                <c:pt idx="0">
                  <c:v>Polska </c:v>
                </c:pt>
                <c:pt idx="1">
                  <c:v>lubuskie</c:v>
                </c:pt>
                <c:pt idx="2">
                  <c:v>wielkopolskie</c:v>
                </c:pt>
                <c:pt idx="3">
                  <c:v>zachodniopomorskie</c:v>
                </c:pt>
              </c:strCache>
            </c:strRef>
          </c:cat>
          <c:val>
            <c:numRef>
              <c:f>Arkusz1!$E$155:$E$158</c:f>
              <c:numCache>
                <c:formatCode>0.0%</c:formatCode>
                <c:ptCount val="4"/>
                <c:pt idx="0">
                  <c:v>0.51900000000000002</c:v>
                </c:pt>
                <c:pt idx="1">
                  <c:v>0.51100000000000001</c:v>
                </c:pt>
                <c:pt idx="2">
                  <c:v>0.54200000000000004</c:v>
                </c:pt>
                <c:pt idx="3">
                  <c:v>0.48000000000000004</c:v>
                </c:pt>
              </c:numCache>
            </c:numRef>
          </c:val>
        </c:ser>
        <c:axId val="71881856"/>
        <c:axId val="71883392"/>
      </c:barChart>
      <c:catAx>
        <c:axId val="71881856"/>
        <c:scaling>
          <c:orientation val="minMax"/>
        </c:scaling>
        <c:axPos val="b"/>
        <c:tickLblPos val="nextTo"/>
        <c:crossAx val="71883392"/>
        <c:crosses val="autoZero"/>
        <c:auto val="1"/>
        <c:lblAlgn val="ctr"/>
        <c:lblOffset val="100"/>
      </c:catAx>
      <c:valAx>
        <c:axId val="71883392"/>
        <c:scaling>
          <c:orientation val="minMax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718818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34"/>
  <c:chart>
    <c:plotArea>
      <c:layout/>
      <c:barChart>
        <c:barDir val="col"/>
        <c:grouping val="clustered"/>
        <c:ser>
          <c:idx val="0"/>
          <c:order val="0"/>
          <c:tx>
            <c:strRef>
              <c:f>Arkusz1!$D$155</c:f>
              <c:strCache>
                <c:ptCount val="1"/>
                <c:pt idx="0">
                  <c:v>Polska 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strRef>
              <c:f>Arkusz1!$E$154:$G$154</c:f>
              <c:strCache>
                <c:ptCount val="3"/>
                <c:pt idx="0">
                  <c:v>ogółem</c:v>
                </c:pt>
                <c:pt idx="1">
                  <c:v>mężczyźni</c:v>
                </c:pt>
                <c:pt idx="2">
                  <c:v>kobiety</c:v>
                </c:pt>
              </c:strCache>
            </c:strRef>
          </c:cat>
          <c:val>
            <c:numRef>
              <c:f>Arkusz1!$E$155:$G$155</c:f>
              <c:numCache>
                <c:formatCode>0.0%</c:formatCode>
                <c:ptCount val="3"/>
                <c:pt idx="0">
                  <c:v>0.51900000000000002</c:v>
                </c:pt>
                <c:pt idx="1">
                  <c:v>0.59799999999999998</c:v>
                </c:pt>
                <c:pt idx="2">
                  <c:v>0.44700000000000001</c:v>
                </c:pt>
              </c:numCache>
            </c:numRef>
          </c:val>
        </c:ser>
        <c:ser>
          <c:idx val="1"/>
          <c:order val="1"/>
          <c:tx>
            <c:strRef>
              <c:f>Arkusz1!$D$156</c:f>
              <c:strCache>
                <c:ptCount val="1"/>
                <c:pt idx="0">
                  <c:v>lubuskie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strRef>
              <c:f>Arkusz1!$E$154:$G$154</c:f>
              <c:strCache>
                <c:ptCount val="3"/>
                <c:pt idx="0">
                  <c:v>ogółem</c:v>
                </c:pt>
                <c:pt idx="1">
                  <c:v>mężczyźni</c:v>
                </c:pt>
                <c:pt idx="2">
                  <c:v>kobiety</c:v>
                </c:pt>
              </c:strCache>
            </c:strRef>
          </c:cat>
          <c:val>
            <c:numRef>
              <c:f>Arkusz1!$E$156:$G$156</c:f>
              <c:numCache>
                <c:formatCode>0.0%</c:formatCode>
                <c:ptCount val="3"/>
                <c:pt idx="0">
                  <c:v>0.51100000000000001</c:v>
                </c:pt>
                <c:pt idx="1">
                  <c:v>0.58299999999999996</c:v>
                </c:pt>
                <c:pt idx="2">
                  <c:v>0.441</c:v>
                </c:pt>
              </c:numCache>
            </c:numRef>
          </c:val>
        </c:ser>
        <c:axId val="71785856"/>
        <c:axId val="71799936"/>
      </c:barChart>
      <c:catAx>
        <c:axId val="71785856"/>
        <c:scaling>
          <c:orientation val="minMax"/>
        </c:scaling>
        <c:axPos val="b"/>
        <c:tickLblPos val="nextTo"/>
        <c:crossAx val="71799936"/>
        <c:crosses val="autoZero"/>
        <c:auto val="1"/>
        <c:lblAlgn val="ctr"/>
        <c:lblOffset val="100"/>
      </c:catAx>
      <c:valAx>
        <c:axId val="71799936"/>
        <c:scaling>
          <c:orientation val="minMax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7178585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34"/>
  <c:chart>
    <c:plotArea>
      <c:layout/>
      <c:barChart>
        <c:barDir val="col"/>
        <c:grouping val="clustered"/>
        <c:ser>
          <c:idx val="0"/>
          <c:order val="0"/>
          <c:tx>
            <c:strRef>
              <c:f>Arkusz1!$D$146</c:f>
              <c:strCache>
                <c:ptCount val="1"/>
                <c:pt idx="0">
                  <c:v>15-24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multiLvlStrRef>
              <c:f>Arkusz1!$E$144:$J$145</c:f>
              <c:multiLvlStrCache>
                <c:ptCount val="6"/>
                <c:lvl>
                  <c:pt idx="0">
                    <c:v>lubuskie</c:v>
                  </c:pt>
                  <c:pt idx="1">
                    <c:v>Polska</c:v>
                  </c:pt>
                  <c:pt idx="2">
                    <c:v>lubuskie</c:v>
                  </c:pt>
                  <c:pt idx="3">
                    <c:v>Polska</c:v>
                  </c:pt>
                  <c:pt idx="4">
                    <c:v>lubuskie</c:v>
                  </c:pt>
                  <c:pt idx="5">
                    <c:v>Polska</c:v>
                  </c:pt>
                </c:lvl>
                <c:lvl>
                  <c:pt idx="0">
                    <c:v>ogółem</c:v>
                  </c:pt>
                  <c:pt idx="2">
                    <c:v>mężczyźni</c:v>
                  </c:pt>
                  <c:pt idx="4">
                    <c:v>kobiety</c:v>
                  </c:pt>
                </c:lvl>
              </c:multiLvlStrCache>
            </c:multiLvlStrRef>
          </c:cat>
          <c:val>
            <c:numRef>
              <c:f>Arkusz1!$E$146:$J$146</c:f>
              <c:numCache>
                <c:formatCode>0%</c:formatCode>
                <c:ptCount val="6"/>
                <c:pt idx="0">
                  <c:v>0.23</c:v>
                </c:pt>
                <c:pt idx="1">
                  <c:v>0.26</c:v>
                </c:pt>
                <c:pt idx="2" formatCode="0.00%">
                  <c:v>0.32700000000000007</c:v>
                </c:pt>
                <c:pt idx="3" formatCode="0.00%">
                  <c:v>0.33100000000000007</c:v>
                </c:pt>
                <c:pt idx="4" formatCode="0.00%">
                  <c:v>0.21200000000000002</c:v>
                </c:pt>
                <c:pt idx="5" formatCode="0.00%">
                  <c:v>0.24100000000000002</c:v>
                </c:pt>
              </c:numCache>
            </c:numRef>
          </c:val>
        </c:ser>
        <c:ser>
          <c:idx val="1"/>
          <c:order val="1"/>
          <c:tx>
            <c:strRef>
              <c:f>Arkusz1!$D$147</c:f>
              <c:strCache>
                <c:ptCount val="1"/>
                <c:pt idx="0">
                  <c:v>25-54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multiLvlStrRef>
              <c:f>Arkusz1!$E$144:$J$145</c:f>
              <c:multiLvlStrCache>
                <c:ptCount val="6"/>
                <c:lvl>
                  <c:pt idx="0">
                    <c:v>lubuskie</c:v>
                  </c:pt>
                  <c:pt idx="1">
                    <c:v>Polska</c:v>
                  </c:pt>
                  <c:pt idx="2">
                    <c:v>lubuskie</c:v>
                  </c:pt>
                  <c:pt idx="3">
                    <c:v>Polska</c:v>
                  </c:pt>
                  <c:pt idx="4">
                    <c:v>lubuskie</c:v>
                  </c:pt>
                  <c:pt idx="5">
                    <c:v>Polska</c:v>
                  </c:pt>
                </c:lvl>
                <c:lvl>
                  <c:pt idx="0">
                    <c:v>ogółem</c:v>
                  </c:pt>
                  <c:pt idx="2">
                    <c:v>mężczyźni</c:v>
                  </c:pt>
                  <c:pt idx="4">
                    <c:v>kobiety</c:v>
                  </c:pt>
                </c:lvl>
              </c:multiLvlStrCache>
            </c:multiLvlStrRef>
          </c:cat>
          <c:val>
            <c:numRef>
              <c:f>Arkusz1!$E$147:$J$147</c:f>
              <c:numCache>
                <c:formatCode>0.00%</c:formatCode>
                <c:ptCount val="6"/>
                <c:pt idx="0">
                  <c:v>0.77800000000000014</c:v>
                </c:pt>
                <c:pt idx="1">
                  <c:v>0.79500000000000004</c:v>
                </c:pt>
                <c:pt idx="2">
                  <c:v>0.84300000000000008</c:v>
                </c:pt>
                <c:pt idx="3" formatCode="0%">
                  <c:v>0.8600000000000001</c:v>
                </c:pt>
                <c:pt idx="4">
                  <c:v>0.74500000000000011</c:v>
                </c:pt>
                <c:pt idx="5">
                  <c:v>0.74700000000000011</c:v>
                </c:pt>
              </c:numCache>
            </c:numRef>
          </c:val>
        </c:ser>
        <c:ser>
          <c:idx val="2"/>
          <c:order val="2"/>
          <c:tx>
            <c:strRef>
              <c:f>Arkusz1!$D$148</c:f>
              <c:strCache>
                <c:ptCount val="1"/>
                <c:pt idx="0">
                  <c:v>55-64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multiLvlStrRef>
              <c:f>Arkusz1!$E$144:$J$145</c:f>
              <c:multiLvlStrCache>
                <c:ptCount val="6"/>
                <c:lvl>
                  <c:pt idx="0">
                    <c:v>lubuskie</c:v>
                  </c:pt>
                  <c:pt idx="1">
                    <c:v>Polska</c:v>
                  </c:pt>
                  <c:pt idx="2">
                    <c:v>lubuskie</c:v>
                  </c:pt>
                  <c:pt idx="3">
                    <c:v>Polska</c:v>
                  </c:pt>
                  <c:pt idx="4">
                    <c:v>lubuskie</c:v>
                  </c:pt>
                  <c:pt idx="5">
                    <c:v>Polska</c:v>
                  </c:pt>
                </c:lvl>
                <c:lvl>
                  <c:pt idx="0">
                    <c:v>ogółem</c:v>
                  </c:pt>
                  <c:pt idx="2">
                    <c:v>mężczyźni</c:v>
                  </c:pt>
                  <c:pt idx="4">
                    <c:v>kobiety</c:v>
                  </c:pt>
                </c:lvl>
              </c:multiLvlStrCache>
            </c:multiLvlStrRef>
          </c:cat>
          <c:val>
            <c:numRef>
              <c:f>Arkusz1!$E$148:$J$148</c:f>
              <c:numCache>
                <c:formatCode>0.00%</c:formatCode>
                <c:ptCount val="6"/>
                <c:pt idx="0">
                  <c:v>0.45800000000000002</c:v>
                </c:pt>
                <c:pt idx="1">
                  <c:v>0.443</c:v>
                </c:pt>
                <c:pt idx="2">
                  <c:v>0.55600000000000005</c:v>
                </c:pt>
                <c:pt idx="3">
                  <c:v>0.54400000000000004</c:v>
                </c:pt>
                <c:pt idx="4">
                  <c:v>0.39700000000000008</c:v>
                </c:pt>
                <c:pt idx="5">
                  <c:v>0.37200000000000005</c:v>
                </c:pt>
              </c:numCache>
            </c:numRef>
          </c:val>
        </c:ser>
        <c:axId val="71826816"/>
        <c:axId val="71910528"/>
      </c:barChart>
      <c:catAx>
        <c:axId val="71826816"/>
        <c:scaling>
          <c:orientation val="minMax"/>
        </c:scaling>
        <c:axPos val="b"/>
        <c:tickLblPos val="nextTo"/>
        <c:crossAx val="71910528"/>
        <c:crosses val="autoZero"/>
        <c:auto val="1"/>
        <c:lblAlgn val="ctr"/>
        <c:lblOffset val="100"/>
      </c:catAx>
      <c:valAx>
        <c:axId val="7191052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7182681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34"/>
  <c:chart>
    <c:plotArea>
      <c:layout/>
      <c:barChart>
        <c:barDir val="col"/>
        <c:grouping val="clustered"/>
        <c:ser>
          <c:idx val="0"/>
          <c:order val="0"/>
          <c:tx>
            <c:strRef>
              <c:f>Arkusz1!$C$189</c:f>
              <c:strCache>
                <c:ptCount val="1"/>
                <c:pt idx="0">
                  <c:v>rolniczy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multiLvlStrRef>
              <c:f>Arkusz1!$D$187:$I$188</c:f>
              <c:multiLvlStrCache>
                <c:ptCount val="6"/>
                <c:lvl>
                  <c:pt idx="0">
                    <c:v>lubuskie</c:v>
                  </c:pt>
                  <c:pt idx="1">
                    <c:v>Polska</c:v>
                  </c:pt>
                  <c:pt idx="2">
                    <c:v>lubuskie</c:v>
                  </c:pt>
                  <c:pt idx="3">
                    <c:v>Polska</c:v>
                  </c:pt>
                  <c:pt idx="4">
                    <c:v>lubuskie</c:v>
                  </c:pt>
                  <c:pt idx="5">
                    <c:v>Polska</c:v>
                  </c:pt>
                </c:lvl>
                <c:lvl>
                  <c:pt idx="0">
                    <c:v>ogółem</c:v>
                  </c:pt>
                  <c:pt idx="2">
                    <c:v>mężczyźni</c:v>
                  </c:pt>
                  <c:pt idx="4">
                    <c:v>kobiety</c:v>
                  </c:pt>
                </c:lvl>
              </c:multiLvlStrCache>
            </c:multiLvlStrRef>
          </c:cat>
          <c:val>
            <c:numRef>
              <c:f>Arkusz1!$D$189:$I$189</c:f>
              <c:numCache>
                <c:formatCode>0.0%</c:formatCode>
                <c:ptCount val="6"/>
                <c:pt idx="0">
                  <c:v>6.3E-2</c:v>
                </c:pt>
                <c:pt idx="1">
                  <c:v>0.115</c:v>
                </c:pt>
                <c:pt idx="2">
                  <c:v>7.9000000000000015E-2</c:v>
                </c:pt>
                <c:pt idx="3">
                  <c:v>0.125</c:v>
                </c:pt>
                <c:pt idx="4">
                  <c:v>4.3000000000000003E-2</c:v>
                </c:pt>
                <c:pt idx="5">
                  <c:v>0.10400000000000001</c:v>
                </c:pt>
              </c:numCache>
            </c:numRef>
          </c:val>
        </c:ser>
        <c:ser>
          <c:idx val="1"/>
          <c:order val="1"/>
          <c:tx>
            <c:strRef>
              <c:f>Arkusz1!$C$190</c:f>
              <c:strCache>
                <c:ptCount val="1"/>
                <c:pt idx="0">
                  <c:v>przemysłowy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multiLvlStrRef>
              <c:f>Arkusz1!$D$187:$I$188</c:f>
              <c:multiLvlStrCache>
                <c:ptCount val="6"/>
                <c:lvl>
                  <c:pt idx="0">
                    <c:v>lubuskie</c:v>
                  </c:pt>
                  <c:pt idx="1">
                    <c:v>Polska</c:v>
                  </c:pt>
                  <c:pt idx="2">
                    <c:v>lubuskie</c:v>
                  </c:pt>
                  <c:pt idx="3">
                    <c:v>Polska</c:v>
                  </c:pt>
                  <c:pt idx="4">
                    <c:v>lubuskie</c:v>
                  </c:pt>
                  <c:pt idx="5">
                    <c:v>Polska</c:v>
                  </c:pt>
                </c:lvl>
                <c:lvl>
                  <c:pt idx="0">
                    <c:v>ogółem</c:v>
                  </c:pt>
                  <c:pt idx="2">
                    <c:v>mężczyźni</c:v>
                  </c:pt>
                  <c:pt idx="4">
                    <c:v>kobiety</c:v>
                  </c:pt>
                </c:lvl>
              </c:multiLvlStrCache>
            </c:multiLvlStrRef>
          </c:cat>
          <c:val>
            <c:numRef>
              <c:f>Arkusz1!$D$190:$I$190</c:f>
              <c:numCache>
                <c:formatCode>0.0%</c:formatCode>
                <c:ptCount val="6"/>
                <c:pt idx="0">
                  <c:v>0.35000000000000003</c:v>
                </c:pt>
                <c:pt idx="1">
                  <c:v>0.3050000000000001</c:v>
                </c:pt>
                <c:pt idx="2">
                  <c:v>0.48200000000000004</c:v>
                </c:pt>
                <c:pt idx="3">
                  <c:v>0.42000000000000004</c:v>
                </c:pt>
                <c:pt idx="4">
                  <c:v>0.18500000000000003</c:v>
                </c:pt>
                <c:pt idx="5">
                  <c:v>0.16500000000000001</c:v>
                </c:pt>
              </c:numCache>
            </c:numRef>
          </c:val>
        </c:ser>
        <c:ser>
          <c:idx val="2"/>
          <c:order val="2"/>
          <c:tx>
            <c:strRef>
              <c:f>Arkusz1!$C$191</c:f>
              <c:strCache>
                <c:ptCount val="1"/>
                <c:pt idx="0">
                  <c:v>usługowy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multiLvlStrRef>
              <c:f>Arkusz1!$D$187:$I$188</c:f>
              <c:multiLvlStrCache>
                <c:ptCount val="6"/>
                <c:lvl>
                  <c:pt idx="0">
                    <c:v>lubuskie</c:v>
                  </c:pt>
                  <c:pt idx="1">
                    <c:v>Polska</c:v>
                  </c:pt>
                  <c:pt idx="2">
                    <c:v>lubuskie</c:v>
                  </c:pt>
                  <c:pt idx="3">
                    <c:v>Polska</c:v>
                  </c:pt>
                  <c:pt idx="4">
                    <c:v>lubuskie</c:v>
                  </c:pt>
                  <c:pt idx="5">
                    <c:v>Polska</c:v>
                  </c:pt>
                </c:lvl>
                <c:lvl>
                  <c:pt idx="0">
                    <c:v>ogółem</c:v>
                  </c:pt>
                  <c:pt idx="2">
                    <c:v>mężczyźni</c:v>
                  </c:pt>
                  <c:pt idx="4">
                    <c:v>kobiety</c:v>
                  </c:pt>
                </c:lvl>
              </c:multiLvlStrCache>
            </c:multiLvlStrRef>
          </c:cat>
          <c:val>
            <c:numRef>
              <c:f>Arkusz1!$D$191:$I$191</c:f>
              <c:numCache>
                <c:formatCode>0.0%</c:formatCode>
                <c:ptCount val="6"/>
                <c:pt idx="0">
                  <c:v>0.58599999999999997</c:v>
                </c:pt>
                <c:pt idx="1">
                  <c:v>0.57900000000000007</c:v>
                </c:pt>
                <c:pt idx="2">
                  <c:v>0.43900000000000006</c:v>
                </c:pt>
                <c:pt idx="3">
                  <c:v>0.45500000000000002</c:v>
                </c:pt>
                <c:pt idx="4">
                  <c:v>0.77200000000000013</c:v>
                </c:pt>
                <c:pt idx="5">
                  <c:v>0.7320000000000001</c:v>
                </c:pt>
              </c:numCache>
            </c:numRef>
          </c:val>
        </c:ser>
        <c:axId val="71941504"/>
        <c:axId val="71955584"/>
      </c:barChart>
      <c:catAx>
        <c:axId val="7194150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71955584"/>
        <c:crosses val="autoZero"/>
        <c:auto val="1"/>
        <c:lblAlgn val="ctr"/>
        <c:lblOffset val="100"/>
      </c:catAx>
      <c:valAx>
        <c:axId val="71955584"/>
        <c:scaling>
          <c:orientation val="minMax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719415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34"/>
  <c:chart>
    <c:plotArea>
      <c:layout/>
      <c:barChart>
        <c:barDir val="col"/>
        <c:grouping val="clustered"/>
        <c:ser>
          <c:idx val="0"/>
          <c:order val="0"/>
          <c:tx>
            <c:strRef>
              <c:f>Arkusz1!$C$216</c:f>
              <c:strCache>
                <c:ptCount val="1"/>
                <c:pt idx="0">
                  <c:v>Polska </c:v>
                </c:pt>
              </c:strCache>
            </c:strRef>
          </c:tx>
          <c:dLbls>
            <c:showVal val="1"/>
          </c:dLbls>
          <c:cat>
            <c:strRef>
              <c:f>Arkusz1!$D$215:$F$215</c:f>
              <c:strCache>
                <c:ptCount val="3"/>
                <c:pt idx="0">
                  <c:v>ogółem</c:v>
                </c:pt>
                <c:pt idx="1">
                  <c:v>mężczyźni</c:v>
                </c:pt>
                <c:pt idx="2">
                  <c:v>kobiety </c:v>
                </c:pt>
              </c:strCache>
            </c:strRef>
          </c:cat>
          <c:val>
            <c:numRef>
              <c:f>Arkusz1!$D$216:$F$216</c:f>
              <c:numCache>
                <c:formatCode>0.0%</c:formatCode>
                <c:ptCount val="3"/>
                <c:pt idx="0">
                  <c:v>6.2000000000000006E-2</c:v>
                </c:pt>
                <c:pt idx="1">
                  <c:v>6.3E-2</c:v>
                </c:pt>
                <c:pt idx="2">
                  <c:v>6.0000000000000005E-2</c:v>
                </c:pt>
              </c:numCache>
            </c:numRef>
          </c:val>
        </c:ser>
        <c:ser>
          <c:idx val="1"/>
          <c:order val="1"/>
          <c:tx>
            <c:strRef>
              <c:f>Arkusz1!$C$217</c:f>
              <c:strCache>
                <c:ptCount val="1"/>
                <c:pt idx="0">
                  <c:v>lubuskie</c:v>
                </c:pt>
              </c:strCache>
            </c:strRef>
          </c:tx>
          <c:dLbls>
            <c:showVal val="1"/>
          </c:dLbls>
          <c:cat>
            <c:strRef>
              <c:f>Arkusz1!$D$215:$F$215</c:f>
              <c:strCache>
                <c:ptCount val="3"/>
                <c:pt idx="0">
                  <c:v>ogółem</c:v>
                </c:pt>
                <c:pt idx="1">
                  <c:v>mężczyźni</c:v>
                </c:pt>
                <c:pt idx="2">
                  <c:v>kobiety </c:v>
                </c:pt>
              </c:strCache>
            </c:strRef>
          </c:cat>
          <c:val>
            <c:numRef>
              <c:f>Arkusz1!$D$217:$F$217</c:f>
              <c:numCache>
                <c:formatCode>0.0%</c:formatCode>
                <c:ptCount val="3"/>
                <c:pt idx="0">
                  <c:v>4.5000000000000005E-2</c:v>
                </c:pt>
                <c:pt idx="1">
                  <c:v>4.0000000000000008E-2</c:v>
                </c:pt>
                <c:pt idx="2">
                  <c:v>0.05</c:v>
                </c:pt>
              </c:numCache>
            </c:numRef>
          </c:val>
        </c:ser>
        <c:axId val="74086656"/>
        <c:axId val="74100736"/>
      </c:barChart>
      <c:catAx>
        <c:axId val="74086656"/>
        <c:scaling>
          <c:orientation val="minMax"/>
        </c:scaling>
        <c:axPos val="b"/>
        <c:tickLblPos val="nextTo"/>
        <c:crossAx val="74100736"/>
        <c:crosses val="autoZero"/>
        <c:auto val="1"/>
        <c:lblAlgn val="ctr"/>
        <c:lblOffset val="100"/>
      </c:catAx>
      <c:valAx>
        <c:axId val="74100736"/>
        <c:scaling>
          <c:orientation val="minMax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7408665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0.06503</cdr:x>
      <cdr:y>0.04131</cdr:y>
    </cdr:from>
    <cdr:to>
      <cdr:x>0.17718</cdr:x>
      <cdr:y>0.2447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530201" y="18572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4B76F5A-342F-4255-8BEC-36DAB49F8F79}" type="datetimeFigureOut">
              <a:rPr lang="pl-PL" smtClean="0"/>
              <a:pPr/>
              <a:t>2016-11-10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085393" y="236539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FAFAEF-D094-4587-9D32-09FFD291C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6F5A-342F-4255-8BEC-36DAB49F8F79}" type="datetimeFigureOut">
              <a:rPr lang="pl-PL" smtClean="0"/>
              <a:pPr/>
              <a:t>2016-11-10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FAEF-D094-4587-9D32-09FFD291C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553200" y="6248403"/>
            <a:ext cx="2209800" cy="365125"/>
          </a:xfrm>
        </p:spPr>
        <p:txBody>
          <a:bodyPr/>
          <a:lstStyle/>
          <a:p>
            <a:fld id="{84B76F5A-342F-4255-8BEC-36DAB49F8F79}" type="datetimeFigureOut">
              <a:rPr lang="pl-PL" smtClean="0"/>
              <a:pPr/>
              <a:t>2016-11-10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1" y="6248208"/>
            <a:ext cx="557348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6096319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142039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142039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9" y="144463"/>
            <a:ext cx="533400" cy="244476"/>
          </a:xfrm>
        </p:spPr>
        <p:txBody>
          <a:bodyPr/>
          <a:lstStyle/>
          <a:p>
            <a:fld id="{76FAFAEF-D094-4587-9D32-09FFD291C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6F5A-342F-4255-8BEC-36DAB49F8F79}" type="datetimeFigureOut">
              <a:rPr lang="pl-PL" smtClean="0"/>
              <a:pPr/>
              <a:t>2016-11-10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FAFAEF-D094-4587-9D32-09FFD291CCB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71601" y="2743201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Prostokąt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6F5A-342F-4255-8BEC-36DAB49F8F79}" type="datetimeFigureOut">
              <a:rPr lang="pl-PL" smtClean="0"/>
              <a:pPr/>
              <a:t>2016-11-10</a:t>
            </a:fld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6FAFAEF-D094-4587-9D32-09FFD291CCB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4B76F5A-342F-4255-8BEC-36DAB49F8F79}" type="datetimeFigureOut">
              <a:rPr lang="pl-PL" smtClean="0"/>
              <a:pPr/>
              <a:t>2016-11-10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6FAFAEF-D094-4587-9D32-09FFD291CCB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273051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4B76F5A-342F-4255-8BEC-36DAB49F8F79}" type="datetimeFigureOut">
              <a:rPr lang="pl-PL" smtClean="0"/>
              <a:pPr/>
              <a:t>2016-11-10</a:t>
            </a:fld>
            <a:endParaRPr lang="pl-PL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6FAFAEF-D094-4587-9D32-09FFD291CCB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6F5A-342F-4255-8BEC-36DAB49F8F79}" type="datetimeFigureOut">
              <a:rPr lang="pl-PL" smtClean="0"/>
              <a:pPr/>
              <a:t>2016-11-10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FAFAEF-D094-4587-9D32-09FFD291C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6F5A-342F-4255-8BEC-36DAB49F8F79}" type="datetimeFigureOut">
              <a:rPr lang="pl-PL" smtClean="0"/>
              <a:pPr/>
              <a:t>2016-11-10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FAFAEF-D094-4587-9D32-09FFD291C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6F5A-342F-4255-8BEC-36DAB49F8F79}" type="datetimeFigureOut">
              <a:rPr lang="pl-PL" smtClean="0"/>
              <a:pPr/>
              <a:t>2016-11-10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FAFAEF-D094-4587-9D32-09FFD291CCB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Prostokąt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6248400" y="6248401"/>
            <a:ext cx="2667000" cy="365125"/>
          </a:xfrm>
        </p:spPr>
        <p:txBody>
          <a:bodyPr rtlCol="0"/>
          <a:lstStyle/>
          <a:p>
            <a:fld id="{84B76F5A-342F-4255-8BEC-36DAB49F8F79}" type="datetimeFigureOut">
              <a:rPr lang="pl-PL" smtClean="0"/>
              <a:pPr/>
              <a:t>2016-11-10</a:t>
            </a:fld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6FAFAEF-D094-4587-9D32-09FFD291CCB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5"/>
          </a:xfrm>
        </p:spPr>
        <p:txBody>
          <a:bodyPr rtlCol="0"/>
          <a:lstStyle/>
          <a:p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0" y="6248401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4B76F5A-342F-4255-8BEC-36DAB49F8F79}" type="datetimeFigureOut">
              <a:rPr lang="pl-PL" smtClean="0"/>
              <a:pPr/>
              <a:t>2016-11-10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590549" y="1280160"/>
            <a:ext cx="8553451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6FAFAEF-D094-4587-9D32-09FFD291C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Aktywność zawodowa kobiet – województwo lubuskie na tle kraju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pl-PL" dirty="0" smtClean="0"/>
              <a:t>dr Katarzyna </a:t>
            </a:r>
            <a:r>
              <a:rPr lang="pl-PL" dirty="0" err="1" smtClean="0"/>
              <a:t>Zioło-Gwadera</a:t>
            </a:r>
            <a:r>
              <a:rPr lang="pl-PL" dirty="0" smtClean="0"/>
              <a:t> </a:t>
            </a:r>
          </a:p>
          <a:p>
            <a:pPr algn="r"/>
            <a:r>
              <a:rPr lang="pl-PL" dirty="0" smtClean="0"/>
              <a:t>Akademia im. Jakuba z Paradyża </a:t>
            </a:r>
            <a:endParaRPr lang="pl-PL" dirty="0"/>
          </a:p>
        </p:txBody>
      </p:sp>
      <p:pic>
        <p:nvPicPr>
          <p:cNvPr id="1026" name="Picture 2" descr="C:\Users\User\Downloads\Akademia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929066"/>
            <a:ext cx="135382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Wskaźnik zatrudnienia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Wskaźnik zatrudnienia wg </a:t>
            </a:r>
            <a:r>
              <a:rPr lang="pl-PL" dirty="0" smtClean="0"/>
              <a:t>płci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Wskaźnik zatrudnienia wg płci i </a:t>
            </a:r>
            <a:r>
              <a:rPr lang="pl-PL" dirty="0" smtClean="0"/>
              <a:t>wieku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Odsetek pracujących wg sektorów ekonomicznych i płci 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Bezrobotni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Stopa bezrobocia jest to procentowy udział bezrobotnych (ogółem lub danej grupy) w liczbie ludności aktywnej zawodowo (ogółem lub danej grupy). </a:t>
            </a:r>
            <a:endParaRPr lang="pl-PL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3786190"/>
            <a:ext cx="1571636" cy="571504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Stopa bezrobocia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Odsetek długotrwale bezrobotnych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Odsetek długotrwale </a:t>
            </a:r>
            <a:r>
              <a:rPr lang="pl-PL" dirty="0" smtClean="0"/>
              <a:t>bezrobotnych</a:t>
            </a:r>
            <a:r>
              <a:rPr lang="pl-PL" dirty="0" smtClean="0"/>
              <a:t> w województwie lubuskim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Czas poszukiwania pracy w miesiącach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Czas poszukiwania pracy w </a:t>
            </a:r>
            <a:r>
              <a:rPr lang="pl-PL" dirty="0" smtClean="0"/>
              <a:t>miesiącach w województwie lubuskim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571472" y="1571612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 wystąpienia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Charakterystyka województwa lubuskie</a:t>
            </a:r>
          </a:p>
          <a:p>
            <a:r>
              <a:rPr lang="pl-PL" dirty="0" smtClean="0"/>
              <a:t>Lubuski rynek pracy w świetle danych statystycznych</a:t>
            </a:r>
          </a:p>
          <a:p>
            <a:r>
              <a:rPr lang="pl-PL" dirty="0" smtClean="0"/>
              <a:t>Wnioski</a:t>
            </a:r>
          </a:p>
          <a:p>
            <a:pPr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Wnioski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Sytuacja na lubuskim rynku pracy nie różni się w sposób zasadniczy od sytuacji na rynku ogólnopolskim, jest jednak zdecydowanie gorsza od sytuacji w województwie wielkopolskim;</a:t>
            </a:r>
          </a:p>
          <a:p>
            <a:r>
              <a:rPr lang="pl-PL" dirty="0" smtClean="0"/>
              <a:t>Niski stopień aktywności zawodowej kobiet, w szczególności w wieku 25-34 lata wymaga odpowiedzi na pytanie o przyczyny zjawiska (opieka nad dziećmi?, trudności z powrotem do pracy?, dostępność opieki przedszkolnej?);</a:t>
            </a:r>
          </a:p>
          <a:p>
            <a:r>
              <a:rPr lang="pl-PL" dirty="0" smtClean="0"/>
              <a:t>Niższy od ogólnopolskiego odsetek długotrwale bezrobotnych </a:t>
            </a:r>
            <a:r>
              <a:rPr lang="pl-PL" smtClean="0"/>
              <a:t>oraz s</a:t>
            </a:r>
            <a:r>
              <a:rPr lang="pl-PL" smtClean="0"/>
              <a:t>kracanie </a:t>
            </a:r>
            <a:r>
              <a:rPr lang="pl-PL" dirty="0" smtClean="0"/>
              <a:t>okresu poszukiwania pracy należy ocenić jako zjawisko pozytywne.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Charakterystyka województwa lubuskiego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Powierzchnia – 13 988 km (4,5% powierzchni kraju)</a:t>
            </a:r>
          </a:p>
          <a:p>
            <a:r>
              <a:rPr lang="pl-PL" dirty="0" smtClean="0"/>
              <a:t>Ludność – 1 018 075 osób (2,6% ludności kraju)</a:t>
            </a:r>
          </a:p>
          <a:p>
            <a:r>
              <a:rPr lang="pl-PL" dirty="0" smtClean="0"/>
              <a:t>PKB – 38 366 </a:t>
            </a:r>
            <a:r>
              <a:rPr lang="pl-PL" dirty="0" err="1" smtClean="0"/>
              <a:t>mln</a:t>
            </a:r>
            <a:r>
              <a:rPr lang="pl-PL" dirty="0" smtClean="0"/>
              <a:t>., tj. 2,2% PKB Polski</a:t>
            </a:r>
          </a:p>
          <a:p>
            <a:r>
              <a:rPr lang="pl-PL" dirty="0" smtClean="0"/>
              <a:t>PKB </a:t>
            </a:r>
            <a:r>
              <a:rPr lang="pl-PL" i="1" dirty="0" smtClean="0"/>
              <a:t>per capita</a:t>
            </a:r>
            <a:r>
              <a:rPr lang="pl-PL" dirty="0" smtClean="0"/>
              <a:t> – 37 585 zł, tj. 84,1% PKB </a:t>
            </a:r>
            <a:r>
              <a:rPr lang="pl-PL" i="1" dirty="0" smtClean="0"/>
              <a:t>per capita </a:t>
            </a:r>
            <a:r>
              <a:rPr lang="pl-PL" dirty="0" smtClean="0"/>
              <a:t>w Polsce </a:t>
            </a:r>
          </a:p>
          <a:p>
            <a:r>
              <a:rPr lang="pl-PL" dirty="0" smtClean="0"/>
              <a:t>Przeciętne miesięczne wynagrodzenie brutto – 3567,60 (4 150,88 zł dla kraju)</a:t>
            </a:r>
          </a:p>
          <a:p>
            <a:r>
              <a:rPr lang="pl-PL" dirty="0" smtClean="0"/>
              <a:t>Liczba nowo utworzonych miejsc pracy – 12,3 tys.</a:t>
            </a:r>
          </a:p>
          <a:p>
            <a:r>
              <a:rPr lang="pl-PL" dirty="0" smtClean="0"/>
              <a:t>Liczba zlikwidowanych miejsc pracy – 6,6 tys.</a:t>
            </a:r>
            <a:br>
              <a:rPr lang="pl-PL" dirty="0" smtClean="0"/>
            </a:b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Ludność w województwie lubuskim</a:t>
            </a: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1"/>
          </p:nvPr>
        </p:nvGraphicFramePr>
        <p:xfrm>
          <a:off x="714348" y="164305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Ludność aktywna </a:t>
            </a:r>
            <a:r>
              <a:rPr lang="pl-PL" dirty="0" smtClean="0"/>
              <a:t>zawodowo w województwie lubuskim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571472" y="1571612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Współczynnik aktywności zawodowej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Współczynnik aktywności zawodowej jest to procentowy udział aktywnych zawodowo (ogółem lub danej grupy, wyróżnianej m.in. ze względu na wiek, poziom wykształcenia, stan cywilny) w liczbie ludności w wieku 15 lat i więcej (ogółem lub danej grupy). </a:t>
            </a:r>
            <a:endParaRPr lang="pl-PL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4572008"/>
            <a:ext cx="1643074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Współczynnik aktywności zawodowej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Współczynnik aktywności zawodowej wg płci i wieku </a:t>
            </a:r>
            <a:r>
              <a:rPr lang="pl-PL" sz="3600" dirty="0" smtClean="0"/>
              <a:t>w województwie lubuskim</a:t>
            </a:r>
            <a:endParaRPr lang="pl-PL" sz="36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Pracujący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Wskaźnik zatrudnienia oblicza się jako procentowy udział pracujących (ogółem lub danej grupy) w liczbie ludności w wieku 15 lat i więcej (ogółem lub danej grupy). </a:t>
            </a:r>
            <a:endParaRPr lang="pl-PL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90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4214818"/>
            <a:ext cx="904875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Średni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502</TotalTime>
  <Words>363</Words>
  <Application>Microsoft Office PowerPoint</Application>
  <PresentationFormat>Pokaz na ekranie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Średni</vt:lpstr>
      <vt:lpstr>Aktywność zawodowa kobiet – województwo lubuskie na tle kraju</vt:lpstr>
      <vt:lpstr>Plan wystąpienia</vt:lpstr>
      <vt:lpstr>Charakterystyka województwa lubuskiego</vt:lpstr>
      <vt:lpstr>Ludność w województwie lubuskim</vt:lpstr>
      <vt:lpstr>Ludność aktywna zawodowo w województwie lubuskim</vt:lpstr>
      <vt:lpstr>Współczynnik aktywności zawodowej</vt:lpstr>
      <vt:lpstr>Współczynnik aktywności zawodowej</vt:lpstr>
      <vt:lpstr>Współczynnik aktywności zawodowej wg płci i wieku w województwie lubuskim</vt:lpstr>
      <vt:lpstr>Pracujący</vt:lpstr>
      <vt:lpstr>Wskaźnik zatrudnienia</vt:lpstr>
      <vt:lpstr>Wskaźnik zatrudnienia wg płci</vt:lpstr>
      <vt:lpstr>Wskaźnik zatrudnienia wg płci i wieku</vt:lpstr>
      <vt:lpstr>Odsetek pracujących wg sektorów ekonomicznych i płci </vt:lpstr>
      <vt:lpstr>Bezrobotni</vt:lpstr>
      <vt:lpstr>Stopa bezrobocia</vt:lpstr>
      <vt:lpstr>Odsetek długotrwale bezrobotnych</vt:lpstr>
      <vt:lpstr>Odsetek długotrwale bezrobotnych w województwie lubuskim</vt:lpstr>
      <vt:lpstr>Czas poszukiwania pracy w miesiącach</vt:lpstr>
      <vt:lpstr>Czas poszukiwania pracy w miesiącach w województwie lubuskim</vt:lpstr>
      <vt:lpstr>Wnioski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Aktywność zawodowa kobiet – województwo lubuskie na tle kraju</dc:title>
  <dc:creator>User</dc:creator>
  <cp:lastModifiedBy>User</cp:lastModifiedBy>
  <cp:revision>55</cp:revision>
  <dcterms:created xsi:type="dcterms:W3CDTF">2016-11-03T08:24:26Z</dcterms:created>
  <dcterms:modified xsi:type="dcterms:W3CDTF">2016-11-10T11:13:01Z</dcterms:modified>
</cp:coreProperties>
</file>