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62" r:id="rId5"/>
    <p:sldId id="263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2762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301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871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20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475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102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304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293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6317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176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968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1C34-569C-4C5A-888F-E14FA6217170}" type="datetimeFigureOut">
              <a:rPr lang="pl-PL" smtClean="0"/>
              <a:t>2015-12-08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D84D2-EDD7-4E37-99F9-081E1DCC56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201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63688" y="5805264"/>
            <a:ext cx="5544616" cy="566936"/>
          </a:xfrm>
        </p:spPr>
        <p:txBody>
          <a:bodyPr>
            <a:noAutofit/>
          </a:bodyPr>
          <a:lstStyle/>
          <a:p>
            <a:r>
              <a:rPr lang="pl-PL" sz="2400" dirty="0" smtClean="0">
                <a:latin typeface="+mn-lt"/>
              </a:rPr>
              <a:t>Zielona Góra, 9 grudnia 2015 roku</a:t>
            </a:r>
            <a:endParaRPr lang="pl-PL" sz="2400" dirty="0">
              <a:latin typeface="+mn-lt"/>
            </a:endParaRPr>
          </a:p>
        </p:txBody>
      </p:sp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88640"/>
            <a:ext cx="2218463" cy="945619"/>
          </a:xfrm>
        </p:spPr>
      </p:pic>
      <p:pic>
        <p:nvPicPr>
          <p:cNvPr id="8" name="Obraz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1101786" cy="108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ytuł 1"/>
          <p:cNvSpPr txBox="1">
            <a:spLocks/>
          </p:cNvSpPr>
          <p:nvPr/>
        </p:nvSpPr>
        <p:spPr>
          <a:xfrm>
            <a:off x="323528" y="2348880"/>
            <a:ext cx="8640960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5400" dirty="0" smtClean="0">
                <a:latin typeface="+mn-lt"/>
              </a:rPr>
              <a:t>Krajowy Fundusz Szkoleniowy</a:t>
            </a:r>
            <a:endParaRPr lang="pl-PL" sz="5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93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75656" y="116631"/>
            <a:ext cx="5832648" cy="907781"/>
          </a:xfrm>
        </p:spPr>
        <p:txBody>
          <a:bodyPr anchor="ctr">
            <a:noAutofit/>
          </a:bodyPr>
          <a:lstStyle/>
          <a:p>
            <a:pPr algn="ctr"/>
            <a:r>
              <a:rPr lang="pl-PL" sz="2400" b="1" dirty="0" smtClean="0">
                <a:solidFill>
                  <a:schemeClr val="tx1"/>
                </a:solidFill>
              </a:rPr>
              <a:t>Środki z Krajowego Funduszu Szkoleniowego można przeznaczyć na:</a:t>
            </a:r>
          </a:p>
        </p:txBody>
      </p:sp>
      <p:pic>
        <p:nvPicPr>
          <p:cNvPr id="4" name="Symbol zastępczy zawartości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275" y="116632"/>
            <a:ext cx="1689338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pic>
        <p:nvPicPr>
          <p:cNvPr id="3074" name="Obraz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89" y="115856"/>
            <a:ext cx="1011143" cy="991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ostokąt zaokrąglony 12"/>
          <p:cNvSpPr>
            <a:spLocks/>
          </p:cNvSpPr>
          <p:nvPr/>
        </p:nvSpPr>
        <p:spPr bwMode="auto">
          <a:xfrm>
            <a:off x="224210" y="1628800"/>
            <a:ext cx="8740403" cy="4392488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243F60"/>
            </a:solidFill>
            <a:round/>
            <a:headEnd/>
            <a:tailEnd/>
          </a:ln>
        </p:spPr>
        <p:txBody>
          <a:bodyPr anchor="ctr"/>
          <a:lstStyle/>
          <a:p>
            <a:pPr algn="just" eaLnBrk="0" hangingPunct="0">
              <a:lnSpc>
                <a:spcPct val="150000"/>
              </a:lnSpc>
              <a:buFontTx/>
              <a:buChar char="•"/>
            </a:pPr>
            <a:r>
              <a:rPr lang="pl-PL" altLang="pl-PL" sz="2000" dirty="0" smtClean="0">
                <a:cs typeface="Times New Roman" pitchFamily="18" charset="0"/>
              </a:rPr>
              <a:t> określenie </a:t>
            </a:r>
            <a:r>
              <a:rPr lang="pl-PL" altLang="pl-PL" sz="2000" dirty="0">
                <a:cs typeface="Times New Roman" pitchFamily="18" charset="0"/>
              </a:rPr>
              <a:t>potrzeb pracodawcy w zakresie kształcenia </a:t>
            </a:r>
            <a:r>
              <a:rPr lang="pl-PL" altLang="pl-PL" sz="2000" dirty="0" smtClean="0">
                <a:cs typeface="Times New Roman" pitchFamily="18" charset="0"/>
              </a:rPr>
              <a:t>ustawicznego;</a:t>
            </a:r>
          </a:p>
          <a:p>
            <a:pPr algn="just" eaLnBrk="0" hangingPunct="0">
              <a:lnSpc>
                <a:spcPct val="150000"/>
              </a:lnSpc>
              <a:buFontTx/>
              <a:buChar char="•"/>
            </a:pPr>
            <a:r>
              <a:rPr lang="pl-PL" sz="2000" dirty="0">
                <a:cs typeface="Times New Roman" pitchFamily="18" charset="0"/>
              </a:rPr>
              <a:t> </a:t>
            </a:r>
            <a:r>
              <a:rPr lang="pl-PL" sz="2400" b="1" dirty="0" smtClean="0"/>
              <a:t>kursy</a:t>
            </a:r>
            <a:r>
              <a:rPr lang="pl-PL" sz="2400" dirty="0" smtClean="0"/>
              <a:t> </a:t>
            </a:r>
            <a:r>
              <a:rPr lang="pl-PL" sz="2400" dirty="0"/>
              <a:t>i </a:t>
            </a:r>
            <a:r>
              <a:rPr lang="pl-PL" sz="2400" b="1" dirty="0"/>
              <a:t>studia </a:t>
            </a:r>
            <a:r>
              <a:rPr lang="pl-PL" sz="2400" b="1" dirty="0" smtClean="0"/>
              <a:t>podyplomowe</a:t>
            </a:r>
            <a:r>
              <a:rPr lang="pl-PL" sz="2000" dirty="0" smtClean="0"/>
              <a:t>;</a:t>
            </a:r>
          </a:p>
          <a:p>
            <a:pPr algn="just" eaLnBrk="0" hangingPunct="0">
              <a:lnSpc>
                <a:spcPct val="150000"/>
              </a:lnSpc>
              <a:buFontTx/>
              <a:buChar char="•"/>
            </a:pPr>
            <a:r>
              <a:rPr lang="pl-PL" sz="2000" dirty="0"/>
              <a:t> </a:t>
            </a:r>
            <a:r>
              <a:rPr lang="pl-PL" sz="2400" b="1" dirty="0" smtClean="0"/>
              <a:t>egzaminy</a:t>
            </a:r>
            <a:r>
              <a:rPr lang="pl-PL" sz="2000" dirty="0" smtClean="0"/>
              <a:t> </a:t>
            </a:r>
            <a:r>
              <a:rPr lang="pl-PL" sz="2000" dirty="0"/>
              <a:t>potwierdzające kwalifikacje lub uprawnienia </a:t>
            </a:r>
            <a:r>
              <a:rPr lang="pl-PL" sz="2000" dirty="0" smtClean="0"/>
              <a:t>zawodowe;</a:t>
            </a:r>
          </a:p>
          <a:p>
            <a:pPr algn="just" eaLnBrk="0" hangingPunct="0">
              <a:lnSpc>
                <a:spcPct val="150000"/>
              </a:lnSpc>
              <a:buFontTx/>
              <a:buChar char="•"/>
            </a:pPr>
            <a:r>
              <a:rPr lang="pl-PL" sz="2000" dirty="0"/>
              <a:t> </a:t>
            </a:r>
            <a:r>
              <a:rPr lang="pl-PL" sz="2400" b="1" dirty="0" smtClean="0"/>
              <a:t>badania </a:t>
            </a:r>
            <a:r>
              <a:rPr lang="pl-PL" sz="2400" b="1" dirty="0"/>
              <a:t>lekarskie i psychologiczne</a:t>
            </a:r>
            <a:r>
              <a:rPr lang="pl-PL" sz="2400" dirty="0"/>
              <a:t> </a:t>
            </a:r>
            <a:r>
              <a:rPr lang="pl-PL" sz="2000" dirty="0"/>
              <a:t>wymagane do podjęcia kształcenia lub pracy zawodowej po ukończonym </a:t>
            </a:r>
            <a:r>
              <a:rPr lang="pl-PL" sz="2000" dirty="0" smtClean="0"/>
              <a:t>kształceniu;</a:t>
            </a:r>
          </a:p>
          <a:p>
            <a:pPr algn="just" eaLnBrk="0" hangingPunct="0">
              <a:lnSpc>
                <a:spcPct val="150000"/>
              </a:lnSpc>
              <a:buFontTx/>
              <a:buChar char="•"/>
            </a:pPr>
            <a:r>
              <a:rPr lang="pl-PL" sz="2000" dirty="0"/>
              <a:t> </a:t>
            </a:r>
            <a:r>
              <a:rPr lang="it-IT" sz="2400" b="1" dirty="0" smtClean="0"/>
              <a:t>ubezpieczenie </a:t>
            </a:r>
            <a:r>
              <a:rPr lang="it-IT" sz="2400" b="1" dirty="0"/>
              <a:t>od następstw nieszczęśliwych wypadków</a:t>
            </a:r>
            <a:r>
              <a:rPr lang="it-IT" sz="2000" b="1" dirty="0"/>
              <a:t> </a:t>
            </a:r>
            <a:r>
              <a:rPr lang="it-IT" sz="2000" dirty="0"/>
              <a:t>w związku z podjętym </a:t>
            </a:r>
            <a:r>
              <a:rPr lang="it-IT" sz="2000" dirty="0" smtClean="0"/>
              <a:t>kształceniem</a:t>
            </a:r>
            <a:r>
              <a:rPr lang="pl-PL" sz="2000" dirty="0" smtClean="0"/>
              <a:t>.</a:t>
            </a:r>
            <a:endParaRPr lang="pl-PL" altLang="pl-PL" sz="2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55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763688" y="116632"/>
            <a:ext cx="5544616" cy="648072"/>
          </a:xfrm>
        </p:spPr>
        <p:txBody>
          <a:bodyPr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KFS w 2015 roku</a:t>
            </a:r>
          </a:p>
        </p:txBody>
      </p:sp>
      <p:pic>
        <p:nvPicPr>
          <p:cNvPr id="4" name="Symbol zastępczy zawartości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209" y="116632"/>
            <a:ext cx="1520404" cy="6480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pic>
        <p:nvPicPr>
          <p:cNvPr id="3074" name="Obraz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0" y="116632"/>
            <a:ext cx="925991" cy="907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ostokąt zaokrąglony 12"/>
          <p:cNvSpPr>
            <a:spLocks/>
          </p:cNvSpPr>
          <p:nvPr/>
        </p:nvSpPr>
        <p:spPr bwMode="auto">
          <a:xfrm>
            <a:off x="224210" y="1484784"/>
            <a:ext cx="8740403" cy="4104456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243F60"/>
            </a:solidFill>
            <a:round/>
            <a:headEnd/>
            <a:tailEnd/>
          </a:ln>
        </p:spPr>
        <p:txBody>
          <a:bodyPr anchor="ctr"/>
          <a:lstStyle/>
          <a:p>
            <a:pPr eaLnBrk="0" hangingPunct="0"/>
            <a:endParaRPr lang="pl-PL" altLang="pl-PL" sz="1600" dirty="0">
              <a:cs typeface="Times New Roman" pitchFamily="18" charset="0"/>
            </a:endParaRPr>
          </a:p>
          <a:p>
            <a:pPr eaLnBrk="0" hangingPunct="0"/>
            <a:endParaRPr lang="pl-PL" altLang="pl-PL" sz="1600" dirty="0">
              <a:cs typeface="Times New Roman" pitchFamily="18" charset="0"/>
            </a:endParaRPr>
          </a:p>
          <a:p>
            <a:pPr eaLnBrk="0" hangingPunct="0"/>
            <a:endParaRPr lang="pl-PL" altLang="pl-PL" sz="1600" dirty="0"/>
          </a:p>
        </p:txBody>
      </p:sp>
      <p:sp>
        <p:nvSpPr>
          <p:cNvPr id="2" name="Prostokąt 1"/>
          <p:cNvSpPr/>
          <p:nvPr/>
        </p:nvSpPr>
        <p:spPr>
          <a:xfrm>
            <a:off x="447686" y="3537012"/>
            <a:ext cx="50541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wsparciem ze środków KFS objęto</a:t>
            </a:r>
            <a:endParaRPr lang="pl-PL" sz="2400" dirty="0"/>
          </a:p>
        </p:txBody>
      </p:sp>
      <p:sp>
        <p:nvSpPr>
          <p:cNvPr id="11" name="Prostokąt 10"/>
          <p:cNvSpPr/>
          <p:nvPr/>
        </p:nvSpPr>
        <p:spPr>
          <a:xfrm>
            <a:off x="438703" y="1772816"/>
            <a:ext cx="51414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powiatowe urzędy pracy województwa lubuskiego wydatkowały 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4211960" y="5167064"/>
            <a:ext cx="43204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sz="1400" dirty="0" smtClean="0"/>
              <a:t>dane według stanu na koniec października 2015 roku</a:t>
            </a:r>
            <a:endParaRPr lang="pl-PL" sz="1400" dirty="0"/>
          </a:p>
        </p:txBody>
      </p:sp>
      <p:sp>
        <p:nvSpPr>
          <p:cNvPr id="13" name="Prostokąt 12"/>
          <p:cNvSpPr/>
          <p:nvPr/>
        </p:nvSpPr>
        <p:spPr>
          <a:xfrm>
            <a:off x="6223668" y="1957481"/>
            <a:ext cx="2160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sz="2400" dirty="0" smtClean="0"/>
              <a:t>1.670.700 zł</a:t>
            </a:r>
            <a:endParaRPr lang="pl-PL" sz="2400" dirty="0"/>
          </a:p>
        </p:txBody>
      </p:sp>
      <p:sp>
        <p:nvSpPr>
          <p:cNvPr id="14" name="Prostokąt 13"/>
          <p:cNvSpPr/>
          <p:nvPr/>
        </p:nvSpPr>
        <p:spPr>
          <a:xfrm>
            <a:off x="6163850" y="3550730"/>
            <a:ext cx="2220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ponad 680 osób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8069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763688" y="116632"/>
            <a:ext cx="5544616" cy="648072"/>
          </a:xfrm>
        </p:spPr>
        <p:txBody>
          <a:bodyPr anchor="ctr"/>
          <a:lstStyle/>
          <a:p>
            <a:pPr algn="ctr"/>
            <a:r>
              <a:rPr lang="pl-PL" b="1" dirty="0" smtClean="0">
                <a:solidFill>
                  <a:schemeClr val="tx1"/>
                </a:solidFill>
              </a:rPr>
              <a:t>Otwarcie Krajowego Funduszu Szkoleniowego</a:t>
            </a:r>
          </a:p>
        </p:txBody>
      </p:sp>
      <p:pic>
        <p:nvPicPr>
          <p:cNvPr id="4" name="Symbol zastępczy zawartości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209" y="116632"/>
            <a:ext cx="1520404" cy="6480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pic>
        <p:nvPicPr>
          <p:cNvPr id="3074" name="Obraz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0" y="116632"/>
            <a:ext cx="925991" cy="907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ostokąt zaokrąglony 12"/>
          <p:cNvSpPr>
            <a:spLocks/>
          </p:cNvSpPr>
          <p:nvPr/>
        </p:nvSpPr>
        <p:spPr bwMode="auto">
          <a:xfrm>
            <a:off x="224210" y="1024413"/>
            <a:ext cx="8740403" cy="5500931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243F60"/>
            </a:solidFill>
            <a:round/>
            <a:headEnd/>
            <a:tailEnd/>
          </a:ln>
        </p:spPr>
        <p:txBody>
          <a:bodyPr anchor="ctr"/>
          <a:lstStyle/>
          <a:p>
            <a:pPr eaLnBrk="0" hangingPunct="0"/>
            <a:endParaRPr lang="pl-PL" altLang="pl-PL" sz="1600" dirty="0">
              <a:cs typeface="Times New Roman" pitchFamily="18" charset="0"/>
            </a:endParaRPr>
          </a:p>
          <a:p>
            <a:pPr eaLnBrk="0" hangingPunct="0"/>
            <a:endParaRPr lang="pl-PL" altLang="pl-PL" sz="1600" dirty="0">
              <a:cs typeface="Times New Roman" pitchFamily="18" charset="0"/>
            </a:endParaRPr>
          </a:p>
          <a:p>
            <a:pPr eaLnBrk="0" hangingPunct="0"/>
            <a:endParaRPr lang="pl-PL" altLang="pl-PL" sz="1600" dirty="0"/>
          </a:p>
        </p:txBody>
      </p:sp>
      <p:sp>
        <p:nvSpPr>
          <p:cNvPr id="11" name="Prostokąt 10"/>
          <p:cNvSpPr/>
          <p:nvPr/>
        </p:nvSpPr>
        <p:spPr>
          <a:xfrm>
            <a:off x="273868" y="1112610"/>
            <a:ext cx="864108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/>
              <a:t>W</a:t>
            </a:r>
            <a:r>
              <a:rPr lang="pl-PL" sz="2000" dirty="0" smtClean="0"/>
              <a:t> </a:t>
            </a:r>
            <a:r>
              <a:rPr lang="pl-PL" sz="2000" dirty="0"/>
              <a:t>2016 roku </a:t>
            </a:r>
            <a:r>
              <a:rPr lang="pl-PL" sz="2000" dirty="0" smtClean="0"/>
              <a:t>środki KFS przeznacza </a:t>
            </a:r>
            <a:r>
              <a:rPr lang="pl-PL" sz="2000" dirty="0"/>
              <a:t>się na</a:t>
            </a:r>
            <a:r>
              <a:rPr lang="pl-PL" sz="2000" dirty="0" smtClean="0"/>
              <a:t>:</a:t>
            </a:r>
          </a:p>
          <a:p>
            <a:pPr algn="just"/>
            <a:endParaRPr lang="pl-PL" sz="2000" dirty="0"/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l-PL" sz="2000" b="1" dirty="0" smtClean="0"/>
              <a:t>wsparcie </a:t>
            </a:r>
            <a:r>
              <a:rPr lang="pl-PL" sz="2000" b="1" dirty="0"/>
              <a:t>zawodowego kształcenia </a:t>
            </a:r>
            <a:r>
              <a:rPr lang="pl-PL" sz="2000" b="1" dirty="0" smtClean="0"/>
              <a:t>ustawicznego</a:t>
            </a:r>
            <a:r>
              <a:rPr lang="pl-PL" sz="2000" dirty="0" smtClean="0"/>
              <a:t>, tj. </a:t>
            </a:r>
            <a:r>
              <a:rPr lang="pl-PL" sz="2000" u="sng" dirty="0" smtClean="0"/>
              <a:t>pozostającego w bezpośrednim związku z branżą lub zawodem</a:t>
            </a:r>
            <a:r>
              <a:rPr lang="pl-PL" sz="2000" dirty="0" smtClean="0"/>
              <a:t>, mającego na celu uzyskanie lub uaktualnienie kompetencji do celów zawodowych;</a:t>
            </a:r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l-PL" sz="2000" dirty="0" smtClean="0"/>
              <a:t>wsparcie </a:t>
            </a:r>
            <a:r>
              <a:rPr lang="pl-PL" sz="2000" dirty="0"/>
              <a:t>kształcenia ustawicznego pracowników, którzy </a:t>
            </a:r>
            <a:r>
              <a:rPr lang="pl-PL" sz="2000" dirty="0" smtClean="0"/>
              <a:t>mogą udokumentować wykonywanie przez co najmniej 15 lat prac w szczególnych warunkach lub o szczególnym charakterze, a którym nie przysługuje prawo do emerytury pomostowej;</a:t>
            </a:r>
            <a:endParaRPr lang="pl-PL" sz="2000" dirty="0"/>
          </a:p>
          <a:p>
            <a:pPr marL="342900" indent="-342900" algn="just">
              <a:lnSpc>
                <a:spcPct val="150000"/>
              </a:lnSpc>
              <a:buFontTx/>
              <a:buChar char="-"/>
            </a:pPr>
            <a:r>
              <a:rPr lang="pl-PL" sz="2000" dirty="0" smtClean="0"/>
              <a:t>wsparcie </a:t>
            </a:r>
            <a:r>
              <a:rPr lang="pl-PL" sz="2000" dirty="0"/>
              <a:t>młodych, nowozatrudnionych </a:t>
            </a:r>
            <a:r>
              <a:rPr lang="pl-PL" sz="2000" dirty="0" smtClean="0"/>
              <a:t>pracowników na podstawie umów, o których mowa w art. 150f ust 1 ustawy o promocji zatrudnienia i instytucjach rynku pracy („100 000 miejsc pracy dla młodych”).</a:t>
            </a:r>
          </a:p>
        </p:txBody>
      </p:sp>
    </p:spTree>
    <p:extLst>
      <p:ext uri="{BB962C8B-B14F-4D97-AF65-F5344CB8AC3E}">
        <p14:creationId xmlns:p14="http://schemas.microsoft.com/office/powerpoint/2010/main" val="17976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606" y="116632"/>
            <a:ext cx="2534007" cy="10801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pic>
        <p:nvPicPr>
          <p:cNvPr id="3074" name="Obraz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10" y="116632"/>
            <a:ext cx="1467470" cy="143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ostokąt zaokrąglony 12"/>
          <p:cNvSpPr>
            <a:spLocks/>
          </p:cNvSpPr>
          <p:nvPr/>
        </p:nvSpPr>
        <p:spPr bwMode="auto">
          <a:xfrm>
            <a:off x="1619672" y="2189620"/>
            <a:ext cx="6364014" cy="2332579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anchor="ctr"/>
          <a:lstStyle/>
          <a:p>
            <a:pPr algn="ctr" eaLnBrk="0" hangingPunct="0"/>
            <a:endParaRPr lang="pl-PL" altLang="pl-PL" sz="1600" dirty="0">
              <a:cs typeface="Times New Roman" pitchFamily="18" charset="0"/>
            </a:endParaRPr>
          </a:p>
          <a:p>
            <a:pPr algn="ctr" eaLnBrk="0" hangingPunct="0"/>
            <a:endParaRPr lang="pl-PL" altLang="pl-PL" sz="1600" dirty="0">
              <a:cs typeface="Times New Roman" pitchFamily="18" charset="0"/>
            </a:endParaRPr>
          </a:p>
          <a:p>
            <a:pPr algn="ctr" eaLnBrk="0" hangingPunct="0"/>
            <a:endParaRPr lang="pl-PL" altLang="pl-PL" sz="1600" dirty="0"/>
          </a:p>
        </p:txBody>
      </p:sp>
      <p:sp>
        <p:nvSpPr>
          <p:cNvPr id="11" name="Prostokąt 10"/>
          <p:cNvSpPr/>
          <p:nvPr/>
        </p:nvSpPr>
        <p:spPr>
          <a:xfrm>
            <a:off x="2533364" y="3063521"/>
            <a:ext cx="45366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dirty="0" smtClean="0"/>
              <a:t>Dziękuję za uwagę</a:t>
            </a:r>
          </a:p>
          <a:p>
            <a:pPr algn="ctr"/>
            <a:endParaRPr lang="pl-PL" sz="800" dirty="0" smtClean="0"/>
          </a:p>
        </p:txBody>
      </p:sp>
    </p:spTree>
    <p:extLst>
      <p:ext uri="{BB962C8B-B14F-4D97-AF65-F5344CB8AC3E}">
        <p14:creationId xmlns:p14="http://schemas.microsoft.com/office/powerpoint/2010/main" val="25089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207</Words>
  <Application>Microsoft Office PowerPoint</Application>
  <PresentationFormat>Pokaz na ekranie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Zielona Góra, 9 grudnia 2015 roku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Agata Kurpisz</dc:creator>
  <cp:lastModifiedBy>Edwin Gierasimczyk</cp:lastModifiedBy>
  <cp:revision>13</cp:revision>
  <dcterms:created xsi:type="dcterms:W3CDTF">2015-12-04T07:38:32Z</dcterms:created>
  <dcterms:modified xsi:type="dcterms:W3CDTF">2015-12-08T09:20:39Z</dcterms:modified>
</cp:coreProperties>
</file>