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5" r:id="rId4"/>
    <p:sldId id="267" r:id="rId5"/>
    <p:sldId id="271" r:id="rId6"/>
    <p:sldId id="270" r:id="rId7"/>
    <p:sldId id="269" r:id="rId8"/>
  </p:sldIdLst>
  <p:sldSz cx="9144000" cy="6858000" type="screen4x3"/>
  <p:notesSz cx="6858000" cy="96504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1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689D-6EDE-4A9C-B788-D718E6F34992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166217"/>
            <a:ext cx="2971800" cy="4825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96BE-2E52-43BD-8760-B3E94EEDB56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922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96475-4B89-4138-A463-7949CF4531C8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584700"/>
            <a:ext cx="5486400" cy="4341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166225"/>
            <a:ext cx="2971800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9166225"/>
            <a:ext cx="2971800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AA439-23AE-49E7-B363-47EC59600F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6023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AA439-23AE-49E7-B363-47EC59600F11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993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AA439-23AE-49E7-B363-47EC59600F11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993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AA439-23AE-49E7-B363-47EC59600F11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993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860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47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008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40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6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305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09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98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85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393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33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42FCD-1C0E-40B0-9E41-F8030313FCB6}" type="datetimeFigureOut">
              <a:rPr lang="pl-PL" smtClean="0"/>
              <a:t>2016-12-13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7A19-2E1A-4EE0-8074-A641E557E3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61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1193832" y="2132856"/>
            <a:ext cx="6861109" cy="175432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pl-PL" sz="3600" dirty="0" smtClean="0"/>
              <a:t>Podział środków Funduszu Pracy </a:t>
            </a:r>
          </a:p>
          <a:p>
            <a:pPr algn="ctr"/>
            <a:r>
              <a:rPr lang="pl-PL" sz="3600" dirty="0" smtClean="0"/>
              <a:t>na programy promocji zatrudnienia </a:t>
            </a:r>
          </a:p>
          <a:p>
            <a:pPr algn="ctr"/>
            <a:r>
              <a:rPr lang="pl-PL" sz="3600" dirty="0" smtClean="0"/>
              <a:t>i inne fakultatywne zadania</a:t>
            </a:r>
            <a:endParaRPr lang="pl-PL" sz="36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627289" y="6037610"/>
            <a:ext cx="199420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pl-PL" dirty="0" smtClean="0"/>
              <a:t>grudzień 2016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278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e tekstowe 4"/>
          <p:cNvSpPr txBox="1"/>
          <p:nvPr/>
        </p:nvSpPr>
        <p:spPr>
          <a:xfrm>
            <a:off x="3342926" y="286028"/>
            <a:ext cx="2619500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pl-PL" dirty="0" smtClean="0"/>
              <a:t>Kryteria podziału środków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562335" y="2132856"/>
            <a:ext cx="8190557" cy="3970318"/>
          </a:xfrm>
          <a:prstGeom prst="rect">
            <a:avLst/>
          </a:prstGeom>
          <a:ln>
            <a:noFill/>
          </a:ln>
        </p:spPr>
        <p:txBody>
          <a:bodyPr wrap="square" anchor="ctr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liczba </a:t>
            </a:r>
            <a:r>
              <a:rPr lang="pl-PL" dirty="0" smtClean="0"/>
              <a:t>bezrobotnych,</a:t>
            </a:r>
          </a:p>
          <a:p>
            <a:pPr lvl="0"/>
            <a:endParaRPr lang="pl-PL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/>
              <a:t>stopa bezrobocia,</a:t>
            </a:r>
          </a:p>
          <a:p>
            <a:pPr lvl="0"/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struktura bezrobocia</a:t>
            </a:r>
            <a:r>
              <a:rPr lang="pl-PL" dirty="0" smtClean="0"/>
              <a:t>,</a:t>
            </a:r>
          </a:p>
          <a:p>
            <a:pPr lvl="0"/>
            <a:endParaRPr lang="pl-PL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/>
              <a:t>kwoty </a:t>
            </a:r>
            <a:r>
              <a:rPr lang="pl-PL" dirty="0"/>
              <a:t>środków Funduszu Pracy przeznaczone w powiecie na realizację projektów współfinansowanych z Europejskiego Funduszu </a:t>
            </a:r>
            <a:r>
              <a:rPr lang="pl-PL" dirty="0" smtClean="0"/>
              <a:t>Społecznego,</a:t>
            </a:r>
          </a:p>
          <a:p>
            <a:pPr lvl="0"/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efektywność działań urzędów pracy na rzecz aktywizacji </a:t>
            </a:r>
            <a:r>
              <a:rPr lang="pl-PL" dirty="0" smtClean="0"/>
              <a:t>bezrobotnych,</a:t>
            </a:r>
          </a:p>
          <a:p>
            <a:pPr lvl="0"/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skala napływów do </a:t>
            </a:r>
            <a:r>
              <a:rPr lang="pl-PL" dirty="0" smtClean="0"/>
              <a:t>bezrobocia,</a:t>
            </a:r>
          </a:p>
          <a:p>
            <a:pPr lvl="0"/>
            <a:endParaRPr lang="pl-PL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/>
              <a:t>skala odpływów z </a:t>
            </a:r>
            <a:r>
              <a:rPr lang="pl-PL" dirty="0" smtClean="0"/>
              <a:t>bezrobocia.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245345" y="908720"/>
            <a:ext cx="482453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Uchwała Nr II/14/14 </a:t>
            </a:r>
          </a:p>
          <a:p>
            <a:pPr algn="ctr"/>
            <a:r>
              <a:rPr lang="pl-PL" dirty="0" smtClean="0"/>
              <a:t>Sejmiku Województwa Lubuskiego </a:t>
            </a:r>
          </a:p>
          <a:p>
            <a:pPr algn="ctr"/>
            <a:r>
              <a:rPr lang="pl-PL" dirty="0" smtClean="0"/>
              <a:t>z dnia 23 grudnia 2014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466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le tekstowe 7"/>
          <p:cNvSpPr txBox="1"/>
          <p:nvPr/>
        </p:nvSpPr>
        <p:spPr>
          <a:xfrm>
            <a:off x="3347864" y="292378"/>
            <a:ext cx="274581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pl-PL" dirty="0" smtClean="0"/>
              <a:t>Algorytm podziału środków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61" y="3140968"/>
            <a:ext cx="903373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407473" y="5085184"/>
            <a:ext cx="8278478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1400" dirty="0" smtClean="0"/>
              <a:t>dane wyjściowe wg stanu na </a:t>
            </a:r>
            <a:r>
              <a:rPr lang="pl-PL" sz="1600" b="1" dirty="0" smtClean="0"/>
              <a:t>31 sierpnia</a:t>
            </a:r>
            <a:r>
              <a:rPr lang="pl-PL" sz="1400" dirty="0" smtClean="0"/>
              <a:t> </a:t>
            </a:r>
            <a:r>
              <a:rPr lang="pl-PL" sz="1400" dirty="0"/>
              <a:t>roku poprzedzającego rok, dla którego jest ustalana wysokość środków Funduszu Pracy, zwanego dalej „rokiem poprzednim</a:t>
            </a:r>
            <a:r>
              <a:rPr lang="pl-PL" sz="1400" dirty="0" smtClean="0"/>
              <a:t>”</a:t>
            </a:r>
            <a:endParaRPr lang="pl-PL" sz="1400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2411760" y="1393955"/>
            <a:ext cx="4824536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pl-PL" dirty="0" smtClean="0"/>
              <a:t>Uchwała Nr 7/78/15</a:t>
            </a:r>
          </a:p>
          <a:p>
            <a:pPr algn="ctr"/>
            <a:r>
              <a:rPr lang="pl-PL" dirty="0" smtClean="0"/>
              <a:t>Zarządu Województwa Lubuskiego </a:t>
            </a:r>
          </a:p>
          <a:p>
            <a:pPr algn="ctr"/>
            <a:r>
              <a:rPr lang="pl-PL" dirty="0" smtClean="0"/>
              <a:t>z dnia 7 stycznia 2015 roku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268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1270704" y="470694"/>
            <a:ext cx="6753773" cy="9233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pl-PL" dirty="0"/>
              <a:t>Obliczenie procentowego podziału </a:t>
            </a:r>
            <a:endParaRPr lang="pl-PL" dirty="0" smtClean="0"/>
          </a:p>
          <a:p>
            <a:pPr algn="ctr"/>
            <a:r>
              <a:rPr lang="pl-PL" dirty="0" smtClean="0"/>
              <a:t>kwot </a:t>
            </a:r>
            <a:r>
              <a:rPr lang="pl-PL" dirty="0"/>
              <a:t>środków Funduszu Pracy </a:t>
            </a:r>
            <a:r>
              <a:rPr lang="pl-PL" dirty="0" smtClean="0"/>
              <a:t>na </a:t>
            </a:r>
            <a:r>
              <a:rPr lang="pl-PL" dirty="0"/>
              <a:t>programy promocji </a:t>
            </a:r>
            <a:r>
              <a:rPr lang="pl-PL" dirty="0" smtClean="0"/>
              <a:t>zatrudnienia (…) </a:t>
            </a:r>
          </a:p>
          <a:p>
            <a:pPr algn="ctr"/>
            <a:r>
              <a:rPr lang="pl-PL" dirty="0" smtClean="0"/>
              <a:t>oraz </a:t>
            </a:r>
            <a:r>
              <a:rPr lang="pl-PL" dirty="0"/>
              <a:t>innych fakultatywnych zadań</a:t>
            </a:r>
            <a:endParaRPr lang="pl-PL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38811"/>
              </p:ext>
            </p:extLst>
          </p:nvPr>
        </p:nvGraphicFramePr>
        <p:xfrm>
          <a:off x="1907704" y="1556792"/>
          <a:ext cx="5760640" cy="4777354"/>
        </p:xfrm>
        <a:graphic>
          <a:graphicData uri="http://schemas.openxmlformats.org/drawingml/2006/table">
            <a:tbl>
              <a:tblPr/>
              <a:tblGrid>
                <a:gridCol w="3703270"/>
                <a:gridCol w="2057370"/>
              </a:tblGrid>
              <a:tr h="628599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 dirty="0">
                          <a:effectLst/>
                          <a:latin typeface="+mn-lt"/>
                        </a:rPr>
                        <a:t>Powiatowy Urząd Pracy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effectLst/>
                          <a:latin typeface="+mn-lt"/>
                        </a:rPr>
                        <a:t>Udział procentowy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GORZÓW WIELKOPOLSKI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11,72674%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KROSNO ODRZAŃSKIE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8,09197%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MIĘDZYRZECZ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9,43351%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NOWA  SÓL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10,66046%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SŁUBICE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3,08902%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STRZELCE KRAJEŃSKIE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8,78675%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SULĘCIN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5,08335%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ŚWIEBODZIN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5,60790%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WSCHOWA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5,50772%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ZIELONA  GÓRA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14,61159%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ŻAGAŃ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9,91699%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ŻARY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0" i="0" u="none" strike="noStrike" dirty="0">
                          <a:effectLst/>
                          <a:latin typeface="+mn-lt"/>
                        </a:rPr>
                        <a:t>7,48400%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135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>
                          <a:effectLst/>
                          <a:latin typeface="+mn-lt"/>
                        </a:rPr>
                        <a:t>razem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800" b="1" i="0" u="none" strike="noStrike" dirty="0">
                          <a:effectLst/>
                          <a:latin typeface="+mn-lt"/>
                        </a:rPr>
                        <a:t>100,00000%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01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8"/>
          <p:cNvSpPr txBox="1"/>
          <p:nvPr/>
        </p:nvSpPr>
        <p:spPr>
          <a:xfrm>
            <a:off x="1787913" y="412016"/>
            <a:ext cx="5719387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pl-PL" dirty="0" smtClean="0"/>
              <a:t>Kwoty środków FP dla samorządów powiatów w 2017 roku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051513"/>
              </p:ext>
            </p:extLst>
          </p:nvPr>
        </p:nvGraphicFramePr>
        <p:xfrm>
          <a:off x="615158" y="908720"/>
          <a:ext cx="8064896" cy="5544619"/>
        </p:xfrm>
        <a:graphic>
          <a:graphicData uri="http://schemas.openxmlformats.org/drawingml/2006/table">
            <a:tbl>
              <a:tblPr/>
              <a:tblGrid>
                <a:gridCol w="447248"/>
                <a:gridCol w="2539215"/>
                <a:gridCol w="1692811"/>
                <a:gridCol w="1692811"/>
                <a:gridCol w="1692811"/>
              </a:tblGrid>
              <a:tr h="106615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Programy ogółem</a:t>
                      </a:r>
                      <a:b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pkt I.1 decyzji</a:t>
                      </a:r>
                      <a:b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(w tys. zł)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Inne fakultatywne zadania pkt I.2 decyzji</a:t>
                      </a:r>
                      <a:b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(w tys. zł)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Razem kol.3+4</a:t>
                      </a:r>
                      <a:b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(w tys. zł)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25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Gorzów Wlkp.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10 993,9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660,0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11 653,9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Krosno Odrz.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7 586,3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455,4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8 041,7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Międzyrzecz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8 844,0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530,9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9 374,9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Nowa Sól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9 994,3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600,0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10 594,3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Słubice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2 896,0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173,9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3 069,9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Strzelce Kraj.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8 237,6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494,5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8 732,1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Sulęcin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4 765,7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286,1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5 051,8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Świebodzin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5 257,4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315,6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5 573,0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Wschowa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5 163,5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310,0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5 473,5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Zielona Góra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13 698,5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822,4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14 520,9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Żagań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9 297,2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558,2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9 855,4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Żary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7 016,3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>
                          <a:effectLst/>
                          <a:latin typeface="Calibri"/>
                        </a:rPr>
                        <a:t>421,2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0" i="0" u="none" strike="noStrike" dirty="0">
                          <a:effectLst/>
                          <a:latin typeface="Calibri"/>
                        </a:rPr>
                        <a:t>7 437,5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5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Łącznie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93 750,7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5 628,2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99 378,9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09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188913"/>
            <a:ext cx="917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Obraz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439862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3113829" y="286028"/>
            <a:ext cx="309751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pl-PL" dirty="0" smtClean="0"/>
              <a:t>Środki tzw. rezerwy regionalnej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57571"/>
              </p:ext>
            </p:extLst>
          </p:nvPr>
        </p:nvGraphicFramePr>
        <p:xfrm>
          <a:off x="233167" y="692696"/>
          <a:ext cx="8640958" cy="5914829"/>
        </p:xfrm>
        <a:graphic>
          <a:graphicData uri="http://schemas.openxmlformats.org/drawingml/2006/table">
            <a:tbl>
              <a:tblPr/>
              <a:tblGrid>
                <a:gridCol w="363844"/>
                <a:gridCol w="900791"/>
                <a:gridCol w="983510"/>
                <a:gridCol w="1124011"/>
                <a:gridCol w="983510"/>
                <a:gridCol w="1053761"/>
                <a:gridCol w="1124011"/>
                <a:gridCol w="983510"/>
                <a:gridCol w="1124010"/>
              </a:tblGrid>
              <a:tr h="2967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Lp.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PUP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Projekty współfinansowane z EFS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1404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 WER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RPO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Łącznie EFS</a:t>
                      </a:r>
                      <a:b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 zł)            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EFS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krajowy wkład publiczny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Łącznie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 zł)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EFS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krajowy wkład publiczny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Łącznie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 zł)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22139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środki w dyspozycji samorządu województwa (czwarta cyfra "7")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 zł)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środki w dyspozycji samorządu powiatu, w tym środki, o których mowa w art. 9 ust. 2d ustawy*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(czwarta cyfra "9")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 zł)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środki w dyspozycji samorządu województwa (czwarta cyfra "7")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 zł)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środki w dyspozycji samorządu powiatu, w tym środki, o których mowa w art. 9 ust. 2d ustawy*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(czwarta cyfra "9")</a:t>
                      </a:r>
                      <a:b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 zł)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97" marR="6897" marT="68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97" marR="6897" marT="6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97" marR="6897" marT="68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97" marR="6897" marT="6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effectLst/>
                          <a:latin typeface="+mn-lt"/>
                        </a:rPr>
                        <a:t>5=3+4</a:t>
                      </a:r>
                    </a:p>
                  </a:txBody>
                  <a:tcPr marL="6897" marR="6897" marT="6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97" marR="6897" marT="68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97" marR="6897" marT="6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effectLst/>
                          <a:latin typeface="+mn-lt"/>
                        </a:rPr>
                        <a:t>8=6+7</a:t>
                      </a:r>
                    </a:p>
                  </a:txBody>
                  <a:tcPr marL="6897" marR="6897" marT="68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800" b="0" i="0" u="none" strike="noStrike" dirty="0">
                          <a:effectLst/>
                          <a:latin typeface="+mn-lt"/>
                        </a:rPr>
                        <a:t>9=5+8</a:t>
                      </a:r>
                    </a:p>
                  </a:txBody>
                  <a:tcPr marL="6897" marR="6897" marT="68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Gorzów Wlkp.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2 905 799,00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256 459,00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3 162 258,00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2 241 481,00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395 555,00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2 637 036,00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5 799 294,00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Krosno </a:t>
                      </a:r>
                      <a:r>
                        <a:rPr lang="pl-PL" sz="1200" b="0" i="0" u="none" strike="noStrike" dirty="0" err="1">
                          <a:effectLst/>
                          <a:latin typeface="+mn-lt"/>
                        </a:rPr>
                        <a:t>Odrz</a:t>
                      </a:r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2 005 129,00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176 968,00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2 182 097,00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1 546 721,00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272 951,00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1 819 672,00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4 001 769,00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96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Międzyrzecz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2 337 554,00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206 307,00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2 543 861,00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1 803 147,00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318 202,00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2 121 349,00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4 665 210,00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Nowa Sól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2 641 582,00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233 140,00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2 874 722,00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2 037 669,00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359 589,00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2 397 258,00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5 271 980,00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Słubice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765 436,00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67 556,00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832 992,00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590 444,00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104 196,00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694 640,00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1 527 632,00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Strzelce Kraj.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2 177 291,00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192 163,00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2 369 454,00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1 679 523,00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296 386,00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1 975 909,00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4 345 363,00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Sulęcin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1 259 617,00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111 171,00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1 370 788,00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971 646,00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171 467,00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1 143 113,00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2 513 901,00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Świebodzin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1 389 597,00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122 642,00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1 512 239,00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1 071 910,00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189 161,00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1 261 071,00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2 773 310,00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Wschowa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1 364 773,00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120 452,00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1 485 225,00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1 052 762,00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185 781,00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1 238 543,00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2 723 768,00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Zielona Góra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3 620 642,00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319 549,00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3 940 191,00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2 792 899,00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492 865,00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3 285 764,00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7 225 955,00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Żagań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2 457 357,00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216 881,00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2 674 238,00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1 895 561,00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334 511,00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2 230 072,00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4 904 310,00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79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Żary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1 854 481,00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163 672,00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2 018 153,00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1 430 513,00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252 444,00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>
                          <a:effectLst/>
                          <a:latin typeface="+mn-lt"/>
                        </a:rPr>
                        <a:t>1 682 957,00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0" i="0" u="none" strike="noStrike" dirty="0">
                          <a:effectLst/>
                          <a:latin typeface="+mn-lt"/>
                        </a:rPr>
                        <a:t>3 701 110,00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23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Łącznie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24 779 258,00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2 186 960,00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26 966 218,00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19 114 276,00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3 373 108,00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22 487 384,00</a:t>
                      </a:r>
                    </a:p>
                  </a:txBody>
                  <a:tcPr marL="6897" marR="6897" marT="68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49 453 602,00</a:t>
                      </a:r>
                    </a:p>
                  </a:txBody>
                  <a:tcPr marL="6897" marR="6897" marT="68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Prostokąt 9"/>
          <p:cNvSpPr/>
          <p:nvPr/>
        </p:nvSpPr>
        <p:spPr>
          <a:xfrm>
            <a:off x="342107" y="6600297"/>
            <a:ext cx="86409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/>
              <a:t>* środki w dyspozycji samorządu powiatu - pod warunkiem podjęcia decyzji przez starostę o kwalifikowaniu kosztów zarządzania w projekcie EFS</a:t>
            </a:r>
          </a:p>
        </p:txBody>
      </p:sp>
    </p:spTree>
    <p:extLst>
      <p:ext uri="{BB962C8B-B14F-4D97-AF65-F5344CB8AC3E}">
        <p14:creationId xmlns:p14="http://schemas.microsoft.com/office/powerpoint/2010/main" val="318357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1000"/>
            <a:ext cx="68103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4636323" y="4797152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i="1" dirty="0" smtClean="0"/>
              <a:t>Dziękujemy za uwagę</a:t>
            </a:r>
            <a:endParaRPr lang="pl-PL" sz="2000" i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193832" y="2132856"/>
            <a:ext cx="68611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600" dirty="0" smtClean="0"/>
              <a:t>Podział środków Funduszu Pracy </a:t>
            </a:r>
          </a:p>
          <a:p>
            <a:pPr algn="ctr"/>
            <a:r>
              <a:rPr lang="pl-PL" sz="3600" dirty="0" smtClean="0"/>
              <a:t>na programy promocji zatrudnienia </a:t>
            </a:r>
          </a:p>
          <a:p>
            <a:pPr algn="ctr"/>
            <a:r>
              <a:rPr lang="pl-PL" sz="3600" dirty="0" smtClean="0"/>
              <a:t>i inne fakultatywne zadania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25759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723</Words>
  <Application>Microsoft Office PowerPoint</Application>
  <PresentationFormat>Pokaz na ekranie (4:3)</PresentationFormat>
  <Paragraphs>282</Paragraphs>
  <Slides>7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EdwinGie</dc:creator>
  <cp:lastModifiedBy>Edwin Gierasimczyk</cp:lastModifiedBy>
  <cp:revision>60</cp:revision>
  <cp:lastPrinted>2014-10-02T13:22:06Z</cp:lastPrinted>
  <dcterms:created xsi:type="dcterms:W3CDTF">2013-05-10T08:31:42Z</dcterms:created>
  <dcterms:modified xsi:type="dcterms:W3CDTF">2016-12-13T13:24:01Z</dcterms:modified>
</cp:coreProperties>
</file>