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76" r:id="rId3"/>
    <p:sldId id="277" r:id="rId4"/>
    <p:sldId id="259" r:id="rId5"/>
    <p:sldId id="269" r:id="rId6"/>
    <p:sldId id="272" r:id="rId7"/>
    <p:sldId id="273" r:id="rId8"/>
    <p:sldId id="271" r:id="rId9"/>
    <p:sldId id="280" r:id="rId10"/>
    <p:sldId id="281" r:id="rId11"/>
    <p:sldId id="278" r:id="rId12"/>
    <p:sldId id="279" r:id="rId13"/>
    <p:sldId id="264" r:id="rId14"/>
  </p:sldIdLst>
  <p:sldSz cx="9144000" cy="6858000" type="screen4x3"/>
  <p:notesSz cx="6858000" cy="96504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125339595708425E-2"/>
          <c:y val="4.8465362135410361E-2"/>
          <c:w val="0.88573007321453223"/>
          <c:h val="0.69271321166671873"/>
        </c:manualLayout>
      </c:layout>
      <c:lineChart>
        <c:grouping val="standard"/>
        <c:varyColors val="0"/>
        <c:ser>
          <c:idx val="0"/>
          <c:order val="0"/>
          <c:tx>
            <c:strRef>
              <c:f>'stopa bezrobocia'!$D$2</c:f>
              <c:strCache>
                <c:ptCount val="1"/>
                <c:pt idx="0">
                  <c:v>stopa bezrobocia w Lubuskim [w %]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7346548786664825E-2"/>
                  <c:y val="-3.77159461284955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txPr>
              <a:bodyPr/>
              <a:lstStyle/>
              <a:p>
                <a:pPr>
                  <a:defRPr sz="1800" b="1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'stopa bezrobocia'!$C$147:$C$180</c:f>
              <c:numCache>
                <c:formatCode>mmmm\ yyyy</c:formatCode>
                <c:ptCount val="3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</c:numCache>
            </c:numRef>
          </c:cat>
          <c:val>
            <c:numRef>
              <c:f>'stopa bezrobocia'!$D$147:$D$180</c:f>
              <c:numCache>
                <c:formatCode>0.0</c:formatCode>
                <c:ptCount val="34"/>
                <c:pt idx="0">
                  <c:v>16.5</c:v>
                </c:pt>
                <c:pt idx="1">
                  <c:v>16.3</c:v>
                </c:pt>
                <c:pt idx="2">
                  <c:v>15.7</c:v>
                </c:pt>
                <c:pt idx="3">
                  <c:v>14.9</c:v>
                </c:pt>
                <c:pt idx="4">
                  <c:v>14.2</c:v>
                </c:pt>
                <c:pt idx="5">
                  <c:v>13.6</c:v>
                </c:pt>
                <c:pt idx="6">
                  <c:v>13.3</c:v>
                </c:pt>
                <c:pt idx="7">
                  <c:v>13.3</c:v>
                </c:pt>
                <c:pt idx="8">
                  <c:v>12.8</c:v>
                </c:pt>
                <c:pt idx="9">
                  <c:v>12.6</c:v>
                </c:pt>
                <c:pt idx="10">
                  <c:v>12.6</c:v>
                </c:pt>
                <c:pt idx="11">
                  <c:v>12.5</c:v>
                </c:pt>
                <c:pt idx="12">
                  <c:v>13.1</c:v>
                </c:pt>
                <c:pt idx="13">
                  <c:v>12.9</c:v>
                </c:pt>
                <c:pt idx="14">
                  <c:v>12.5</c:v>
                </c:pt>
                <c:pt idx="15">
                  <c:v>12.1</c:v>
                </c:pt>
                <c:pt idx="16">
                  <c:v>11.5</c:v>
                </c:pt>
                <c:pt idx="17">
                  <c:v>11.1</c:v>
                </c:pt>
                <c:pt idx="18">
                  <c:v>10.8</c:v>
                </c:pt>
                <c:pt idx="19">
                  <c:v>10.6</c:v>
                </c:pt>
                <c:pt idx="20">
                  <c:v>10.4</c:v>
                </c:pt>
                <c:pt idx="21">
                  <c:v>10.199999999999999</c:v>
                </c:pt>
                <c:pt idx="22">
                  <c:v>10.199999999999999</c:v>
                </c:pt>
                <c:pt idx="23">
                  <c:v>10.5</c:v>
                </c:pt>
                <c:pt idx="24">
                  <c:v>11.2</c:v>
                </c:pt>
                <c:pt idx="25">
                  <c:v>11</c:v>
                </c:pt>
                <c:pt idx="26">
                  <c:v>10.5</c:v>
                </c:pt>
                <c:pt idx="27">
                  <c:v>9.9</c:v>
                </c:pt>
                <c:pt idx="28">
                  <c:v>9.4</c:v>
                </c:pt>
                <c:pt idx="29">
                  <c:v>9</c:v>
                </c:pt>
                <c:pt idx="30">
                  <c:v>8.8000000000000007</c:v>
                </c:pt>
                <c:pt idx="31">
                  <c:v>8.6999999999999993</c:v>
                </c:pt>
                <c:pt idx="32">
                  <c:v>8.4</c:v>
                </c:pt>
                <c:pt idx="33">
                  <c:v>8.4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'stopa bezrobocia'!$E$2</c:f>
              <c:strCache>
                <c:ptCount val="1"/>
                <c:pt idx="0">
                  <c:v>stopa bezrobocia w Polsce [w %]</c:v>
                </c:pt>
              </c:strCache>
            </c:strRef>
          </c:tx>
          <c:spPr>
            <a:ln w="38100">
              <a:solidFill>
                <a:schemeClr val="tx2"/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7346548786664825E-2"/>
                  <c:y val="4.6351524712260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txPr>
              <a:bodyPr/>
              <a:lstStyle/>
              <a:p>
                <a:pPr>
                  <a:defRPr sz="1800" b="1" i="1"/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'stopa bezrobocia'!$C$147:$C$180</c:f>
              <c:numCache>
                <c:formatCode>mmmm\ yyyy</c:formatCode>
                <c:ptCount val="3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</c:numCache>
            </c:numRef>
          </c:cat>
          <c:val>
            <c:numRef>
              <c:f>'stopa bezrobocia'!$E$147:$E$180</c:f>
              <c:numCache>
                <c:formatCode>0.0</c:formatCode>
                <c:ptCount val="34"/>
                <c:pt idx="0">
                  <c:v>13.9</c:v>
                </c:pt>
                <c:pt idx="1">
                  <c:v>13.9</c:v>
                </c:pt>
                <c:pt idx="2">
                  <c:v>13.5</c:v>
                </c:pt>
                <c:pt idx="3">
                  <c:v>13</c:v>
                </c:pt>
                <c:pt idx="4">
                  <c:v>12.5</c:v>
                </c:pt>
                <c:pt idx="5">
                  <c:v>12</c:v>
                </c:pt>
                <c:pt idx="6">
                  <c:v>11.8</c:v>
                </c:pt>
                <c:pt idx="7">
                  <c:v>11.7</c:v>
                </c:pt>
                <c:pt idx="8">
                  <c:v>11.5</c:v>
                </c:pt>
                <c:pt idx="9">
                  <c:v>11.3</c:v>
                </c:pt>
                <c:pt idx="10">
                  <c:v>11.4</c:v>
                </c:pt>
                <c:pt idx="11">
                  <c:v>11.4</c:v>
                </c:pt>
                <c:pt idx="12">
                  <c:v>11.9</c:v>
                </c:pt>
                <c:pt idx="13">
                  <c:v>11.9</c:v>
                </c:pt>
                <c:pt idx="14">
                  <c:v>11.5</c:v>
                </c:pt>
                <c:pt idx="15">
                  <c:v>11.1</c:v>
                </c:pt>
                <c:pt idx="16">
                  <c:v>10.7</c:v>
                </c:pt>
                <c:pt idx="17">
                  <c:v>10.199999999999999</c:v>
                </c:pt>
                <c:pt idx="18">
                  <c:v>10</c:v>
                </c:pt>
                <c:pt idx="19">
                  <c:v>9.9</c:v>
                </c:pt>
                <c:pt idx="20">
                  <c:v>9.6999999999999993</c:v>
                </c:pt>
                <c:pt idx="21">
                  <c:v>9.6</c:v>
                </c:pt>
                <c:pt idx="22">
                  <c:v>9.6</c:v>
                </c:pt>
                <c:pt idx="23">
                  <c:v>9.6999999999999993</c:v>
                </c:pt>
                <c:pt idx="24">
                  <c:v>10.199999999999999</c:v>
                </c:pt>
                <c:pt idx="25">
                  <c:v>10.199999999999999</c:v>
                </c:pt>
                <c:pt idx="26">
                  <c:v>9.9</c:v>
                </c:pt>
                <c:pt idx="27">
                  <c:v>9.4</c:v>
                </c:pt>
                <c:pt idx="28">
                  <c:v>9.1</c:v>
                </c:pt>
                <c:pt idx="29">
                  <c:v>8.6999999999999993</c:v>
                </c:pt>
                <c:pt idx="30">
                  <c:v>8.5</c:v>
                </c:pt>
                <c:pt idx="31">
                  <c:v>8.4</c:v>
                </c:pt>
                <c:pt idx="32">
                  <c:v>8.3000000000000007</c:v>
                </c:pt>
                <c:pt idx="33">
                  <c:v>8.1999999999999993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73088"/>
        <c:axId val="7169152"/>
      </c:lineChart>
      <c:dateAx>
        <c:axId val="25673088"/>
        <c:scaling>
          <c:orientation val="minMax"/>
        </c:scaling>
        <c:delete val="0"/>
        <c:axPos val="b"/>
        <c:numFmt formatCode="mmmm\ yy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/>
            </a:pPr>
            <a:endParaRPr lang="pl-PL"/>
          </a:p>
        </c:txPr>
        <c:crossAx val="7169152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7169152"/>
        <c:scaling>
          <c:orientation val="minMax"/>
          <c:max val="20"/>
          <c:min val="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/>
            </a:pPr>
            <a:endParaRPr lang="pl-PL"/>
          </a:p>
        </c:txPr>
        <c:crossAx val="25673088"/>
        <c:crosses val="autoZero"/>
        <c:crossBetween val="between"/>
        <c:majorUnit val="5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849726021089469"/>
          <c:y val="8.8853303958766824E-2"/>
          <c:w val="0.57471957452686839"/>
          <c:h val="0.1071085997669980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370097766914786E-2"/>
          <c:y val="3.907961874353879E-2"/>
          <c:w val="0.95547740065918607"/>
          <c:h val="0.714409015436640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'zwolnienia grupowe'!$D$122</c:f>
              <c:strCache>
                <c:ptCount val="1"/>
                <c:pt idx="0">
                  <c:v>liczba osób zgłoszona do zwolnienia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'zwolnienia grupowe'!$C$124:$C$132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'zwolnienia grupowe'!$D$124:$D$132</c:f>
              <c:numCache>
                <c:formatCode>General</c:formatCode>
                <c:ptCount val="9"/>
                <c:pt idx="0">
                  <c:v>1048</c:v>
                </c:pt>
                <c:pt idx="1">
                  <c:v>2061</c:v>
                </c:pt>
                <c:pt idx="2">
                  <c:v>556</c:v>
                </c:pt>
                <c:pt idx="3">
                  <c:v>1065</c:v>
                </c:pt>
                <c:pt idx="4">
                  <c:v>1447</c:v>
                </c:pt>
                <c:pt idx="5">
                  <c:v>1093</c:v>
                </c:pt>
                <c:pt idx="6">
                  <c:v>541</c:v>
                </c:pt>
                <c:pt idx="7">
                  <c:v>220</c:v>
                </c:pt>
                <c:pt idx="8">
                  <c:v>1409</c:v>
                </c:pt>
              </c:numCache>
            </c:numRef>
          </c:val>
        </c:ser>
        <c:ser>
          <c:idx val="1"/>
          <c:order val="1"/>
          <c:tx>
            <c:strRef>
              <c:f>'zwolnienia grupowe'!$E$122</c:f>
              <c:strCache>
                <c:ptCount val="1"/>
                <c:pt idx="0">
                  <c:v>liczba osób zwolniona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'zwolnienia grupowe'!$C$124:$C$132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'zwolnienia grupowe'!$E$124:$E$132</c:f>
              <c:numCache>
                <c:formatCode>General</c:formatCode>
                <c:ptCount val="9"/>
                <c:pt idx="0">
                  <c:v>278</c:v>
                </c:pt>
                <c:pt idx="1">
                  <c:v>1624</c:v>
                </c:pt>
                <c:pt idx="2">
                  <c:v>352</c:v>
                </c:pt>
                <c:pt idx="3">
                  <c:v>335</c:v>
                </c:pt>
                <c:pt idx="4">
                  <c:v>1200</c:v>
                </c:pt>
                <c:pt idx="5">
                  <c:v>937</c:v>
                </c:pt>
                <c:pt idx="6">
                  <c:v>274</c:v>
                </c:pt>
                <c:pt idx="7">
                  <c:v>387</c:v>
                </c:pt>
                <c:pt idx="8">
                  <c:v>346</c:v>
                </c:pt>
              </c:numCache>
            </c:numRef>
          </c:val>
        </c:ser>
        <c:ser>
          <c:idx val="2"/>
          <c:order val="2"/>
          <c:tx>
            <c:strRef>
              <c:f>'zwolnienia grupowe'!$F$122</c:f>
              <c:strCache>
                <c:ptCount val="1"/>
                <c:pt idx="0">
                  <c:v>liczba osób przewidzianych nadal do zwolnienia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'zwolnienia grupowe'!$C$124:$C$132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'zwolnienia grupowe'!$F$124:$F$132</c:f>
              <c:numCache>
                <c:formatCode>General</c:formatCode>
                <c:ptCount val="9"/>
                <c:pt idx="0">
                  <c:v>618</c:v>
                </c:pt>
                <c:pt idx="1">
                  <c:v>84</c:v>
                </c:pt>
                <c:pt idx="2">
                  <c:v>179</c:v>
                </c:pt>
                <c:pt idx="3">
                  <c:v>561</c:v>
                </c:pt>
                <c:pt idx="4">
                  <c:v>327</c:v>
                </c:pt>
                <c:pt idx="5">
                  <c:v>231</c:v>
                </c:pt>
                <c:pt idx="6">
                  <c:v>340</c:v>
                </c:pt>
                <c:pt idx="7">
                  <c:v>4</c:v>
                </c:pt>
                <c:pt idx="8">
                  <c:v>1048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839680"/>
        <c:axId val="24841600"/>
      </c:barChart>
      <c:catAx>
        <c:axId val="2483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24841600"/>
        <c:crosses val="autoZero"/>
        <c:auto val="1"/>
        <c:lblAlgn val="ctr"/>
        <c:lblOffset val="100"/>
        <c:noMultiLvlLbl val="0"/>
      </c:catAx>
      <c:valAx>
        <c:axId val="24841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839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4842563789208606E-2"/>
          <c:y val="0.829993798243574"/>
          <c:w val="0.97333606451135057"/>
          <c:h val="0.1531061386314053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</cdr:x>
      <cdr:y>0.22051</cdr:y>
    </cdr:from>
    <cdr:to>
      <cdr:x>1</cdr:x>
      <cdr:y>1</cdr:y>
    </cdr:to>
    <cdr:sp macro="" textlink="">
      <cdr:nvSpPr>
        <cdr:cNvPr id="17409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9970036" y="10339080"/>
          <a:ext cx="0" cy="368263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l-PL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5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825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1689D-6EDE-4A9C-B788-D718E6F34992}" type="datetimeFigureOut">
              <a:rPr lang="pl-PL" smtClean="0"/>
              <a:t>2016-12-13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166217"/>
            <a:ext cx="2971800" cy="482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4" y="9166217"/>
            <a:ext cx="2971800" cy="482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A96BE-2E52-43BD-8760-B3E94EEDB5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9922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2FCD-1C0E-40B0-9E41-F8030313FCB6}" type="datetimeFigureOut">
              <a:rPr lang="pl-PL" smtClean="0"/>
              <a:t>2016-12-13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7A19-2E1A-4EE0-8074-A641E557E3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860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2FCD-1C0E-40B0-9E41-F8030313FCB6}" type="datetimeFigureOut">
              <a:rPr lang="pl-PL" smtClean="0"/>
              <a:t>2016-12-13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7A19-2E1A-4EE0-8074-A641E557E3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7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2FCD-1C0E-40B0-9E41-F8030313FCB6}" type="datetimeFigureOut">
              <a:rPr lang="pl-PL" smtClean="0"/>
              <a:t>2016-12-13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7A19-2E1A-4EE0-8074-A641E557E3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008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2FCD-1C0E-40B0-9E41-F8030313FCB6}" type="datetimeFigureOut">
              <a:rPr lang="pl-PL" smtClean="0"/>
              <a:t>2016-12-13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7A19-2E1A-4EE0-8074-A641E557E3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740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2FCD-1C0E-40B0-9E41-F8030313FCB6}" type="datetimeFigureOut">
              <a:rPr lang="pl-PL" smtClean="0"/>
              <a:t>2016-12-13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7A19-2E1A-4EE0-8074-A641E557E3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60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2FCD-1C0E-40B0-9E41-F8030313FCB6}" type="datetimeFigureOut">
              <a:rPr lang="pl-PL" smtClean="0"/>
              <a:t>2016-12-13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7A19-2E1A-4EE0-8074-A641E557E3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305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2FCD-1C0E-40B0-9E41-F8030313FCB6}" type="datetimeFigureOut">
              <a:rPr lang="pl-PL" smtClean="0"/>
              <a:t>2016-12-13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7A19-2E1A-4EE0-8074-A641E557E3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009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2FCD-1C0E-40B0-9E41-F8030313FCB6}" type="datetimeFigureOut">
              <a:rPr lang="pl-PL" smtClean="0"/>
              <a:t>2016-12-13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7A19-2E1A-4EE0-8074-A641E557E3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698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2FCD-1C0E-40B0-9E41-F8030313FCB6}" type="datetimeFigureOut">
              <a:rPr lang="pl-PL" smtClean="0"/>
              <a:t>2016-12-13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7A19-2E1A-4EE0-8074-A641E557E3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085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2FCD-1C0E-40B0-9E41-F8030313FCB6}" type="datetimeFigureOut">
              <a:rPr lang="pl-PL" smtClean="0"/>
              <a:t>2016-12-13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7A19-2E1A-4EE0-8074-A641E557E3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393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2FCD-1C0E-40B0-9E41-F8030313FCB6}" type="datetimeFigureOut">
              <a:rPr lang="pl-PL" smtClean="0"/>
              <a:t>2016-12-13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7A19-2E1A-4EE0-8074-A641E557E3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233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42FCD-1C0E-40B0-9E41-F8030313FCB6}" type="datetimeFigureOut">
              <a:rPr lang="pl-PL" smtClean="0"/>
              <a:t>2016-12-13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07A19-2E1A-4EE0-8074-A641E557E3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561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hyperlink" Target="http://www.stat.gov.p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://www.stat.gov.pl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hyperlink" Target="http://www.barometrzawodow.p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tat.gov.pl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6810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003381" y="2564904"/>
            <a:ext cx="52420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dirty="0" smtClean="0"/>
              <a:t>Sytuacja </a:t>
            </a:r>
          </a:p>
          <a:p>
            <a:pPr algn="ctr"/>
            <a:r>
              <a:rPr lang="pl-PL" sz="4000" dirty="0" smtClean="0"/>
              <a:t>na lubuskim rynku pracy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881858" y="6037610"/>
            <a:ext cx="348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Zielona Góra, 14 grudnia 2016 roku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27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175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4398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311747" y="312910"/>
            <a:ext cx="279037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Zwolnienia grupowe</a:t>
            </a:r>
          </a:p>
          <a:p>
            <a:pPr algn="ctr"/>
            <a:r>
              <a:rPr lang="pl-PL" sz="1600" b="1" dirty="0" smtClean="0"/>
              <a:t>(</a:t>
            </a:r>
            <a:r>
              <a:rPr lang="pl-PL" sz="1600" b="1" dirty="0"/>
              <a:t>styczeń-listopad danego roku</a:t>
            </a:r>
            <a:r>
              <a:rPr lang="pl-PL" sz="1600" b="1" dirty="0" smtClean="0"/>
              <a:t>)</a:t>
            </a:r>
            <a:endParaRPr lang="pl-PL" sz="1600" b="1" dirty="0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737230"/>
              </p:ext>
            </p:extLst>
          </p:nvPr>
        </p:nvGraphicFramePr>
        <p:xfrm>
          <a:off x="323528" y="1196752"/>
          <a:ext cx="864096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767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175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4398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53" y="962515"/>
            <a:ext cx="843460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42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175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4398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3" y="1046185"/>
            <a:ext cx="8417372" cy="532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42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6810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724128" y="5053826"/>
            <a:ext cx="2267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i="1" dirty="0" smtClean="0"/>
              <a:t>Dziękuję za uwagę…</a:t>
            </a:r>
            <a:endParaRPr lang="pl-PL" sz="2000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003381" y="2564904"/>
            <a:ext cx="52420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dirty="0" smtClean="0"/>
              <a:t>Sytuacja </a:t>
            </a:r>
          </a:p>
          <a:p>
            <a:pPr algn="ctr"/>
            <a:r>
              <a:rPr lang="pl-PL" sz="4000" dirty="0" smtClean="0"/>
              <a:t>na lubuskim rynku pracy</a:t>
            </a:r>
          </a:p>
        </p:txBody>
      </p:sp>
    </p:spTree>
    <p:extLst>
      <p:ext uri="{BB962C8B-B14F-4D97-AF65-F5344CB8AC3E}">
        <p14:creationId xmlns:p14="http://schemas.microsoft.com/office/powerpoint/2010/main" val="14027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4398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383102" y="303510"/>
            <a:ext cx="4647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Zmiana PKB i liczby bezrobotnych </a:t>
            </a:r>
            <a:br>
              <a:rPr lang="pl-PL" b="1" dirty="0" smtClean="0"/>
            </a:br>
            <a:r>
              <a:rPr lang="pl-PL" b="1" dirty="0" smtClean="0"/>
              <a:t>w województwie lubuskim w latach 2008-2016</a:t>
            </a:r>
            <a:endParaRPr lang="pl-PL" sz="1600" b="1" dirty="0"/>
          </a:p>
        </p:txBody>
      </p:sp>
      <p:pic>
        <p:nvPicPr>
          <p:cNvPr id="5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175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16" y="1196752"/>
            <a:ext cx="877768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2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4398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175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769" y="836712"/>
            <a:ext cx="4678493" cy="597847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971051" y="147528"/>
            <a:ext cx="3489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Ludność województwa lubuskiego </a:t>
            </a:r>
            <a:br>
              <a:rPr lang="pl-PL" b="1" dirty="0" smtClean="0"/>
            </a:br>
            <a:r>
              <a:rPr lang="pl-PL" b="1" dirty="0" smtClean="0"/>
              <a:t>wg płci i grup wieku w 2015 roku</a:t>
            </a:r>
            <a:endParaRPr lang="pl-PL" b="1" dirty="0"/>
          </a:p>
        </p:txBody>
      </p:sp>
      <p:sp>
        <p:nvSpPr>
          <p:cNvPr id="6" name="Prostokąt 5"/>
          <p:cNvSpPr/>
          <p:nvPr/>
        </p:nvSpPr>
        <p:spPr>
          <a:xfrm>
            <a:off x="2051720" y="2852936"/>
            <a:ext cx="2376264" cy="2376264"/>
          </a:xfrm>
          <a:prstGeom prst="rect">
            <a:avLst/>
          </a:prstGeom>
          <a:solidFill>
            <a:srgbClr val="FFFF00">
              <a:alpha val="10000"/>
            </a:srgb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4860032" y="3140968"/>
            <a:ext cx="2376264" cy="2088232"/>
          </a:xfrm>
          <a:prstGeom prst="rect">
            <a:avLst/>
          </a:prstGeom>
          <a:solidFill>
            <a:srgbClr val="FFFF00">
              <a:alpha val="10000"/>
            </a:srgb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7298350" y="6282572"/>
            <a:ext cx="17347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i="1" dirty="0" smtClean="0"/>
              <a:t>Źródło: Urząd Statystyczny </a:t>
            </a:r>
            <a:br>
              <a:rPr lang="pl-PL" sz="1100" i="1" dirty="0" smtClean="0"/>
            </a:br>
            <a:r>
              <a:rPr lang="pl-PL" sz="1100" i="1" dirty="0" smtClean="0"/>
              <a:t>w Zielonej Górze</a:t>
            </a:r>
            <a:endParaRPr lang="pl-PL" sz="1100" i="1" dirty="0"/>
          </a:p>
        </p:txBody>
      </p:sp>
    </p:spTree>
    <p:extLst>
      <p:ext uri="{BB962C8B-B14F-4D97-AF65-F5344CB8AC3E}">
        <p14:creationId xmlns:p14="http://schemas.microsoft.com/office/powerpoint/2010/main" val="120743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175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4398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811534" y="303510"/>
            <a:ext cx="379078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Liczba ofert pracy zgłoszonych do PUP</a:t>
            </a:r>
          </a:p>
          <a:p>
            <a:pPr algn="ctr"/>
            <a:r>
              <a:rPr lang="pl-PL" b="1" dirty="0"/>
              <a:t>w</a:t>
            </a:r>
            <a:r>
              <a:rPr lang="pl-PL" b="1" dirty="0" smtClean="0"/>
              <a:t> latach 2008-2016</a:t>
            </a:r>
          </a:p>
          <a:p>
            <a:pPr algn="ctr"/>
            <a:endParaRPr lang="pl-PL" sz="1000" b="1" dirty="0" smtClean="0"/>
          </a:p>
          <a:p>
            <a:pPr algn="ctr"/>
            <a:r>
              <a:rPr lang="pl-PL" sz="1600" b="1" dirty="0" smtClean="0"/>
              <a:t>(styczeń-listopad danego roku)</a:t>
            </a:r>
            <a:endParaRPr lang="pl-PL" sz="1600" b="1" dirty="0"/>
          </a:p>
        </p:txBody>
      </p:sp>
      <p:sp>
        <p:nvSpPr>
          <p:cNvPr id="8" name="pole tekstowe 7"/>
          <p:cNvSpPr txBox="1"/>
          <p:nvPr/>
        </p:nvSpPr>
        <p:spPr>
          <a:xfrm flipH="1">
            <a:off x="1633127" y="6165304"/>
            <a:ext cx="6147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i="1" dirty="0" smtClean="0"/>
              <a:t>Źródło: Dane z powiatowych urzędów pracy pozyskiwane w ramach sprawozdania </a:t>
            </a:r>
            <a:r>
              <a:rPr lang="pl-PL" sz="1200" i="1" dirty="0" err="1" smtClean="0"/>
              <a:t>MPiPS</a:t>
            </a:r>
            <a:r>
              <a:rPr lang="pl-PL" sz="1200" i="1" dirty="0" smtClean="0"/>
              <a:t> 01.</a:t>
            </a:r>
            <a:endParaRPr lang="pl-PL" sz="12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86180"/>
            <a:ext cx="7920880" cy="476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66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175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4398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2696509" y="188913"/>
            <a:ext cx="3841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Liczba zarejestrowanych bezrobotnych</a:t>
            </a:r>
          </a:p>
          <a:p>
            <a:pPr algn="ctr"/>
            <a:r>
              <a:rPr lang="pl-PL" b="1" dirty="0"/>
              <a:t>w</a:t>
            </a:r>
            <a:r>
              <a:rPr lang="pl-PL" b="1" dirty="0" smtClean="0"/>
              <a:t> latach 2014-2016</a:t>
            </a:r>
            <a:endParaRPr lang="pl-PL" b="1" dirty="0"/>
          </a:p>
        </p:txBody>
      </p:sp>
      <p:sp>
        <p:nvSpPr>
          <p:cNvPr id="7" name="pole tekstowe 6"/>
          <p:cNvSpPr txBox="1"/>
          <p:nvPr/>
        </p:nvSpPr>
        <p:spPr>
          <a:xfrm flipH="1">
            <a:off x="1498317" y="6565477"/>
            <a:ext cx="6147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i="1" dirty="0" smtClean="0"/>
              <a:t>Źródło: Dane z powiatowych urzędów pracy pozyskiwane w ramach sprawozdania </a:t>
            </a:r>
            <a:r>
              <a:rPr lang="pl-PL" sz="1200" i="1" dirty="0" err="1" smtClean="0"/>
              <a:t>MPiPS</a:t>
            </a:r>
            <a:r>
              <a:rPr lang="pl-PL" sz="1200" i="1" dirty="0" smtClean="0"/>
              <a:t> 01.</a:t>
            </a:r>
            <a:endParaRPr lang="pl-PL" sz="12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26" y="881002"/>
            <a:ext cx="7200974" cy="56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2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4398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119727" y="220618"/>
            <a:ext cx="5145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Skala bezrobocia w Polsce i województwie lubuskim</a:t>
            </a:r>
          </a:p>
          <a:p>
            <a:pPr algn="ctr"/>
            <a:r>
              <a:rPr lang="pl-PL" b="1" dirty="0"/>
              <a:t>w</a:t>
            </a:r>
            <a:r>
              <a:rPr lang="pl-PL" b="1" dirty="0" smtClean="0"/>
              <a:t> latach 2014-2016</a:t>
            </a:r>
          </a:p>
          <a:p>
            <a:pPr algn="ctr"/>
            <a:r>
              <a:rPr lang="pl-PL" b="1" dirty="0" smtClean="0"/>
              <a:t>(w %)</a:t>
            </a:r>
            <a:endParaRPr lang="pl-PL" b="1" dirty="0"/>
          </a:p>
        </p:txBody>
      </p:sp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175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 flipH="1">
            <a:off x="2158859" y="6458690"/>
            <a:ext cx="5067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/>
              <a:t>Źródło: Bank Danych Lokalnych. Główny Urząd Statystyczny – </a:t>
            </a:r>
            <a:r>
              <a:rPr lang="pl-PL" sz="1200" i="1" dirty="0" smtClean="0">
                <a:hlinkClick r:id="rId4"/>
              </a:rPr>
              <a:t>www.stat.gov.pl</a:t>
            </a:r>
            <a:r>
              <a:rPr lang="pl-PL" sz="1200" i="1" dirty="0" smtClean="0"/>
              <a:t> </a:t>
            </a:r>
            <a:endParaRPr lang="pl-PL" sz="1200" i="1" dirty="0"/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9529760"/>
              </p:ext>
            </p:extLst>
          </p:nvPr>
        </p:nvGraphicFramePr>
        <p:xfrm>
          <a:off x="1259806" y="1143948"/>
          <a:ext cx="6696744" cy="5314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425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4398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927885" y="398532"/>
            <a:ext cx="5529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Skala bezrobocia w powiatach województwa lubuskiego</a:t>
            </a:r>
          </a:p>
          <a:p>
            <a:pPr algn="ctr"/>
            <a:endParaRPr lang="pl-PL" sz="800" b="1" dirty="0" smtClean="0"/>
          </a:p>
          <a:p>
            <a:pPr algn="ctr"/>
            <a:r>
              <a:rPr lang="pl-PL" sz="1400" b="1" dirty="0" smtClean="0"/>
              <a:t>(według stanu na koniec października 2016 roku)</a:t>
            </a:r>
          </a:p>
        </p:txBody>
      </p:sp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175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 flipH="1">
            <a:off x="3609334" y="6243900"/>
            <a:ext cx="5067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/>
              <a:t>Źródło: Bank Danych Lokalnych. Główny Urząd Statystyczny – </a:t>
            </a:r>
            <a:r>
              <a:rPr lang="pl-PL" sz="1200" i="1" dirty="0" smtClean="0">
                <a:hlinkClick r:id="rId4"/>
              </a:rPr>
              <a:t>www.stat.gov.pl</a:t>
            </a:r>
            <a:r>
              <a:rPr lang="pl-PL" sz="1200" i="1" dirty="0" smtClean="0"/>
              <a:t> </a:t>
            </a:r>
            <a:endParaRPr lang="pl-PL" sz="12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36352"/>
            <a:ext cx="8478589" cy="509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7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175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4398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2517680" y="312910"/>
            <a:ext cx="437850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Zawody deficytowe w 2017 roku – prognoza</a:t>
            </a:r>
          </a:p>
          <a:p>
            <a:pPr algn="ctr"/>
            <a:r>
              <a:rPr lang="pl-PL" sz="1600" b="1" dirty="0" smtClean="0"/>
              <a:t>- wstępne wyniki badania „Barometr zawodów” -</a:t>
            </a:r>
            <a:endParaRPr lang="pl-PL" sz="16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3230769" y="6456543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 smtClean="0">
                <a:hlinkClick r:id="rId4"/>
              </a:rPr>
              <a:t>www.barometrzawodow.pl</a:t>
            </a:r>
            <a:r>
              <a:rPr lang="pl-PL" sz="1600" i="1" dirty="0" smtClean="0"/>
              <a:t> </a:t>
            </a:r>
            <a:endParaRPr lang="pl-PL" sz="1600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3817"/>
            <a:ext cx="8928992" cy="526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5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4398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713358" y="290810"/>
            <a:ext cx="5958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Stopa bezrobocia i średnie przeciętne wynagrodzenie brutto </a:t>
            </a:r>
            <a:br>
              <a:rPr lang="pl-PL" b="1" dirty="0" smtClean="0"/>
            </a:br>
            <a:r>
              <a:rPr lang="pl-PL" b="1" dirty="0" smtClean="0"/>
              <a:t>w województwie lubuskim w relacji do średniej krajowej</a:t>
            </a:r>
            <a:br>
              <a:rPr lang="pl-PL" b="1" dirty="0" smtClean="0"/>
            </a:br>
            <a:r>
              <a:rPr lang="pl-PL" b="1" dirty="0" smtClean="0"/>
              <a:t>[w %]</a:t>
            </a:r>
            <a:endParaRPr lang="pl-PL" b="1" dirty="0"/>
          </a:p>
        </p:txBody>
      </p:sp>
      <p:pic>
        <p:nvPicPr>
          <p:cNvPr id="4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175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15054"/>
            <a:ext cx="8352928" cy="524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 flipH="1">
            <a:off x="3681342" y="6463262"/>
            <a:ext cx="5067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/>
              <a:t>Źródło: Bank Danych Lokalnych. Główny Urząd Statystyczny – </a:t>
            </a:r>
            <a:r>
              <a:rPr lang="pl-PL" sz="1200" i="1" dirty="0" smtClean="0">
                <a:hlinkClick r:id="rId5"/>
              </a:rPr>
              <a:t>www.stat.gov.pl</a:t>
            </a:r>
            <a:r>
              <a:rPr lang="pl-PL" sz="1200" i="1" dirty="0" smtClean="0"/>
              <a:t> </a:t>
            </a:r>
            <a:endParaRPr lang="pl-PL" sz="1200" i="1" dirty="0"/>
          </a:p>
        </p:txBody>
      </p:sp>
    </p:spTree>
    <p:extLst>
      <p:ext uri="{BB962C8B-B14F-4D97-AF65-F5344CB8AC3E}">
        <p14:creationId xmlns:p14="http://schemas.microsoft.com/office/powerpoint/2010/main" val="174559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175</Words>
  <Application>Microsoft Office PowerPoint</Application>
  <PresentationFormat>Pokaz na ekranie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EdwinGie</dc:creator>
  <cp:lastModifiedBy>Edwin Gierasimczyk</cp:lastModifiedBy>
  <cp:revision>62</cp:revision>
  <cp:lastPrinted>2016-02-09T10:15:24Z</cp:lastPrinted>
  <dcterms:created xsi:type="dcterms:W3CDTF">2013-05-10T08:31:42Z</dcterms:created>
  <dcterms:modified xsi:type="dcterms:W3CDTF">2016-12-13T13:17:45Z</dcterms:modified>
</cp:coreProperties>
</file>