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4" r:id="rId2"/>
    <p:sldId id="303" r:id="rId3"/>
    <p:sldId id="309" r:id="rId4"/>
    <p:sldId id="310" r:id="rId5"/>
    <p:sldId id="320" r:id="rId6"/>
    <p:sldId id="319" r:id="rId7"/>
    <p:sldId id="321" r:id="rId8"/>
    <p:sldId id="317" r:id="rId9"/>
  </p:sldIdLst>
  <p:sldSz cx="9144000" cy="6858000" type="screen4x3"/>
  <p:notesSz cx="68199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5353"/>
    <a:srgbClr val="33CC33"/>
    <a:srgbClr val="0033CC"/>
    <a:srgbClr val="FF7C80"/>
    <a:srgbClr val="006600"/>
    <a:srgbClr val="A50021"/>
    <a:srgbClr val="003399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2318A-53B1-4B79-9284-92E53EFE9C80}" type="datetimeFigureOut">
              <a:rPr lang="pl-PL" smtClean="0"/>
              <a:pPr/>
              <a:t>2013-03-20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62388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86358-B9AF-4E55-87C4-F167649706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5290" cy="496570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142F5864-CC4A-447B-A49D-16F00FE78C94}" type="datetimeFigureOut">
              <a:rPr lang="pl-PL" smtClean="0"/>
              <a:pPr/>
              <a:t>2013-03-20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991" y="4717417"/>
            <a:ext cx="5455920" cy="4469130"/>
          </a:xfrm>
          <a:prstGeom prst="rect">
            <a:avLst/>
          </a:prstGeom>
        </p:spPr>
        <p:txBody>
          <a:bodyPr vert="horz" lIns="91586" tIns="45793" rIns="91586" bIns="45793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33106"/>
            <a:ext cx="2955290" cy="496570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92B6AFB1-568D-48E2-B726-7700EEC236D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67F-7D4A-4CD9-9345-1C91B1C327EF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BA30-03DD-42A4-97E3-A99A1B370823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5325-9421-4727-87F0-821EAED48699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AA02-16E9-4AC3-BF23-F510FA609491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02D2-FA1F-419B-87CE-2FA84A966EAC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90E6-9EBD-418B-B7BD-D5E598018525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8BE5-FCF7-42BC-BDBA-DE740F9E54E5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6CFE-D40C-49E6-94A8-256AA1211D53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C2CD-367F-42A4-A235-B1916902899E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548-4ECB-4954-810B-26F6EFEDC3A4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1A61-CC08-41A7-A36E-552E8C7BB55B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60C8-1E7F-4F21-9B02-4516DC6AD1D8}" type="datetime1">
              <a:rPr lang="pl-PL" smtClean="0"/>
              <a:pPr/>
              <a:t>2013-03-20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F8095-5F26-4969-B09A-5B2620458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1</a:t>
            </a:fld>
            <a:endParaRPr lang="pl-PL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2132856"/>
            <a:ext cx="864096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4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Zawody deficytowe i nadwyżkowe </a:t>
            </a:r>
            <a:r>
              <a:rPr lang="pl-PL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4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 </a:t>
            </a:r>
            <a:br>
              <a:rPr lang="pl-PL" sz="4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4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województwie lubuskim</a:t>
            </a:r>
            <a:endParaRPr lang="pl-PL" sz="440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71800" y="6093296"/>
            <a:ext cx="3894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pl-PL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Zielona Góra, </a:t>
            </a:r>
            <a:r>
              <a:rPr lang="pl-PL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marzec 2013 </a:t>
            </a:r>
            <a:r>
              <a:rPr lang="pl-PL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r.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az 4" descr="Wojewódzki Urząd Pracy w Zielonej Gór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88640"/>
            <a:ext cx="2417841" cy="156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logo LORP (20100715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941168"/>
            <a:ext cx="1617662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941168"/>
            <a:ext cx="176371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2</a:t>
            </a:fld>
            <a:endParaRPr lang="pl-PL"/>
          </a:p>
        </p:txBody>
      </p:sp>
      <p:pic>
        <p:nvPicPr>
          <p:cNvPr id="8" name="Picture 9" descr="logo LORP (2010071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1120895"/>
            <a:ext cx="8229600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65125" indent="-365125" algn="ctr">
              <a:buClr>
                <a:schemeClr val="tx2"/>
              </a:buClr>
              <a:buNone/>
              <a:tabLst>
                <a:tab pos="228600" algn="l"/>
              </a:tabLst>
            </a:pPr>
            <a:r>
              <a:rPr lang="pl-PL" sz="1800" b="1" i="1" dirty="0" smtClean="0">
                <a:latin typeface="Times New Roman" pitchFamily="18" charset="0"/>
                <a:cs typeface="Times New Roman" pitchFamily="18" charset="0"/>
              </a:rPr>
              <a:t>Miernikiem określającym i systematyzującym zawody występujące na rynku pracy jest </a:t>
            </a:r>
            <a:r>
              <a:rPr lang="pl-PL" sz="18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wskaźnik intensywności nadwyżki/deficytu podaży siły roboczej</a:t>
            </a:r>
            <a:r>
              <a:rPr lang="pl-PL" sz="1800" b="1" i="1" dirty="0" smtClean="0">
                <a:latin typeface="Times New Roman" pitchFamily="18" charset="0"/>
                <a:cs typeface="Times New Roman" pitchFamily="18" charset="0"/>
              </a:rPr>
              <a:t> (stosunek średnio miesięcznej liczby ofert pracy  lub aktywizacji zgłoszonych do  urzędów pracy do średnio miesięcznej liczby rejestrujących się bezrobotnych)  W przyjętej metodologii   Monitoringu zawody dzielone są na deficytowe, nadwyżkowe i zrównoważone </a:t>
            </a:r>
          </a:p>
          <a:p>
            <a:pPr marL="365125" indent="-365125" algn="ctr">
              <a:buClr>
                <a:schemeClr val="tx2"/>
              </a:buClr>
              <a:buFont typeface="Wingdings 3" pitchFamily="18" charset="2"/>
              <a:buNone/>
              <a:tabLst>
                <a:tab pos="228600" algn="l"/>
              </a:tabLst>
            </a:pPr>
            <a:endParaRPr lang="pl-PL" sz="1100" b="1" i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365125" algn="ctr">
              <a:buClr>
                <a:schemeClr val="tx2"/>
              </a:buClr>
              <a:buFont typeface="Wingdings 3" pitchFamily="18" charset="2"/>
              <a:buNone/>
              <a:tabLst>
                <a:tab pos="228600" algn="l"/>
              </a:tabLst>
            </a:pPr>
            <a:r>
              <a:rPr lang="pl-PL" sz="18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Zawody </a:t>
            </a:r>
            <a:r>
              <a:rPr lang="pl-PL" sz="1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18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deficytowe” – to </a:t>
            </a:r>
            <a:r>
              <a:rPr lang="pl-PL" sz="1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zawody, na które występuje na rynku pracy </a:t>
            </a:r>
            <a:r>
              <a:rPr lang="pl-PL" sz="18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wyższe </a:t>
            </a:r>
            <a:r>
              <a:rPr lang="pl-PL" sz="1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zapotrzebowanie, niż liczba osób poszukujących pracy w tym </a:t>
            </a:r>
            <a:r>
              <a:rPr lang="pl-PL" sz="18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zawodzie</a:t>
            </a:r>
          </a:p>
          <a:p>
            <a:pPr marL="365125" indent="-365125" algn="ctr">
              <a:buClr>
                <a:schemeClr val="tx2"/>
              </a:buClr>
              <a:buFont typeface="Wingdings 3" pitchFamily="18" charset="2"/>
              <a:buNone/>
              <a:tabLst>
                <a:tab pos="228600" algn="l"/>
              </a:tabLst>
            </a:pPr>
            <a:r>
              <a:rPr lang="pl-PL" sz="1800" i="1" dirty="0" smtClean="0">
                <a:latin typeface="Times New Roman" pitchFamily="18" charset="0"/>
                <a:cs typeface="Times New Roman" pitchFamily="18" charset="0"/>
              </a:rPr>
              <a:t>Wskaźnik intensywności deficytu przyjmuje wartości większe niż 1,1</a:t>
            </a:r>
          </a:p>
          <a:p>
            <a:pPr marL="365125" indent="-365125" algn="just">
              <a:buClr>
                <a:schemeClr val="tx2"/>
              </a:buClr>
              <a:buFont typeface="Wingdings 3" pitchFamily="18" charset="2"/>
              <a:buNone/>
              <a:tabLst>
                <a:tab pos="228600" algn="l"/>
              </a:tabLst>
            </a:pPr>
            <a:endParaRPr lang="pl-PL" sz="800" i="1" dirty="0">
              <a:latin typeface="Times New Roman" pitchFamily="18" charset="0"/>
              <a:cs typeface="Times New Roman" pitchFamily="18" charset="0"/>
            </a:endParaRPr>
          </a:p>
          <a:p>
            <a:pPr marL="365125" indent="-365125" algn="ctr">
              <a:buClr>
                <a:schemeClr val="tx2"/>
              </a:buClr>
              <a:buFont typeface="Wingdings 3" pitchFamily="18" charset="2"/>
              <a:buNone/>
              <a:tabLst>
                <a:tab pos="228600" algn="l"/>
              </a:tabLst>
            </a:pPr>
            <a:r>
              <a:rPr lang="pl-PL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Zawody „</a:t>
            </a:r>
            <a:r>
              <a:rPr lang="pl-PL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nadwyżkowe” – to </a:t>
            </a:r>
            <a:r>
              <a:rPr lang="pl-PL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zawody, na które na rynku pracy istnieje mniejsze zapotrzebowanie, niż liczba osób poszukujących pracy w danym </a:t>
            </a:r>
            <a:r>
              <a:rPr lang="pl-PL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zawodzie</a:t>
            </a:r>
          </a:p>
          <a:p>
            <a:pPr marL="365125" indent="-365125" algn="ctr">
              <a:buClr>
                <a:schemeClr val="tx2"/>
              </a:buClr>
              <a:buFont typeface="Wingdings 3" pitchFamily="18" charset="2"/>
              <a:buNone/>
              <a:tabLst>
                <a:tab pos="228600" algn="l"/>
              </a:tabLst>
            </a:pPr>
            <a:r>
              <a:rPr lang="pl-PL" sz="1800" i="1" dirty="0" smtClean="0">
                <a:latin typeface="Times New Roman" pitchFamily="18" charset="0"/>
                <a:cs typeface="Times New Roman" pitchFamily="18" charset="0"/>
              </a:rPr>
              <a:t>Wskaźnik intensywności nadwyżki przyjmuje wartości mniejsze niż 0,9</a:t>
            </a:r>
          </a:p>
          <a:p>
            <a:pPr marL="365125" indent="-365125" algn="just">
              <a:buClr>
                <a:schemeClr val="tx2"/>
              </a:buClr>
              <a:buFont typeface="Wingdings 3" pitchFamily="18" charset="2"/>
              <a:buNone/>
              <a:tabLst>
                <a:tab pos="228600" algn="l"/>
              </a:tabLst>
            </a:pPr>
            <a:endParaRPr lang="pl-PL" sz="800" i="1" dirty="0">
              <a:latin typeface="Times New Roman" pitchFamily="18" charset="0"/>
              <a:cs typeface="Times New Roman" pitchFamily="18" charset="0"/>
            </a:endParaRPr>
          </a:p>
          <a:p>
            <a:pPr marL="365125" indent="-365125" algn="ctr">
              <a:buClr>
                <a:schemeClr val="tx2"/>
              </a:buClr>
              <a:buFont typeface="Wingdings 3" pitchFamily="18" charset="2"/>
              <a:buNone/>
              <a:tabLst>
                <a:tab pos="228600" algn="l"/>
              </a:tabLst>
            </a:pPr>
            <a:r>
              <a:rPr lang="pl-PL" sz="1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Zawody „</a:t>
            </a:r>
            <a:r>
              <a:rPr lang="pl-PL" sz="1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zrównoważone” – to </a:t>
            </a:r>
            <a:r>
              <a:rPr lang="pl-PL" sz="1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zawody gdzie popyt i podaż na rynku pracy </a:t>
            </a:r>
            <a:r>
              <a:rPr lang="pl-PL" sz="1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pozostają we względnej równowadze</a:t>
            </a:r>
          </a:p>
          <a:p>
            <a:pPr marL="365125" indent="-365125" algn="ctr">
              <a:buClr>
                <a:schemeClr val="tx2"/>
              </a:buClr>
              <a:buFont typeface="Wingdings 3" pitchFamily="18" charset="2"/>
              <a:buNone/>
              <a:tabLst>
                <a:tab pos="228600" algn="l"/>
              </a:tabLst>
            </a:pPr>
            <a:r>
              <a:rPr lang="pl-PL" sz="1800" i="1" dirty="0" smtClean="0">
                <a:latin typeface="Times New Roman" pitchFamily="18" charset="0"/>
                <a:cs typeface="Times New Roman" pitchFamily="18" charset="0"/>
              </a:rPr>
              <a:t>Wskaźnik intensywności przyjmuje wartości równe lub mniejsze od 1,1 oraz większe lub równe 0,9</a:t>
            </a:r>
            <a:endParaRPr lang="pl-PL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8" name="Picture 9" descr="logo LORP (2010071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 descr="Pergamin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4392488" cy="4713387"/>
          </a:xfrm>
          <a:blipFill dpi="0" rotWithShape="0">
            <a:blip r:embed="rId4" cstate="print"/>
            <a:srcRect/>
            <a:tile tx="0" ty="0" sx="100000" sy="100000" flip="none" algn="tl"/>
          </a:blipFill>
        </p:spPr>
        <p:txBody>
          <a:bodyPr rtlCol="0" anchor="ctr">
            <a:normAutofit fontScale="40000" lnSpcReduction="20000"/>
          </a:bodyPr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pl-PL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Rok 2011 </a:t>
            </a: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pl-PL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Ogółem 1655 zawodów</a:t>
            </a:r>
            <a:endParaRPr lang="pl-PL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>Max deficyt – 113 zawodów, tj. 6,9% ogółu odnotowanych zawodów;</a:t>
            </a:r>
          </a:p>
          <a:p>
            <a:pPr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>Deficytowe – 191 zawodów, tj. 11,5% ogółu;</a:t>
            </a:r>
          </a:p>
          <a:p>
            <a:pPr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>Zrównoważone – 87 zawodów, tj. 5,3% ogółu;</a:t>
            </a:r>
          </a:p>
          <a:p>
            <a:pPr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>Nadwyżkowe – 545 zawodów, tj. 32,9% ogółu;</a:t>
            </a:r>
          </a:p>
          <a:p>
            <a:pPr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>Max nadwyżka – 677 zawodów, tj. 40,9% ogółu;</a:t>
            </a:r>
          </a:p>
          <a:p>
            <a:pPr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>Zerowe – 42 zawody, tj. 2,5% ogółu.</a:t>
            </a:r>
            <a:endParaRPr lang="pl-PL" sz="4000" b="1" dirty="0" smtClean="0"/>
          </a:p>
        </p:txBody>
      </p:sp>
      <p:sp>
        <p:nvSpPr>
          <p:cNvPr id="11" name="Rectangle 4" descr="Papier gazetowy"/>
          <p:cNvSpPr txBox="1">
            <a:spLocks noChangeArrowheads="1"/>
          </p:cNvSpPr>
          <p:nvPr/>
        </p:nvSpPr>
        <p:spPr>
          <a:xfrm>
            <a:off x="4716016" y="1412776"/>
            <a:ext cx="4176464" cy="468052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</p:spPr>
        <p:txBody>
          <a:bodyPr anchor="ctr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Rok 2012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Ogółem 1680 zawodów</a:t>
            </a:r>
            <a:endParaRPr kumimoji="0" lang="pl-PL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Max deficyt – 106 zawodów, tj. 6,3% ogółu odnotowanych zawodów;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Deficytowe – 195 zawodów, tj. 11,6% ogółu;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Zrównoważone – 97 zawodów, tj. 5,8% ogółu;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Nadwyżkowe – 574 zawody, tj. 34,2% ogółu;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Max nadwyżka – 665 zawodów, tj. 39,6% ogółu;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Zerowe – 43 zawody, tj. 2,5% ogółu.</a:t>
            </a:r>
            <a:endParaRPr kumimoji="0" lang="pl-PL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8" name="Picture 9" descr="logo LORP (2010071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11560" y="2420888"/>
          <a:ext cx="7848872" cy="399586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79431"/>
                <a:gridCol w="967335"/>
                <a:gridCol w="968310"/>
                <a:gridCol w="968310"/>
                <a:gridCol w="968310"/>
                <a:gridCol w="968310"/>
                <a:gridCol w="828866"/>
              </a:tblGrid>
              <a:tr h="864096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Wyszczególnienie</a:t>
                      </a:r>
                      <a:endParaRPr lang="pl-PL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Mieszkańcy wg spisu ludności z 2011 </a:t>
                      </a:r>
                      <a:r>
                        <a:rPr lang="pl-PL" sz="1600" dirty="0" err="1"/>
                        <a:t>r</a:t>
                      </a:r>
                      <a:r>
                        <a:rPr lang="pl-PL" sz="1600" dirty="0"/>
                        <a:t>.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w tys.</a:t>
                      </a:r>
                      <a:endParaRPr lang="pl-PL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l-PL" sz="1600" dirty="0"/>
                        <a:t>Bezrobotni </a:t>
                      </a:r>
                      <a:r>
                        <a:rPr lang="pl-PL" sz="1600" dirty="0" smtClean="0"/>
                        <a:t>ogółem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Stan na koniec 2012 </a:t>
                      </a:r>
                      <a:r>
                        <a:rPr lang="pl-PL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  <a:r>
                        <a:rPr lang="pl-PL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Bezrobotni do 25 roku </a:t>
                      </a:r>
                      <a:r>
                        <a:rPr lang="pl-PL" sz="1600" dirty="0" smtClean="0"/>
                        <a:t>życia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Stan na koniec 2012 </a:t>
                      </a:r>
                      <a:r>
                        <a:rPr lang="pl-PL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  <a:r>
                        <a:rPr lang="pl-PL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pl-PL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204" marR="62204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469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razem</a:t>
                      </a:r>
                      <a:endParaRPr lang="pl-P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%</a:t>
                      </a:r>
                      <a:endParaRPr lang="pl-P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razem</a:t>
                      </a:r>
                      <a:endParaRPr lang="pl-P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%</a:t>
                      </a:r>
                      <a:endParaRPr lang="pl-P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razem</a:t>
                      </a:r>
                      <a:endParaRPr lang="pl-P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%</a:t>
                      </a:r>
                      <a:endParaRPr lang="pl-P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</a:tr>
              <a:tr h="41469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Ogółem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1.022,8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100,0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60.614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100,0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11.115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100,0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</a:tr>
              <a:tr h="41469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wyższe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127,8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14,4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5.508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9,1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826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7,4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</a:tr>
              <a:tr h="45616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policealne i średnie zawodowe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179,1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20,2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12.582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20,8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2.515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22,6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</a:tr>
              <a:tr h="45616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średnie ogólnokształcące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101,1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11,4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5.574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9,2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2.011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18,1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</a:tr>
              <a:tr h="45616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zasadnicze zawodowe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211,0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23,8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18.926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31,2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2.576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23,2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</a:tr>
              <a:tr h="45616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gimnazjalne i poniżej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217,7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24,5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18.024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29,7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3.187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28,7</a:t>
                      </a:r>
                      <a:endParaRPr lang="pl-P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204" marR="62204" marT="0" marB="0" anchor="ctr"/>
                </a:tc>
              </a:tr>
            </a:tbl>
          </a:graphicData>
        </a:graphic>
      </p:graphicFrame>
      <p:sp>
        <p:nvSpPr>
          <p:cNvPr id="11" name="Rectangle 589"/>
          <p:cNvSpPr>
            <a:spLocks noChangeArrowheads="1"/>
          </p:cNvSpPr>
          <p:nvPr/>
        </p:nvSpPr>
        <p:spPr bwMode="auto">
          <a:xfrm>
            <a:off x="539552" y="1340768"/>
            <a:ext cx="7929563" cy="7920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Porównanie struktur wybranych populacji mieszkańców województwa </a:t>
            </a:r>
          </a:p>
          <a:p>
            <a:pPr algn="ctr"/>
            <a:r>
              <a: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lubuskiego według poziomu wykształcenia</a:t>
            </a:r>
            <a:endParaRPr lang="pl-PL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8" name="Picture 9" descr="logo LORP (2010071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527" y="1397001"/>
          <a:ext cx="8496943" cy="5136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9"/>
                <a:gridCol w="792088"/>
                <a:gridCol w="792088"/>
                <a:gridCol w="936104"/>
                <a:gridCol w="720080"/>
                <a:gridCol w="864096"/>
                <a:gridCol w="1080118"/>
              </a:tblGrid>
              <a:tr h="4093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Nazwa zawodu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Symbol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Napływ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Oferty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Wskaźnik intensywności nadwyżki/</a:t>
                      </a:r>
                    </a:p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deficytu siły roboczej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45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Ogółem - liczba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Wskaźnik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struktury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Liczba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Wskaźnik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struktury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Bez zawodu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000000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0,0121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SIŁY ZBROJNE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nadwyżka deficytu</a:t>
                      </a:r>
                    </a:p>
                  </a:txBody>
                  <a:tcPr marL="9525" marR="9525" marT="9525" marB="0" anchor="ctr"/>
                </a:tc>
              </a:tr>
              <a:tr h="40936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PRZEDSTAWICIELE WŁADZ PUBLICZNYCH, WYŻSI URZĘDNICY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0,4820</a:t>
                      </a:r>
                    </a:p>
                  </a:txBody>
                  <a:tcPr marL="9525" marR="9525" marT="9525" marB="0" anchor="ctr"/>
                </a:tc>
              </a:tr>
              <a:tr h="29547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SPECJALIŚCI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0,1823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TECHNICY I INNY ŚREDNI PERSONEL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0,2281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PRACOWNICY BIUROWI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0,9598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PRACOWNICY USŁUG I SPRZEDAWCY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0,6688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ROLNICY, OGRODNICY, LEŚNICY I RYBACY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0,2006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ROBOTNICY PRZEMYSŁOWI I RZEMIEŚLNICY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0,2138</a:t>
                      </a:r>
                    </a:p>
                  </a:txBody>
                  <a:tcPr marL="9525" marR="9525" marT="9525" marB="0" anchor="ctr"/>
                </a:tc>
              </a:tr>
              <a:tr h="40936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OPERATORZY I MONTERZY MASZYN I URZĄDZEŃ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0,4167</a:t>
                      </a:r>
                    </a:p>
                  </a:txBody>
                  <a:tcPr marL="9525" marR="9525" marT="9525" marB="0" anchor="ctr"/>
                </a:tc>
              </a:tr>
              <a:tr h="3107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PRACOWNICY PRZY PRACACH PROSTYCH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0,6159</a:t>
                      </a:r>
                    </a:p>
                  </a:txBody>
                  <a:tcPr marL="9525" marR="9525" marT="9525" marB="0" anchor="ctr"/>
                </a:tc>
              </a:tr>
              <a:tr h="4093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0,3150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6</a:t>
            </a:fld>
            <a:endParaRPr lang="pl-PL" dirty="0"/>
          </a:p>
        </p:txBody>
      </p:sp>
      <p:pic>
        <p:nvPicPr>
          <p:cNvPr id="8" name="Picture 9" descr="logo LORP (2010071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533" y="1397000"/>
          <a:ext cx="8208914" cy="52095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84379"/>
                <a:gridCol w="720080"/>
                <a:gridCol w="720080"/>
                <a:gridCol w="792088"/>
                <a:gridCol w="792088"/>
                <a:gridCol w="792088"/>
                <a:gridCol w="1008111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Nazwa zawodu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Symbol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Stan na koniec 2012 </a:t>
                      </a:r>
                      <a:r>
                        <a:rPr lang="pl-PL" sz="12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Długotrwale bezrobotni powyżej 12 </a:t>
                      </a:r>
                      <a:r>
                        <a:rPr lang="pl-PL" sz="12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m-cy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Wskaźnik </a:t>
                      </a:r>
                      <a:r>
                        <a:rPr lang="pl-PL" sz="12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długotwałości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Ogółem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Wskaźnik struktury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Ogółem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Wskaźnik struktury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Bez zawodu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000000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11051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18,23%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1229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8,40%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11,12%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SIŁY ZBROJNE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0,11%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0,08%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18,46%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PRZEDSTAWICIELE WŁADZ PUBLICZNYCH, WYŻSI URZĘDNICY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0,52%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0,44%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20,13%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SPECJALIŚCI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3845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6,34%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765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5,23%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19,90%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TECHNICY I INNY ŚREDNI PERSONEL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6416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10,59%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1601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10,95%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24,95%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PRACOWNICY BIUROWI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2351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3,88%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633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4,33%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26,92%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PRACOWNICY USŁUG I SPRZEDAWCY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11072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18,27%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3227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22,06%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29,15%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ROLNICY, OGRODNICY, LEŚNICY I RYBACY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1658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2,74%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504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3,45%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30,40%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ROBOTNICY PRZEMYSŁOWI I RZEMIEŚLNICY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15234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25,13%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4112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28,11%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26,99%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OPERATORZY I MONTERZY MASZYN I URZĄDZEŃ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3408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5,62%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931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6,36%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27,32%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PRACOWNICY PRZY PRACACH PROSTYCH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5196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8,57%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1549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10,59%</a:t>
                      </a:r>
                      <a:endParaRPr lang="pl-PL" sz="13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29,81%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60614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14627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24,13%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7</a:t>
            </a:fld>
            <a:endParaRPr lang="pl-PL" dirty="0"/>
          </a:p>
        </p:txBody>
      </p:sp>
      <p:pic>
        <p:nvPicPr>
          <p:cNvPr id="8" name="Picture 9" descr="logo LORP (2010071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5537" y="1397000"/>
          <a:ext cx="8280918" cy="5231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4415"/>
                <a:gridCol w="864096"/>
                <a:gridCol w="936104"/>
                <a:gridCol w="864096"/>
                <a:gridCol w="936104"/>
                <a:gridCol w="936103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Nazwa zawodu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Symbol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Napływ - absolwenci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Stan na koniec 2012 </a:t>
                      </a:r>
                      <a:r>
                        <a:rPr lang="pl-PL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- absolwenci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Ogółem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Kobiety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Ogółem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Kobiety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Bez zawodu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SIŁY ZBROJNE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PRZEDSTAWICIELE WŁADZ PUBLICZNYCH, WYŻSI URZĘDNICY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SPECJALIŚCI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TECHNICY I INNY ŚREDNI PERSONEL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PRACOWNICY BIUROWI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PRACOWNICY USŁUG I SPRZEDAWCY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ROLNICY, OGRODNICY, LEŚNICY I RYBACY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ROBOTNICY PRZEMYSŁOWI I RZEMIEŚLNICY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OPERATORZY I MONTERZY MASZYN I URZĄDZEŃ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PRACOWNICY PRZY PRACACH PROSTYCH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964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400" b="1" i="1" dirty="0" smtClean="0">
                <a:latin typeface="Times New Roman" pitchFamily="18" charset="0"/>
                <a:cs typeface="Times New Roman" pitchFamily="18" charset="0"/>
              </a:rPr>
              <a:t>Dziękuję za uwagę</a:t>
            </a:r>
            <a:endParaRPr lang="pl-PL" sz="4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095-5F26-4969-B09A-5B2620458063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8" name="Picture 9" descr="logo LORP (2010071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3681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3528</TotalTime>
  <Words>871</Words>
  <Application>Microsoft Office PowerPoint</Application>
  <PresentationFormat>Pokaz na ekranie (4:3)</PresentationFormat>
  <Paragraphs>358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>Wojewódzki Urząd Pracy w Zielonej Górze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Wybrane elementy dotyczące bezrobocia  w województwie lubuskim </dc:title>
  <dc:creator>Wojewódzki Urząd Pracy w Zielonej Górze</dc:creator>
  <cp:lastModifiedBy>Your User Name</cp:lastModifiedBy>
  <cp:revision>365</cp:revision>
  <dcterms:created xsi:type="dcterms:W3CDTF">2008-06-23T11:42:55Z</dcterms:created>
  <dcterms:modified xsi:type="dcterms:W3CDTF">2013-03-20T08:14:56Z</dcterms:modified>
</cp:coreProperties>
</file>