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</c:v>
                </c:pt>
              </c:strCache>
            </c:strRef>
          </c:tx>
          <c:dPt>
            <c:idx val="0"/>
            <c:explosion val="14"/>
          </c:dPt>
          <c:dPt>
            <c:idx val="1"/>
            <c:explosion val="11"/>
          </c:dPt>
          <c:cat>
            <c:strRef>
              <c:f>Arkusz1!$A$2:$A$3</c:f>
              <c:strCache>
                <c:ptCount val="2"/>
                <c:pt idx="0">
                  <c:v>ADMINISTRACJA</c:v>
                </c:pt>
                <c:pt idx="1">
                  <c:v>inne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000" baseline="0"/>
            </a:pPr>
            <a:endParaRPr lang="pl-PL"/>
          </a:p>
        </c:txPr>
      </c:legendEntry>
      <c:layout/>
      <c:txPr>
        <a:bodyPr/>
        <a:lstStyle/>
        <a:p>
          <a:pPr>
            <a:defRPr sz="200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>
        <c:manualLayout>
          <c:xMode val="edge"/>
          <c:yMode val="edge"/>
          <c:x val="0.4430531122780873"/>
          <c:y val="1.538230477796188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 </c:v>
                </c:pt>
              </c:strCache>
            </c:strRef>
          </c:tx>
          <c:explosion val="22"/>
          <c:cat>
            <c:strRef>
              <c:f>Arkusz1!$A$2:$A$3</c:f>
              <c:strCache>
                <c:ptCount val="2"/>
                <c:pt idx="0">
                  <c:v> </c:v>
                </c:pt>
                <c:pt idx="1">
                  <c:v>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68</c:v>
                </c:pt>
                <c:pt idx="1">
                  <c:v>32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 </c:v>
                </c:pt>
              </c:strCache>
            </c:strRef>
          </c:tx>
          <c:explosion val="25"/>
          <c:dPt>
            <c:idx val="0"/>
            <c:explosion val="5"/>
          </c:dPt>
          <c:dPt>
            <c:idx val="1"/>
            <c:explosion val="23"/>
          </c:dPt>
          <c:dPt>
            <c:idx val="2"/>
            <c:explosion val="14"/>
          </c:dPt>
          <c:cat>
            <c:strRef>
              <c:f>Arkusz1!$A$2:$A$4</c:f>
              <c:strCache>
                <c:ptCount val="3"/>
                <c:pt idx="0">
                  <c:v>Uniwersytet Zielonogórski</c:v>
                </c:pt>
                <c:pt idx="1">
                  <c:v>Poznań i Wrocław</c:v>
                </c:pt>
                <c:pt idx="2">
                  <c:v>inne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42</c:v>
                </c:pt>
                <c:pt idx="1">
                  <c:v>22</c:v>
                </c:pt>
                <c:pt idx="2">
                  <c:v>34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cat>
            <c:strRef>
              <c:f>Arkusz1!$A$2:$A$5</c:f>
              <c:strCache>
                <c:ptCount val="4"/>
                <c:pt idx="0">
                  <c:v>1. kwartał</c:v>
                </c:pt>
                <c:pt idx="1">
                  <c:v>2. kwartał</c:v>
                </c:pt>
                <c:pt idx="2">
                  <c:v>3. kwartał</c:v>
                </c:pt>
                <c:pt idx="3">
                  <c:v>4. kwartał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 </c:v>
                </c:pt>
              </c:strCache>
            </c:strRef>
          </c:tx>
          <c:explosion val="13"/>
          <c:dPt>
            <c:idx val="0"/>
            <c:explosion val="9"/>
          </c:dPt>
          <c:cat>
            <c:strRef>
              <c:f>Arkusz1!$A$2:$A$5</c:f>
              <c:strCache>
                <c:ptCount val="4"/>
                <c:pt idx="0">
                  <c:v>Uniwerstet Zielonogórski</c:v>
                </c:pt>
                <c:pt idx="1">
                  <c:v>Poznań</c:v>
                </c:pt>
                <c:pt idx="2">
                  <c:v>Wrocław</c:v>
                </c:pt>
                <c:pt idx="3">
                  <c:v>Inne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63</c:v>
                </c:pt>
                <c:pt idx="1">
                  <c:v>15</c:v>
                </c:pt>
                <c:pt idx="2">
                  <c:v>11</c:v>
                </c:pt>
                <c:pt idx="3">
                  <c:v>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777608043550754"/>
          <c:y val="0.22959096716526456"/>
          <c:w val="0.42222391956449301"/>
          <c:h val="0.6825747265455356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 </c:v>
                </c:pt>
              </c:strCache>
            </c:strRef>
          </c:tx>
          <c:explosion val="2"/>
          <c:dPt>
            <c:idx val="1"/>
            <c:explosion val="13"/>
          </c:dPt>
          <c:cat>
            <c:numRef>
              <c:f>Arkusz1!$A$2:$A$3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 </c:v>
                </c:pt>
              </c:strCache>
            </c:strRef>
          </c:tx>
          <c:explosion val="24"/>
          <c:cat>
            <c:strRef>
              <c:f>Arkusz1!$A$2:$A$5</c:f>
              <c:strCache>
                <c:ptCount val="4"/>
                <c:pt idx="0">
                  <c:v>Uniwersytet Zielonogórski</c:v>
                </c:pt>
                <c:pt idx="1">
                  <c:v>Poznań</c:v>
                </c:pt>
                <c:pt idx="2">
                  <c:v>Szczecin</c:v>
                </c:pt>
                <c:pt idx="3">
                  <c:v>inne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64</c:v>
                </c:pt>
                <c:pt idx="1">
                  <c:v>20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 </c:v>
                </c:pt>
              </c:strCache>
            </c:strRef>
          </c:tx>
          <c:explosion val="25"/>
          <c:cat>
            <c:numRef>
              <c:f>Arkusz1!$A$2:$A$3</c:f>
              <c:numCache>
                <c:formatCode>General</c:formatCode>
                <c:ptCount val="2"/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 </c:v>
                </c:pt>
              </c:strCache>
            </c:strRef>
          </c:tx>
          <c:explosion val="25"/>
          <c:cat>
            <c:numRef>
              <c:f>Arkusz1!$A$2:$A$3</c:f>
              <c:numCache>
                <c:formatCode>General</c:formatCode>
                <c:ptCount val="2"/>
              </c:numCache>
            </c:num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  </c:v>
                </c:pt>
              </c:strCache>
            </c:strRef>
          </c:tx>
          <c:explosion val="18"/>
          <c:dPt>
            <c:idx val="0"/>
            <c:explosion val="62"/>
          </c:dPt>
          <c:dPt>
            <c:idx val="1"/>
            <c:explosion val="0"/>
          </c:dPt>
          <c:cat>
            <c:strRef>
              <c:f>Arkusz1!$A$2:$A$3</c:f>
              <c:strCache>
                <c:ptCount val="2"/>
                <c:pt idx="0">
                  <c:v>Uniwersytet Przyrodniczy we Wrocławiu</c:v>
                </c:pt>
                <c:pt idx="1">
                  <c:v>inne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64</c:v>
                </c:pt>
                <c:pt idx="1">
                  <c:v>34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0.5945</cdr:x>
      <cdr:y>0.2728</cdr:y>
    </cdr:from>
    <cdr:to>
      <cdr:x>0.8228</cdr:x>
      <cdr:y>0.5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3624064" y="1108670"/>
          <a:ext cx="1391728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pl-PL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40%</a:t>
          </a:r>
          <a:endParaRPr lang="pl-PL" sz="54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0.46356</cdr:x>
      <cdr:y>0.37794</cdr:y>
    </cdr:from>
    <cdr:to>
      <cdr:x>0.74719</cdr:x>
      <cdr:y>0.75072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2274659" y="936104"/>
          <a:ext cx="1391728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pl-PL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68%</a:t>
          </a:r>
          <a:endParaRPr lang="pl-PL" sz="54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3997696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0001887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42321309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44767843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601380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03484616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99813633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24826527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1432728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40453831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8482798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FAE88-8D66-4C84-B0F1-2C40CD03F999}" type="datetimeFigureOut">
              <a:rPr lang="pl-PL" smtClean="0"/>
              <a:pPr/>
              <a:t>2013-03-21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007A0-B082-4442-8528-8F01562E2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758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sz.sulechow.pl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wsz.sulechow.pl/index.php?m=4_0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Prostokąt 4"/>
          <p:cNvSpPr/>
          <p:nvPr/>
        </p:nvSpPr>
        <p:spPr>
          <a:xfrm>
            <a:off x="673112" y="-99392"/>
            <a:ext cx="77977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Badanie losów absolwentów </a:t>
            </a:r>
          </a:p>
          <a:p>
            <a:pPr algn="ctr"/>
            <a:r>
              <a:rPr lang="pl-PL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PWSZ w Sulechowie.</a:t>
            </a:r>
            <a:endParaRPr lang="pl-PL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81584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683568" y="612844"/>
            <a:ext cx="7200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wyuczonym zawodzie pracuje ponad połowa ankietowanych absolwentów kierunków: </a:t>
            </a:r>
            <a:r>
              <a:rPr lang="pl-PL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Ogrodnictwo</a:t>
            </a:r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Technologia Żywności i Żywienie Człowieka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wszyscy badani absolwenci ocenili bardzo dobrze i dobrze edukację praktyczną Sulechowskiej PWSZ.</a:t>
            </a:r>
          </a:p>
        </p:txBody>
      </p:sp>
      <p:sp>
        <p:nvSpPr>
          <p:cNvPr id="6" name="Przycisk akcji: Wstecz lub Poprzedni 5">
            <a:hlinkClick r:id="" action="ppaction://hlinkshowjump?jump=previousslide" highlightClick="1"/>
          </p:cNvPr>
          <p:cNvSpPr/>
          <p:nvPr/>
        </p:nvSpPr>
        <p:spPr>
          <a:xfrm>
            <a:off x="6876256" y="6171478"/>
            <a:ext cx="79208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niestandardowy 6">
            <a:hlinkClick r:id="rId3" action="ppaction://hlinksldjump" highlightClick="1"/>
          </p:cNvPr>
          <p:cNvSpPr/>
          <p:nvPr/>
        </p:nvSpPr>
        <p:spPr>
          <a:xfrm>
            <a:off x="7956376" y="6165304"/>
            <a:ext cx="824465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xmlns="" val="369678085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937993" y="116632"/>
            <a:ext cx="726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TURYSTYKA I REKREACJA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0441274"/>
              </p:ext>
            </p:extLst>
          </p:nvPr>
        </p:nvGraphicFramePr>
        <p:xfrm>
          <a:off x="0" y="836712"/>
          <a:ext cx="4906888" cy="247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3707904" y="1290652"/>
            <a:ext cx="55431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Absolwenci </a:t>
            </a:r>
            <a:r>
              <a:rPr lang="pl-PL" sz="2000" b="1" i="1" u="sng" dirty="0"/>
              <a:t>Turystyki i Rekreacji </a:t>
            </a:r>
            <a:r>
              <a:rPr lang="pl-PL" sz="2000" b="1" dirty="0"/>
              <a:t>kontynuują </a:t>
            </a:r>
            <a:r>
              <a:rPr lang="pl-PL" sz="2000" b="1" dirty="0" smtClean="0"/>
              <a:t>naukę</a:t>
            </a:r>
          </a:p>
          <a:p>
            <a:r>
              <a:rPr lang="pl-PL" sz="2000" b="1" dirty="0" smtClean="0"/>
              <a:t> </a:t>
            </a:r>
            <a:r>
              <a:rPr lang="pl-PL" sz="2000" b="1" dirty="0"/>
              <a:t>na studiach magisterskich – tak </a:t>
            </a:r>
            <a:r>
              <a:rPr lang="pl-PL" sz="2000" b="1" dirty="0" smtClean="0"/>
              <a:t>odpowiedziało</a:t>
            </a:r>
          </a:p>
          <a:p>
            <a:r>
              <a:rPr lang="pl-PL" sz="2000" b="1" dirty="0" smtClean="0"/>
              <a:t> </a:t>
            </a:r>
            <a:r>
              <a:rPr lang="pl-PL" sz="2000" b="1" dirty="0"/>
              <a:t>68% respondentów.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xmlns="" val="670203830"/>
              </p:ext>
            </p:extLst>
          </p:nvPr>
        </p:nvGraphicFramePr>
        <p:xfrm>
          <a:off x="3203848" y="31409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-38428" y="4298277"/>
            <a:ext cx="46104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Jest to głównie Uniwersytet </a:t>
            </a:r>
            <a:r>
              <a:rPr lang="pl-PL" sz="2000" b="1" dirty="0" smtClean="0"/>
              <a:t>Zielonogórski</a:t>
            </a:r>
          </a:p>
          <a:p>
            <a:r>
              <a:rPr lang="pl-PL" sz="2000" b="1" dirty="0" smtClean="0"/>
              <a:t> </a:t>
            </a:r>
            <a:r>
              <a:rPr lang="pl-PL" sz="2000" b="1" dirty="0"/>
              <a:t>– 41% badanych, a w 22% w </a:t>
            </a:r>
            <a:r>
              <a:rPr lang="pl-PL" sz="2000" b="1" dirty="0" smtClean="0"/>
              <a:t>takich</a:t>
            </a:r>
          </a:p>
          <a:p>
            <a:r>
              <a:rPr lang="pl-PL" sz="2000" b="1" dirty="0" smtClean="0"/>
              <a:t> </a:t>
            </a:r>
            <a:r>
              <a:rPr lang="pl-PL" sz="2000" b="1" dirty="0"/>
              <a:t>ośrodkach akademickich </a:t>
            </a:r>
            <a:r>
              <a:rPr lang="pl-PL" sz="2000" b="1" dirty="0" smtClean="0"/>
              <a:t>jak</a:t>
            </a:r>
          </a:p>
          <a:p>
            <a:r>
              <a:rPr lang="pl-PL" sz="2000" b="1" dirty="0" smtClean="0"/>
              <a:t> </a:t>
            </a:r>
            <a:r>
              <a:rPr lang="pl-PL" sz="2000" b="1" dirty="0"/>
              <a:t>Poznań i Wrocław.</a:t>
            </a:r>
          </a:p>
        </p:txBody>
      </p:sp>
    </p:spTree>
    <p:extLst>
      <p:ext uri="{BB962C8B-B14F-4D97-AF65-F5344CB8AC3E}">
        <p14:creationId xmlns:p14="http://schemas.microsoft.com/office/powerpoint/2010/main" xmlns="" val="24648041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691680" y="1628800"/>
            <a:ext cx="655272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KONTAKT </a:t>
            </a:r>
          </a:p>
          <a:p>
            <a:pPr algn="ctr"/>
            <a:r>
              <a:rPr lang="pl-PL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Z ABSOLWENTAMI</a:t>
            </a:r>
            <a:endParaRPr lang="pl-PL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36108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218367" y="188640"/>
            <a:ext cx="4742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STRONA WWW.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835696" y="1634897"/>
            <a:ext cx="5904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u="sng" dirty="0" smtClean="0">
                <a:hlinkClick r:id="rId3"/>
              </a:rPr>
              <a:t>www.pwsz.sulechow.pl</a:t>
            </a:r>
            <a:r>
              <a:rPr lang="pl-PL" sz="4000" u="sng" dirty="0" smtClean="0"/>
              <a:t/>
            </a:r>
            <a:br>
              <a:rPr lang="pl-PL" sz="4000" u="sng" dirty="0" smtClean="0"/>
            </a:br>
            <a:endParaRPr lang="pl-PL" sz="4000" u="sng" dirty="0" smtClean="0"/>
          </a:p>
          <a:p>
            <a:pPr algn="ctr"/>
            <a:r>
              <a:rPr lang="pl-PL" sz="4000" dirty="0" smtClean="0"/>
              <a:t>W zakładce dla absolwenta:</a:t>
            </a:r>
          </a:p>
          <a:p>
            <a:pPr algn="ctr"/>
            <a:r>
              <a:rPr lang="pl-PL" sz="4000" u="sng" dirty="0">
                <a:hlinkClick r:id="rId4"/>
              </a:rPr>
              <a:t>http://</a:t>
            </a:r>
            <a:r>
              <a:rPr lang="pl-PL" sz="4000" u="sng" dirty="0" smtClean="0">
                <a:hlinkClick r:id="rId4"/>
              </a:rPr>
              <a:t>www.pwsz.sulechow.pl/index.php?m=4_0</a:t>
            </a:r>
            <a:endParaRPr lang="pl-PL" sz="4000" u="sng" dirty="0" smtClean="0"/>
          </a:p>
          <a:p>
            <a:pPr algn="ctr"/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49483439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pole tekstowe 4"/>
          <p:cNvSpPr txBox="1"/>
          <p:nvPr/>
        </p:nvSpPr>
        <p:spPr>
          <a:xfrm>
            <a:off x="1547664" y="2492896"/>
            <a:ext cx="55446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KLUB</a:t>
            </a:r>
            <a:r>
              <a:rPr lang="pl-P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pl-PL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ABSOLWENTA</a:t>
            </a:r>
            <a:endParaRPr lang="pl-PL" sz="6600" dirty="0"/>
          </a:p>
        </p:txBody>
      </p:sp>
    </p:spTree>
    <p:extLst>
      <p:ext uri="{BB962C8B-B14F-4D97-AF65-F5344CB8AC3E}">
        <p14:creationId xmlns:p14="http://schemas.microsoft.com/office/powerpoint/2010/main" xmlns="" val="345365961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038088" y="116632"/>
            <a:ext cx="7067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KONTAKT BEZPOŚREDNI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79512" y="110250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Nasi absolwenci odwiedzają nas i promują na zewnątrz. </a:t>
            </a:r>
          </a:p>
        </p:txBody>
      </p:sp>
      <p:pic>
        <p:nvPicPr>
          <p:cNvPr id="14" name="Symbol zastępczy zawartości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15" name="Prostokąt 14"/>
          <p:cNvSpPr/>
          <p:nvPr/>
        </p:nvSpPr>
        <p:spPr>
          <a:xfrm>
            <a:off x="966076" y="101070"/>
            <a:ext cx="7067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KONTAKT BEZPOŚREDNI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2051720" y="5445224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Daniel Kurowski absolwent </a:t>
            </a:r>
            <a:r>
              <a:rPr lang="pl-PL" b="1"/>
              <a:t>kierunku </a:t>
            </a:r>
            <a:r>
              <a:rPr lang="pl-PL" b="1" smtClean="0"/>
              <a:t>Administracja</a:t>
            </a:r>
          </a:p>
          <a:p>
            <a:pPr algn="ctr"/>
            <a:r>
              <a:rPr lang="pl-PL" b="1" smtClean="0"/>
              <a:t> </a:t>
            </a:r>
            <a:r>
              <a:rPr lang="pl-PL" b="1" dirty="0"/>
              <a:t>i Prorektor ds. Studenckich doc. dr Julian Jakubowski</a:t>
            </a:r>
          </a:p>
        </p:txBody>
      </p:sp>
    </p:spTree>
    <p:extLst>
      <p:ext uri="{BB962C8B-B14F-4D97-AF65-F5344CB8AC3E}">
        <p14:creationId xmlns:p14="http://schemas.microsoft.com/office/powerpoint/2010/main" xmlns="" val="249301551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K.D. 2013</a:t>
            </a:r>
            <a:endParaRPr lang="pl-PL" dirty="0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611560" y="2060848"/>
            <a:ext cx="81254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DZIĘKUJĘ ZA UWAGĘ</a:t>
            </a:r>
            <a:endParaRPr lang="pl-PL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33606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01365" y="260647"/>
            <a:ext cx="8703858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l-PL" sz="3600" b="1" dirty="0" smtClean="0"/>
          </a:p>
          <a:p>
            <a:pPr algn="ctr"/>
            <a:endParaRPr lang="pl-PL" sz="3600" b="1" dirty="0"/>
          </a:p>
          <a:p>
            <a:pPr algn="ctr"/>
            <a:r>
              <a:rPr lang="pl-PL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</a:t>
            </a:r>
            <a:r>
              <a:rPr lang="pl-PL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badania losów absolwentów:</a:t>
            </a:r>
          </a:p>
          <a:p>
            <a:pPr algn="ctr"/>
            <a:r>
              <a:rPr lang="pl-PL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ankietyzacja telefoniczna</a:t>
            </a:r>
          </a:p>
          <a:p>
            <a:pPr algn="ctr"/>
            <a:r>
              <a:rPr lang="pl-PL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ankietyzacja stacjonarna </a:t>
            </a:r>
          </a:p>
          <a:p>
            <a:pPr algn="ctr"/>
            <a:r>
              <a:rPr lang="pl-PL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kontakt bezpośredni – wizyty absolwentów</a:t>
            </a:r>
          </a:p>
          <a:p>
            <a:pPr algn="ctr"/>
            <a:r>
              <a:rPr lang="pl-PL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strona www</a:t>
            </a:r>
          </a:p>
          <a:p>
            <a:pPr algn="ctr"/>
            <a:r>
              <a:rPr lang="pl-PL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  <a:endParaRPr lang="pl-PL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Klub Absolwenta</a:t>
            </a:r>
          </a:p>
          <a:p>
            <a:pPr algn="ctr"/>
            <a:r>
              <a:rPr lang="pl-PL" sz="2800" b="1" dirty="0"/>
              <a:t> </a:t>
            </a:r>
            <a:endParaRPr lang="pl-PL" sz="2800" dirty="0"/>
          </a:p>
          <a:p>
            <a:pPr algn="ctr"/>
            <a:r>
              <a:rPr lang="pl-PL" sz="2800" b="1" dirty="0"/>
              <a:t> 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407849084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pole tekstowe 4"/>
          <p:cNvSpPr txBox="1"/>
          <p:nvPr/>
        </p:nvSpPr>
        <p:spPr>
          <a:xfrm>
            <a:off x="-108520" y="1124744"/>
            <a:ext cx="944668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Absolwenci Sulechowskiej PWSZ dobrze</a:t>
            </a:r>
          </a:p>
          <a:p>
            <a:pPr algn="ctr"/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oceniają przygotowanie zawodowe</a:t>
            </a:r>
          </a:p>
          <a:p>
            <a:pPr algn="ctr"/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wyników badań losów absolwentów </a:t>
            </a:r>
          </a:p>
          <a:p>
            <a:pPr algn="ctr"/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Państwowej Wyższej Szkoły Zawodowej w Sulechowie </a:t>
            </a:r>
          </a:p>
          <a:p>
            <a:pPr algn="ctr"/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rocznika 2009/2010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7051894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pole tekstowe 4"/>
          <p:cNvSpPr txBox="1"/>
          <p:nvPr/>
        </p:nvSpPr>
        <p:spPr>
          <a:xfrm>
            <a:off x="323528" y="107432"/>
            <a:ext cx="8927252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Trzy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 po zakończeniu edukacji wskazuje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że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absolwenci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Sulechowskiej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Uczelni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wysoko</a:t>
            </a:r>
          </a:p>
          <a:p>
            <a:pPr algn="just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Oceniają przygotowanie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zawodowe, które </a:t>
            </a:r>
            <a:endParaRPr lang="pl-P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zdobyli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trakcie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studiów.</a:t>
            </a:r>
          </a:p>
          <a:p>
            <a:pPr algn="just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Badaniem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formie krótkiej ankiety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telefonicznej</a:t>
            </a:r>
          </a:p>
          <a:p>
            <a:pPr algn="just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objęto studentów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stacjonarnych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niestacjonarnych </a:t>
            </a:r>
          </a:p>
          <a:p>
            <a:pPr algn="just"/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Administracji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Turystyki i </a:t>
            </a:r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Rekreacji,</a:t>
            </a:r>
          </a:p>
          <a:p>
            <a:pPr algn="just"/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Technologii </a:t>
            </a:r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Żywności </a:t>
            </a:r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Żywienia </a:t>
            </a:r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Człowieka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oraz</a:t>
            </a:r>
          </a:p>
          <a:p>
            <a:pPr algn="just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Ogrodnictwa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8583162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Prostokąt 4"/>
          <p:cNvSpPr/>
          <p:nvPr/>
        </p:nvSpPr>
        <p:spPr>
          <a:xfrm>
            <a:off x="601217" y="14526"/>
            <a:ext cx="8156913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*ADMINISTRACJA</a:t>
            </a:r>
            <a:endParaRPr lang="pl-PL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just"/>
            <a:endParaRPr lang="pl-PL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just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*OGRODNICTWO</a:t>
            </a:r>
            <a:endParaRPr lang="pl-PL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just"/>
            <a:endParaRPr lang="pl-PL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just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*TECHNOLOGIA ŻYWNOŚCI </a:t>
            </a:r>
          </a:p>
          <a:p>
            <a:pPr algn="just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I </a:t>
            </a:r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ŻYWIENIE </a:t>
            </a:r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CZŁOWIEKA</a:t>
            </a:r>
            <a:endParaRPr lang="pl-PL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just"/>
            <a:endParaRPr lang="pl-PL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just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6" action="ppaction://hlinksldjump"/>
              </a:rPr>
              <a:t>*TURYSTYKA I REKREACJA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56503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pole tekstowe 4"/>
          <p:cNvSpPr txBox="1"/>
          <p:nvPr/>
        </p:nvSpPr>
        <p:spPr>
          <a:xfrm>
            <a:off x="827584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124164" y="116632"/>
            <a:ext cx="4943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ADMINISTRACJA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xmlns="" val="3408338084"/>
              </p:ext>
            </p:extLst>
          </p:nvPr>
        </p:nvGraphicFramePr>
        <p:xfrm>
          <a:off x="1979712" y="103231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rostokąt 9"/>
          <p:cNvSpPr/>
          <p:nvPr/>
        </p:nvSpPr>
        <p:spPr>
          <a:xfrm>
            <a:off x="4219221" y="2564904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60%    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08764" y="5517232"/>
            <a:ext cx="79251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dirty="0"/>
              <a:t>Absolwenci kierunku </a:t>
            </a:r>
            <a:r>
              <a:rPr lang="pl-PL" sz="3200" b="1" i="1" dirty="0"/>
              <a:t>Administracja</a:t>
            </a:r>
            <a:r>
              <a:rPr lang="pl-PL" sz="3200" b="1" dirty="0"/>
              <a:t> w 60</a:t>
            </a:r>
            <a:r>
              <a:rPr lang="pl-PL" sz="3200" b="1" dirty="0" smtClean="0"/>
              <a:t>%</a:t>
            </a:r>
          </a:p>
          <a:p>
            <a:pPr algn="ctr"/>
            <a:r>
              <a:rPr lang="pl-PL" sz="3200" b="1" dirty="0" smtClean="0"/>
              <a:t> </a:t>
            </a:r>
            <a:r>
              <a:rPr lang="pl-PL" sz="3200" b="1" dirty="0"/>
              <a:t>kontynuowali edukację na studiach II stopnia</a:t>
            </a:r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xmlns="" val="2951777236"/>
              </p:ext>
            </p:extLst>
          </p:nvPr>
        </p:nvGraphicFramePr>
        <p:xfrm>
          <a:off x="1547674" y="1039962"/>
          <a:ext cx="6096000" cy="42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Przycisk akcji: Do przodu lub Następny 12">
            <a:hlinkClick r:id="" action="ppaction://hlinkshowjump?jump=nextslide" highlightClick="1"/>
          </p:cNvPr>
          <p:cNvSpPr/>
          <p:nvPr/>
        </p:nvSpPr>
        <p:spPr>
          <a:xfrm>
            <a:off x="8233882" y="6127849"/>
            <a:ext cx="730606" cy="46950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0133524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16811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2" y="0"/>
            <a:ext cx="9144000" cy="6858000"/>
          </a:xfrm>
          <a:prstGeom prst="rect">
            <a:avLst/>
          </a:prstGeom>
        </p:spPr>
      </p:pic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2241838771"/>
              </p:ext>
            </p:extLst>
          </p:nvPr>
        </p:nvGraphicFramePr>
        <p:xfrm>
          <a:off x="3851920" y="332656"/>
          <a:ext cx="4536504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79512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64243" y="27809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9837" y="1124744"/>
            <a:ext cx="42386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63% </a:t>
            </a:r>
            <a:r>
              <a:rPr lang="pl-PL" sz="2000" b="1" dirty="0" smtClean="0"/>
              <a:t>badanych kontynuuje edukację</a:t>
            </a:r>
          </a:p>
          <a:p>
            <a:r>
              <a:rPr lang="pl-PL" sz="2000" b="1" dirty="0" smtClean="0"/>
              <a:t> na Uniwersytecie Zielonogórskim</a:t>
            </a:r>
          </a:p>
          <a:p>
            <a:r>
              <a:rPr lang="pl-PL" sz="2000" b="1" dirty="0" smtClean="0"/>
              <a:t> </a:t>
            </a:r>
            <a:r>
              <a:rPr lang="pl-PL" sz="2000" b="1" dirty="0"/>
              <a:t>(głównie na </a:t>
            </a:r>
            <a:r>
              <a:rPr lang="pl-PL" sz="2000" b="1" dirty="0" smtClean="0"/>
              <a:t>kierunkach: Zarządzanie,</a:t>
            </a:r>
          </a:p>
          <a:p>
            <a:r>
              <a:rPr lang="pl-PL" sz="2000" b="1" dirty="0" smtClean="0"/>
              <a:t> </a:t>
            </a:r>
            <a:r>
              <a:rPr lang="pl-PL" sz="2000" b="1" dirty="0"/>
              <a:t>Bezpieczeństwo </a:t>
            </a:r>
            <a:r>
              <a:rPr lang="pl-PL" sz="2000" b="1" dirty="0" smtClean="0"/>
              <a:t>narodowe</a:t>
            </a:r>
          </a:p>
          <a:p>
            <a:r>
              <a:rPr lang="pl-PL" sz="2000" b="1" dirty="0" smtClean="0"/>
              <a:t> </a:t>
            </a:r>
            <a:r>
              <a:rPr lang="pl-PL" sz="2000" b="1" dirty="0"/>
              <a:t>oraz Politologia</a:t>
            </a:r>
            <a:r>
              <a:rPr lang="pl-PL" sz="2000" b="1" dirty="0" smtClean="0"/>
              <a:t>),na uczelniach</a:t>
            </a:r>
          </a:p>
          <a:p>
            <a:r>
              <a:rPr lang="pl-PL" sz="2000" b="1" dirty="0" smtClean="0"/>
              <a:t> </a:t>
            </a:r>
            <a:r>
              <a:rPr lang="pl-PL" sz="2000" b="1" dirty="0"/>
              <a:t>w Poznaniu 15</a:t>
            </a:r>
            <a:r>
              <a:rPr lang="pl-PL" sz="2000" b="1" dirty="0" smtClean="0"/>
              <a:t>% </a:t>
            </a:r>
            <a:r>
              <a:rPr lang="pl-PL" sz="2000" b="1" dirty="0"/>
              <a:t>i we Wrocławiu 11%.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79512" y="4590256"/>
            <a:ext cx="86013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100" b="1" dirty="0"/>
              <a:t>Z ankietowanych osób połowa pracuje w zawodzie wyuczonym, a </a:t>
            </a:r>
            <a:r>
              <a:rPr lang="pl-PL" sz="2100" b="1" dirty="0" smtClean="0"/>
              <a:t>70%</a:t>
            </a:r>
          </a:p>
          <a:p>
            <a:r>
              <a:rPr lang="pl-PL" sz="2100" b="1" dirty="0"/>
              <a:t>p</a:t>
            </a:r>
            <a:r>
              <a:rPr lang="pl-PL" sz="2100" b="1" dirty="0" smtClean="0"/>
              <a:t>rzebadanych absolwentów </a:t>
            </a:r>
            <a:r>
              <a:rPr lang="pl-PL" sz="2100" b="1" dirty="0"/>
              <a:t>dobrze ocenia przygotowanie zawodowe</a:t>
            </a:r>
            <a:r>
              <a:rPr lang="pl-PL" sz="2100" b="1" dirty="0" smtClean="0"/>
              <a:t>,</a:t>
            </a:r>
          </a:p>
          <a:p>
            <a:r>
              <a:rPr lang="pl-PL" sz="2100" b="1" dirty="0" smtClean="0"/>
              <a:t>które </a:t>
            </a:r>
            <a:r>
              <a:rPr lang="pl-PL" sz="2100" b="1" dirty="0"/>
              <a:t>zdobyli </a:t>
            </a:r>
            <a:r>
              <a:rPr lang="pl-PL" sz="2100" b="1" dirty="0" smtClean="0"/>
              <a:t>na Sulechowskiej Uczelni. Tylko </a:t>
            </a:r>
            <a:r>
              <a:rPr lang="pl-PL" sz="2100" b="1" dirty="0"/>
              <a:t>6 osób wskazało, że jest </a:t>
            </a:r>
            <a:r>
              <a:rPr lang="pl-PL" sz="2100" b="1" dirty="0" smtClean="0"/>
              <a:t>raczej</a:t>
            </a:r>
          </a:p>
          <a:p>
            <a:r>
              <a:rPr lang="pl-PL" sz="2100" b="1" dirty="0"/>
              <a:t>n</a:t>
            </a:r>
            <a:r>
              <a:rPr lang="pl-PL" sz="2100" b="1" dirty="0" smtClean="0"/>
              <a:t>iezadowolonych z </a:t>
            </a:r>
            <a:r>
              <a:rPr lang="pl-PL" sz="2100" b="1" dirty="0"/>
              <a:t>przygotowania praktycznego do zawodu. 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2124164" y="116632"/>
            <a:ext cx="4943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ADMINISTRACJA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Przycisk akcji: Wstecz lub Poprzedni 13">
            <a:hlinkClick r:id="" action="ppaction://hlinkshowjump?jump=previousslide" highlightClick="1"/>
          </p:cNvPr>
          <p:cNvSpPr/>
          <p:nvPr/>
        </p:nvSpPr>
        <p:spPr>
          <a:xfrm>
            <a:off x="6948264" y="6165304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zycisk akcji: niestandardowy 14">
            <a:hlinkClick r:id="rId5" action="ppaction://hlinksldjump" highlightClick="1"/>
          </p:cNvPr>
          <p:cNvSpPr/>
          <p:nvPr/>
        </p:nvSpPr>
        <p:spPr>
          <a:xfrm>
            <a:off x="7956376" y="6165304"/>
            <a:ext cx="824465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xmlns="" val="1982054438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266029" y="188640"/>
            <a:ext cx="4823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OGRODNICTWO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4975167"/>
              </p:ext>
            </p:extLst>
          </p:nvPr>
        </p:nvGraphicFramePr>
        <p:xfrm>
          <a:off x="-108520" y="332656"/>
          <a:ext cx="4608512" cy="2780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4572001" y="980728"/>
            <a:ext cx="4672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Co drugi absolwent kierunku </a:t>
            </a:r>
            <a:r>
              <a:rPr lang="pl-PL" sz="2000" b="1" i="1" dirty="0" smtClean="0"/>
              <a:t>Ogrodnictwo</a:t>
            </a:r>
          </a:p>
          <a:p>
            <a:r>
              <a:rPr lang="pl-PL" sz="2000" b="1" dirty="0" smtClean="0"/>
              <a:t>2009/2010 kontynuuje naukę </a:t>
            </a:r>
            <a:r>
              <a:rPr lang="pl-PL" sz="2000" b="1" dirty="0"/>
              <a:t>na </a:t>
            </a:r>
            <a:r>
              <a:rPr lang="pl-PL" sz="2000" b="1" dirty="0" smtClean="0"/>
              <a:t>studiach</a:t>
            </a:r>
          </a:p>
          <a:p>
            <a:r>
              <a:rPr lang="pl-PL" sz="2000" b="1" dirty="0" smtClean="0"/>
              <a:t>magisterskich</a:t>
            </a:r>
            <a:r>
              <a:rPr lang="pl-PL" sz="2000" b="1" dirty="0"/>
              <a:t>. 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xmlns="" val="4129682987"/>
              </p:ext>
            </p:extLst>
          </p:nvPr>
        </p:nvGraphicFramePr>
        <p:xfrm>
          <a:off x="3522806" y="3717032"/>
          <a:ext cx="5721500" cy="3775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0" y="4149080"/>
            <a:ext cx="51021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Są to głównie studia </a:t>
            </a:r>
            <a:r>
              <a:rPr lang="pl-PL" sz="2000" b="1" dirty="0" smtClean="0"/>
              <a:t>na</a:t>
            </a:r>
          </a:p>
          <a:p>
            <a:r>
              <a:rPr lang="pl-PL" sz="2000" b="1" dirty="0" smtClean="0"/>
              <a:t>Uniwersytecie </a:t>
            </a:r>
            <a:r>
              <a:rPr lang="pl-PL" sz="2000" b="1" dirty="0"/>
              <a:t>Zielonogórskim – 64% </a:t>
            </a:r>
            <a:r>
              <a:rPr lang="pl-PL" sz="2000" b="1" dirty="0" smtClean="0"/>
              <a:t>wskazań,</a:t>
            </a:r>
          </a:p>
          <a:p>
            <a:r>
              <a:rPr lang="pl-PL" sz="2000" b="1" dirty="0" smtClean="0"/>
              <a:t>w </a:t>
            </a:r>
            <a:r>
              <a:rPr lang="pl-PL" sz="2000" b="1" dirty="0"/>
              <a:t>Poznaniu – 20% </a:t>
            </a:r>
            <a:r>
              <a:rPr lang="pl-PL" sz="2000" b="1" dirty="0" smtClean="0"/>
              <a:t>wskazań</a:t>
            </a:r>
          </a:p>
          <a:p>
            <a:r>
              <a:rPr lang="pl-PL" sz="2000" b="1" dirty="0" smtClean="0"/>
              <a:t>oraz </a:t>
            </a:r>
            <a:r>
              <a:rPr lang="pl-PL" sz="2000" b="1" dirty="0"/>
              <a:t>w Szczecinie – 7% wskazań. 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251520" y="1268760"/>
            <a:ext cx="139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50%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855219" y="1268760"/>
            <a:ext cx="139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50%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Przycisk akcji: niestandardowy 14">
            <a:hlinkClick r:id="rId5" action="ppaction://hlinksldjump" highlightClick="1"/>
          </p:cNvPr>
          <p:cNvSpPr/>
          <p:nvPr/>
        </p:nvSpPr>
        <p:spPr>
          <a:xfrm>
            <a:off x="8308697" y="6345598"/>
            <a:ext cx="824465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xmlns="" val="306020343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00527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05804" y="15905"/>
            <a:ext cx="87323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TECHNOLOGIA ŻYWNOŚCI I </a:t>
            </a:r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ŻYWIENIE </a:t>
            </a:r>
            <a:r>
              <a:rPr lang="pl-PL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CZŁOWIEKA</a:t>
            </a:r>
            <a:endParaRPr lang="pl-P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xmlns="" val="3893823172"/>
              </p:ext>
            </p:extLst>
          </p:nvPr>
        </p:nvGraphicFramePr>
        <p:xfrm>
          <a:off x="0" y="308292"/>
          <a:ext cx="4272136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981753" y="1124744"/>
            <a:ext cx="51622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Studia drugiego stopnia podjęło 40% </a:t>
            </a:r>
            <a:r>
              <a:rPr lang="pl-PL" sz="2000" b="1" dirty="0" smtClean="0"/>
              <a:t>badanych</a:t>
            </a:r>
          </a:p>
          <a:p>
            <a:r>
              <a:rPr lang="pl-PL" sz="2000" b="1" dirty="0" smtClean="0"/>
              <a:t>absolwentów </a:t>
            </a:r>
            <a:r>
              <a:rPr lang="pl-PL" sz="2000" b="1" dirty="0"/>
              <a:t>kierunku </a:t>
            </a:r>
            <a:r>
              <a:rPr lang="pl-PL" sz="2000" b="1" i="1" dirty="0"/>
              <a:t>Technologia </a:t>
            </a:r>
            <a:r>
              <a:rPr lang="pl-PL" sz="2000" b="1" i="1" dirty="0" smtClean="0"/>
              <a:t>Żywności</a:t>
            </a:r>
          </a:p>
          <a:p>
            <a:r>
              <a:rPr lang="pl-PL" sz="2000" b="1" i="1" dirty="0" smtClean="0"/>
              <a:t>i </a:t>
            </a:r>
            <a:r>
              <a:rPr lang="pl-PL" sz="2000" b="1" i="1" dirty="0"/>
              <a:t>Żywienie Człowieka</a:t>
            </a:r>
            <a:r>
              <a:rPr lang="pl-PL" sz="2000" b="1" dirty="0"/>
              <a:t> 2009/2010</a:t>
            </a:r>
          </a:p>
        </p:txBody>
      </p:sp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xmlns="" val="2793339522"/>
              </p:ext>
            </p:extLst>
          </p:nvPr>
        </p:nvGraphicFramePr>
        <p:xfrm>
          <a:off x="3203848" y="29249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937" y="4077072"/>
            <a:ext cx="527279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Z tego </a:t>
            </a:r>
            <a:r>
              <a:rPr lang="pl-PL" sz="2000" b="1" dirty="0"/>
              <a:t>zdecydowana większość (bo 67</a:t>
            </a:r>
            <a:r>
              <a:rPr lang="pl-PL" sz="2000" b="1" dirty="0" smtClean="0"/>
              <a:t>%)</a:t>
            </a:r>
          </a:p>
          <a:p>
            <a:r>
              <a:rPr lang="pl-PL" sz="2000" b="1" dirty="0" smtClean="0"/>
              <a:t>na </a:t>
            </a:r>
            <a:r>
              <a:rPr lang="pl-PL" sz="2000" b="1" dirty="0"/>
              <a:t>Uniwersytecie Przyrodniczym we Wrocławiu</a:t>
            </a:r>
            <a:r>
              <a:rPr lang="pl-PL" sz="2000" b="1" dirty="0" smtClean="0"/>
              <a:t>.</a:t>
            </a:r>
          </a:p>
          <a:p>
            <a:r>
              <a:rPr lang="pl-PL" sz="2000" b="1" dirty="0" smtClean="0"/>
              <a:t>Pojedyncze </a:t>
            </a:r>
            <a:r>
              <a:rPr lang="pl-PL" sz="2000" b="1" dirty="0"/>
              <a:t>osoby po </a:t>
            </a:r>
            <a:r>
              <a:rPr lang="pl-PL" sz="2000" b="1" i="1" dirty="0"/>
              <a:t>Technologii </a:t>
            </a:r>
            <a:r>
              <a:rPr lang="pl-PL" sz="2000" b="1" i="1" dirty="0" smtClean="0"/>
              <a:t>Żywności</a:t>
            </a:r>
          </a:p>
          <a:p>
            <a:r>
              <a:rPr lang="pl-PL" sz="2000" b="1" dirty="0" smtClean="0"/>
              <a:t>podjęły </a:t>
            </a:r>
            <a:r>
              <a:rPr lang="pl-PL" sz="2000" b="1" dirty="0"/>
              <a:t>studia na </a:t>
            </a:r>
            <a:r>
              <a:rPr lang="pl-PL" sz="2000" b="1" dirty="0" smtClean="0"/>
              <a:t>Uniwersytecie</a:t>
            </a:r>
          </a:p>
          <a:p>
            <a:r>
              <a:rPr lang="pl-PL" sz="2000" b="1" dirty="0" smtClean="0"/>
              <a:t>Zielonogórskim </a:t>
            </a:r>
            <a:r>
              <a:rPr lang="pl-PL" sz="2000" b="1" dirty="0"/>
              <a:t>i na uczelni w Szczecinie.</a:t>
            </a:r>
          </a:p>
        </p:txBody>
      </p:sp>
      <p:sp>
        <p:nvSpPr>
          <p:cNvPr id="12" name="Przycisk akcji: Do przodu lub Następny 11">
            <a:hlinkClick r:id="" action="ppaction://hlinkshowjump?jump=nextslide" highlightClick="1"/>
          </p:cNvPr>
          <p:cNvSpPr/>
          <p:nvPr/>
        </p:nvSpPr>
        <p:spPr>
          <a:xfrm>
            <a:off x="7884368" y="6093296"/>
            <a:ext cx="864096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239926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429</Words>
  <Application>Microsoft Office PowerPoint</Application>
  <PresentationFormat>Pokaz na ekranie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Oem</dc:creator>
  <cp:lastModifiedBy>e.Markowicz</cp:lastModifiedBy>
  <cp:revision>23</cp:revision>
  <dcterms:created xsi:type="dcterms:W3CDTF">2013-03-20T20:40:13Z</dcterms:created>
  <dcterms:modified xsi:type="dcterms:W3CDTF">2013-03-21T08:06:32Z</dcterms:modified>
</cp:coreProperties>
</file>