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8" r:id="rId30"/>
    <p:sldId id="289" r:id="rId31"/>
    <p:sldId id="291" r:id="rId32"/>
    <p:sldId id="292" r:id="rId33"/>
    <p:sldId id="293" r:id="rId34"/>
  </p:sldIdLst>
  <p:sldSz cx="9144000" cy="6858000" type="screen4x3"/>
  <p:notesSz cx="6797675" cy="992822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A6"/>
    <a:srgbClr val="005F9A"/>
    <a:srgbClr val="336699"/>
    <a:srgbClr val="0099CC"/>
    <a:srgbClr val="009F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816" autoAdjust="0"/>
  </p:normalViewPr>
  <p:slideViewPr>
    <p:cSldViewPr>
      <p:cViewPr varScale="1">
        <p:scale>
          <a:sx n="66" d="100"/>
          <a:sy n="66" d="100"/>
        </p:scale>
        <p:origin x="-1930" y="-82"/>
      </p:cViewPr>
      <p:guideLst>
        <p:guide orient="horz" pos="4065"/>
        <p:guide orient="horz" pos="4247"/>
        <p:guide pos="294"/>
        <p:guide pos="546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16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D461BC2-A5BC-469C-8C17-2C192318466E}" type="datetimeFigureOut">
              <a:rPr lang="pl-PL"/>
              <a:pPr>
                <a:defRPr/>
              </a:pPr>
              <a:t>07.06.2022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5300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31338"/>
            <a:ext cx="2946400" cy="495300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803206E-502E-419C-BAED-2C66BE616C5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7816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575" tIns="45787" rIns="91575" bIns="4578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575" tIns="45787" rIns="91575" bIns="4578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709381-6F57-4291-810F-CDA214988E5C}" type="datetimeFigureOut">
              <a:rPr lang="pl-PL"/>
              <a:pPr>
                <a:defRPr/>
              </a:pPr>
              <a:t>07.06.2022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5" tIns="45787" rIns="91575" bIns="45787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575" tIns="45787" rIns="91575" bIns="45787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5300"/>
          </a:xfrm>
          <a:prstGeom prst="rect">
            <a:avLst/>
          </a:prstGeom>
        </p:spPr>
        <p:txBody>
          <a:bodyPr vert="horz" lIns="91575" tIns="45787" rIns="91575" bIns="4578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31338"/>
            <a:ext cx="2946400" cy="495300"/>
          </a:xfrm>
          <a:prstGeom prst="rect">
            <a:avLst/>
          </a:prstGeom>
        </p:spPr>
        <p:txBody>
          <a:bodyPr vert="horz" lIns="91575" tIns="45787" rIns="91575" bIns="4578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41781F-E2BD-479C-B9BE-DC62F6272A5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0704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2DBAAD-82B0-466F-B26A-51E930F36970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lnSpc>
                <a:spcPct val="150000"/>
              </a:lnSpc>
            </a:pPr>
            <a:endParaRPr lang="pl-PL" sz="12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lnSpc>
                <a:spcPct val="150000"/>
              </a:lnSpc>
            </a:pPr>
            <a:endParaRPr lang="pl-PL" sz="12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lnSpc>
                <a:spcPct val="150000"/>
              </a:lnSpc>
            </a:pPr>
            <a:endParaRPr lang="pl-PL" sz="12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lnSpc>
                <a:spcPct val="150000"/>
              </a:lnSpc>
            </a:pPr>
            <a:endParaRPr lang="pl-PL" sz="12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lnSpc>
                <a:spcPct val="150000"/>
              </a:lnSpc>
            </a:pPr>
            <a:endParaRPr lang="pl-PL" sz="12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lnSpc>
                <a:spcPct val="150000"/>
              </a:lnSpc>
            </a:pPr>
            <a:endParaRPr lang="pl-PL" sz="12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pl-PL" sz="1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1781F-E2BD-479C-B9BE-DC62F6272A55}" type="slidenum">
              <a:rPr lang="pl-PL" smtClean="0"/>
              <a:pPr>
                <a:defRPr/>
              </a:pPr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89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Łącznik prosty 9"/>
          <p:cNvCxnSpPr/>
          <p:nvPr/>
        </p:nvCxnSpPr>
        <p:spPr>
          <a:xfrm>
            <a:off x="0" y="1098550"/>
            <a:ext cx="9144000" cy="0"/>
          </a:xfrm>
          <a:prstGeom prst="line">
            <a:avLst/>
          </a:prstGeom>
          <a:ln w="1905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dtytuł 2"/>
          <p:cNvSpPr txBox="1">
            <a:spLocks/>
          </p:cNvSpPr>
          <p:nvPr/>
        </p:nvSpPr>
        <p:spPr>
          <a:xfrm>
            <a:off x="2859088" y="6364288"/>
            <a:ext cx="2144712" cy="361950"/>
          </a:xfrm>
          <a:prstGeom prst="rect">
            <a:avLst/>
          </a:prstGeom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pl-PL" sz="1400" b="1">
                <a:solidFill>
                  <a:srgbClr val="336699"/>
                </a:solidFill>
              </a:rPr>
              <a:t>www.pip.gov.pl</a:t>
            </a:r>
          </a:p>
        </p:txBody>
      </p:sp>
      <p:cxnSp>
        <p:nvCxnSpPr>
          <p:cNvPr id="6" name="Łącznik prosty 3"/>
          <p:cNvCxnSpPr/>
          <p:nvPr userDrawn="1"/>
        </p:nvCxnSpPr>
        <p:spPr>
          <a:xfrm>
            <a:off x="0" y="1098550"/>
            <a:ext cx="9144000" cy="0"/>
          </a:xfrm>
          <a:prstGeom prst="line">
            <a:avLst/>
          </a:prstGeom>
          <a:ln w="1905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11" descr="LogoPodstawow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50825" y="6372225"/>
            <a:ext cx="244951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odtytuł 2"/>
          <p:cNvSpPr txBox="1">
            <a:spLocks/>
          </p:cNvSpPr>
          <p:nvPr userDrawn="1"/>
        </p:nvSpPr>
        <p:spPr bwMode="auto">
          <a:xfrm>
            <a:off x="5472113" y="6308725"/>
            <a:ext cx="3563937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Font typeface="Arial" charset="0"/>
              <a:buNone/>
              <a:defRPr/>
            </a:pPr>
            <a:r>
              <a:rPr lang="pl-PL" sz="1200" b="1">
                <a:solidFill>
                  <a:srgbClr val="336699"/>
                </a:solidFill>
              </a:rPr>
              <a:t>Okręgowy Inspektorat Pracy w Zielonej Górze</a:t>
            </a:r>
          </a:p>
          <a:p>
            <a:pPr>
              <a:buFont typeface="Arial" charset="0"/>
              <a:buNone/>
              <a:defRPr/>
            </a:pPr>
            <a:r>
              <a:rPr lang="pl-PL" sz="1200" b="1">
                <a:solidFill>
                  <a:srgbClr val="336699"/>
                </a:solidFill>
              </a:rPr>
              <a:t>ul. Dekoracyjna 8, 65-722 Zielona Góra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5" y="2391035"/>
            <a:ext cx="821055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ctr" rtl="0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6726" y="3789050"/>
            <a:ext cx="82105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1" descr="LogoPodstawow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23850" y="6308725"/>
            <a:ext cx="244951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ymbol zastępczy numeru slajdu 5"/>
          <p:cNvSpPr txBox="1">
            <a:spLocks/>
          </p:cNvSpPr>
          <p:nvPr userDrawn="1"/>
        </p:nvSpPr>
        <p:spPr>
          <a:xfrm>
            <a:off x="8521700" y="6356350"/>
            <a:ext cx="514350" cy="365125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pl-PL" kern="1200" smtClean="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3FDE88B-E59C-4241-A209-70AA610D9774}" type="slidenum">
              <a:rPr sz="1700"/>
              <a:pPr>
                <a:defRPr/>
              </a:pPr>
              <a:t>‹#›</a:t>
            </a:fld>
            <a:endParaRPr sz="1700" dirty="0"/>
          </a:p>
        </p:txBody>
      </p:sp>
      <p:sp>
        <p:nvSpPr>
          <p:cNvPr id="3" name="Symbol zastępczy tekstu 5"/>
          <p:cNvSpPr>
            <a:spLocks noGrp="1"/>
          </p:cNvSpPr>
          <p:nvPr>
            <p:ph type="body" idx="1"/>
          </p:nvPr>
        </p:nvSpPr>
        <p:spPr>
          <a:xfrm>
            <a:off x="466725" y="1340710"/>
            <a:ext cx="8210550" cy="446462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7" name="Tytuł 4"/>
          <p:cNvSpPr>
            <a:spLocks noGrp="1"/>
          </p:cNvSpPr>
          <p:nvPr>
            <p:ph type="title"/>
          </p:nvPr>
        </p:nvSpPr>
        <p:spPr>
          <a:xfrm>
            <a:off x="457200" y="116540"/>
            <a:ext cx="8229600" cy="86412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1" descr="LogoPodstawow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23850" y="6308725"/>
            <a:ext cx="244951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ymbol zastępczy numeru slajdu 5"/>
          <p:cNvSpPr txBox="1">
            <a:spLocks/>
          </p:cNvSpPr>
          <p:nvPr userDrawn="1"/>
        </p:nvSpPr>
        <p:spPr>
          <a:xfrm>
            <a:off x="8521700" y="6356350"/>
            <a:ext cx="514350" cy="365125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pl-PL" kern="1200" smtClean="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70F1D2C-EF9B-4B4A-99FD-FE1F3179A554}" type="slidenum">
              <a:rPr sz="1700"/>
              <a:pPr>
                <a:defRPr/>
              </a:pPr>
              <a:t>‹#›</a:t>
            </a:fld>
            <a:endParaRPr sz="1700" dirty="0"/>
          </a:p>
        </p:txBody>
      </p:sp>
      <p:sp>
        <p:nvSpPr>
          <p:cNvPr id="7" name="Tytuł 4"/>
          <p:cNvSpPr>
            <a:spLocks noGrp="1"/>
          </p:cNvSpPr>
          <p:nvPr>
            <p:ph type="title"/>
          </p:nvPr>
        </p:nvSpPr>
        <p:spPr>
          <a:xfrm>
            <a:off x="457200" y="116540"/>
            <a:ext cx="8229600" cy="86412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 bwMode="auto">
          <a:xfrm>
            <a:off x="466725" y="1341438"/>
            <a:ext cx="8210550" cy="4464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/>
            </a:lvl1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11" descr="LogoPodstawow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23850" y="6308725"/>
            <a:ext cx="244951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68700"/>
            <a:ext cx="4040188" cy="7201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268700"/>
            <a:ext cx="4041775" cy="7921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11" name="Tytuł 4"/>
          <p:cNvSpPr>
            <a:spLocks noGrp="1"/>
          </p:cNvSpPr>
          <p:nvPr>
            <p:ph type="title"/>
          </p:nvPr>
        </p:nvSpPr>
        <p:spPr>
          <a:xfrm>
            <a:off x="457200" y="116540"/>
            <a:ext cx="8229600" cy="86412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0"/>
          </p:nvPr>
        </p:nvSpPr>
        <p:spPr>
          <a:xfrm>
            <a:off x="8521700" y="6356350"/>
            <a:ext cx="514350" cy="365125"/>
          </a:xfr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pl-PL"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4D2BA6D-8044-4C2A-88B5-155AC8F865AE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Łącznik prosty 9"/>
          <p:cNvCxnSpPr/>
          <p:nvPr/>
        </p:nvCxnSpPr>
        <p:spPr>
          <a:xfrm>
            <a:off x="0" y="1098550"/>
            <a:ext cx="9144000" cy="0"/>
          </a:xfrm>
          <a:prstGeom prst="line">
            <a:avLst/>
          </a:prstGeom>
          <a:ln w="19050">
            <a:solidFill>
              <a:srgbClr val="0099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dtytuł 2"/>
          <p:cNvSpPr txBox="1">
            <a:spLocks/>
          </p:cNvSpPr>
          <p:nvPr/>
        </p:nvSpPr>
        <p:spPr>
          <a:xfrm>
            <a:off x="3492500" y="6308725"/>
            <a:ext cx="2144713" cy="36195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err="1">
                <a:solidFill>
                  <a:srgbClr val="336699"/>
                </a:solidFill>
                <a:latin typeface="Arial" pitchFamily="34" charset="0"/>
                <a:cs typeface="Arial" pitchFamily="34" charset="0"/>
              </a:rPr>
              <a:t>www.pip.gov.pl</a:t>
            </a:r>
            <a:endParaRPr lang="pl-PL" b="1" dirty="0">
              <a:solidFill>
                <a:srgbClr val="3366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521700" y="6376988"/>
            <a:ext cx="514350" cy="365125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pl-PL" sz="1700"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D14C8BEA-1A5D-4585-858E-F185210A8E29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36699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6699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D0D0D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D0D0D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D0D0D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D0D0D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D0D0D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413" y="5675313"/>
            <a:ext cx="41751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ytuł 3"/>
          <p:cNvSpPr>
            <a:spLocks noGrp="1"/>
          </p:cNvSpPr>
          <p:nvPr>
            <p:ph type="ctrTitle"/>
          </p:nvPr>
        </p:nvSpPr>
        <p:spPr bwMode="auto">
          <a:xfrm>
            <a:off x="468313" y="1412875"/>
            <a:ext cx="8210550" cy="3095625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altLang="pl-PL" smtClean="0">
                <a:solidFill>
                  <a:schemeClr val="tx2"/>
                </a:solidFill>
                <a:latin typeface="ZapfHumnst TL"/>
                <a:cs typeface="Arial" charset="0"/>
              </a:rPr>
              <a:t/>
            </a:r>
            <a:br>
              <a:rPr altLang="pl-PL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r>
              <a:rPr altLang="pl-PL" smtClean="0">
                <a:solidFill>
                  <a:schemeClr val="tx2"/>
                </a:solidFill>
                <a:latin typeface="ZapfHumnst TL"/>
                <a:cs typeface="Arial" charset="0"/>
              </a:rPr>
              <a:t/>
            </a:r>
            <a:br>
              <a:rPr altLang="pl-PL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8196" name="Tytuł 3"/>
          <p:cNvSpPr txBox="1">
            <a:spLocks/>
          </p:cNvSpPr>
          <p:nvPr/>
        </p:nvSpPr>
        <p:spPr bwMode="auto">
          <a:xfrm>
            <a:off x="468313" y="1989138"/>
            <a:ext cx="821055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pl-PL" altLang="pl-PL" sz="4400" b="1" dirty="0" smtClean="0">
                <a:solidFill>
                  <a:schemeClr val="tx2"/>
                </a:solidFill>
                <a:latin typeface="ZapfHumnst TL"/>
              </a:rPr>
              <a:t>ZASADY ZATRUDNIANIA PRACOWNIKÓW W POLSCE</a:t>
            </a:r>
            <a:r>
              <a:rPr lang="pl-PL" altLang="pl-PL" sz="2400" b="1" dirty="0">
                <a:solidFill>
                  <a:schemeClr val="tx2"/>
                </a:solidFill>
                <a:latin typeface="ZapfHumnst TL"/>
              </a:rPr>
              <a:t/>
            </a:r>
            <a:br>
              <a:rPr lang="pl-PL" altLang="pl-PL" sz="2400" b="1" dirty="0">
                <a:solidFill>
                  <a:schemeClr val="tx2"/>
                </a:solidFill>
                <a:latin typeface="ZapfHumnst TL"/>
              </a:rPr>
            </a:br>
            <a:endParaRPr lang="pl-PL" sz="3200" b="1" dirty="0">
              <a:solidFill>
                <a:schemeClr val="tx2"/>
              </a:solidFill>
              <a:latin typeface="ZapfHumnst TL"/>
            </a:endParaRPr>
          </a:p>
        </p:txBody>
      </p:sp>
      <p:sp>
        <p:nvSpPr>
          <p:cNvPr id="8197" name="Podtytuł 2"/>
          <p:cNvSpPr>
            <a:spLocks/>
          </p:cNvSpPr>
          <p:nvPr/>
        </p:nvSpPr>
        <p:spPr bwMode="auto">
          <a:xfrm>
            <a:off x="3132138" y="6021388"/>
            <a:ext cx="45354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r>
              <a:rPr lang="pl-PL" sz="1700" b="1">
                <a:solidFill>
                  <a:srgbClr val="005F9A"/>
                </a:solidFill>
                <a:latin typeface="Times New Roman" pitchFamily="18" charset="0"/>
              </a:rPr>
              <a:t>Okręgowy Inspektorat Pracy w Zielonej Górze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UMOWA O PRACĘ NA CZAS OKREŚLONY: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184582" y="2204864"/>
            <a:ext cx="856895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200" dirty="0">
                <a:solidFill>
                  <a:srgbClr val="0068A6"/>
                </a:solidFill>
              </a:rPr>
              <a:t>Okres zatrudnienia na podstawie umowy o pracę na czas określony, a także łączny okres zatrudnienia na podstawie umów o pracę na czas określony zawieranych między tymi samymi stronami stosunku pracy, </a:t>
            </a:r>
            <a:r>
              <a:rPr lang="pl-PL" sz="3200" u="sng" dirty="0">
                <a:solidFill>
                  <a:srgbClr val="0068A6"/>
                </a:solidFill>
              </a:rPr>
              <a:t>nie może przekraczać 33 miesięcy</a:t>
            </a:r>
            <a:r>
              <a:rPr lang="pl-PL" sz="3200" dirty="0">
                <a:solidFill>
                  <a:srgbClr val="0068A6"/>
                </a:solidFill>
              </a:rPr>
              <a:t>, a </a:t>
            </a:r>
            <a:r>
              <a:rPr lang="pl-PL" sz="3200" u="sng" dirty="0">
                <a:solidFill>
                  <a:srgbClr val="0068A6"/>
                </a:solidFill>
              </a:rPr>
              <a:t>łączna liczba tych umów nie może przekraczać trzech</a:t>
            </a:r>
            <a:r>
              <a:rPr lang="pl-PL" sz="3200" dirty="0">
                <a:solidFill>
                  <a:srgbClr val="0068A6"/>
                </a:solidFill>
              </a:rPr>
              <a:t>.</a:t>
            </a:r>
            <a:endParaRPr lang="pl-PL" sz="32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62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OKRESY WYPOWIEDZENIA </a:t>
            </a:r>
          </a:p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UMÓW O PRACĘ: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184582" y="2204864"/>
            <a:ext cx="856895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3200" u="sng" dirty="0" smtClean="0">
                <a:solidFill>
                  <a:srgbClr val="0068A6"/>
                </a:solidFill>
              </a:rPr>
              <a:t>Umowa na okres próbny:</a:t>
            </a:r>
            <a:endParaRPr lang="pl-PL" sz="3200" u="sng" dirty="0">
              <a:solidFill>
                <a:srgbClr val="0068A6"/>
              </a:solidFill>
            </a:endParaRPr>
          </a:p>
          <a:p>
            <a:pPr algn="l"/>
            <a:r>
              <a:rPr lang="pl-PL" sz="3200" dirty="0" smtClean="0">
                <a:solidFill>
                  <a:srgbClr val="0068A6"/>
                </a:solidFill>
              </a:rPr>
              <a:t>1</a:t>
            </a:r>
            <a:r>
              <a:rPr lang="pl-PL" sz="3200" dirty="0">
                <a:solidFill>
                  <a:srgbClr val="0068A6"/>
                </a:solidFill>
              </a:rPr>
              <a:t>) 3 dni robocze, jeżeli okres próbny nie przekracza 2 tygodni;</a:t>
            </a:r>
          </a:p>
          <a:p>
            <a:pPr algn="l"/>
            <a:r>
              <a:rPr lang="pl-PL" sz="3200" dirty="0">
                <a:solidFill>
                  <a:srgbClr val="0068A6"/>
                </a:solidFill>
              </a:rPr>
              <a:t>2) 1 tydzień, jeżeli okres próbny jest dłuższy niż 2 tygodnie;</a:t>
            </a:r>
          </a:p>
          <a:p>
            <a:pPr algn="l"/>
            <a:r>
              <a:rPr lang="pl-PL" sz="3200" dirty="0">
                <a:solidFill>
                  <a:srgbClr val="0068A6"/>
                </a:solidFill>
              </a:rPr>
              <a:t>3) 2 tygodnie, jeżeli okres próbny wynosi 3 miesiące.</a:t>
            </a:r>
          </a:p>
        </p:txBody>
      </p:sp>
    </p:spTree>
    <p:extLst>
      <p:ext uri="{BB962C8B-B14F-4D97-AF65-F5344CB8AC3E}">
        <p14:creationId xmlns:p14="http://schemas.microsoft.com/office/powerpoint/2010/main" val="412603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OKRESY WYPOWIEDZENIA </a:t>
            </a:r>
          </a:p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UMÓW O PRACĘ: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184582" y="2204864"/>
            <a:ext cx="856895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3200" u="sng" dirty="0" smtClean="0">
                <a:solidFill>
                  <a:srgbClr val="0068A6"/>
                </a:solidFill>
              </a:rPr>
              <a:t>Umowa na czas określony i na czas nieokreślony:</a:t>
            </a:r>
            <a:endParaRPr lang="pl-PL" sz="3200" u="sng" dirty="0">
              <a:solidFill>
                <a:srgbClr val="0068A6"/>
              </a:solidFill>
            </a:endParaRPr>
          </a:p>
          <a:p>
            <a:pPr algn="l"/>
            <a:r>
              <a:rPr lang="pl-PL" sz="3200" dirty="0" smtClean="0">
                <a:solidFill>
                  <a:srgbClr val="0068A6"/>
                </a:solidFill>
              </a:rPr>
              <a:t>1</a:t>
            </a:r>
            <a:r>
              <a:rPr lang="pl-PL" sz="3200" dirty="0">
                <a:solidFill>
                  <a:srgbClr val="0068A6"/>
                </a:solidFill>
              </a:rPr>
              <a:t>) 2 tygodnie, jeżeli pracownik był zatrudniony krócej niż 6 miesięcy;</a:t>
            </a:r>
          </a:p>
          <a:p>
            <a:pPr algn="l"/>
            <a:r>
              <a:rPr lang="pl-PL" sz="3200" dirty="0">
                <a:solidFill>
                  <a:srgbClr val="0068A6"/>
                </a:solidFill>
              </a:rPr>
              <a:t>2) 1 miesiąc, jeżeli pracownik był zatrudniony co najmniej 6 miesięcy;</a:t>
            </a:r>
          </a:p>
          <a:p>
            <a:pPr algn="l"/>
            <a:r>
              <a:rPr lang="pl-PL" sz="3200" dirty="0">
                <a:solidFill>
                  <a:srgbClr val="0068A6"/>
                </a:solidFill>
              </a:rPr>
              <a:t>3) 3 miesiące, jeżeli pracownik był zatrudniony co najmniej 3 lata.</a:t>
            </a:r>
          </a:p>
        </p:txBody>
      </p:sp>
    </p:spTree>
    <p:extLst>
      <p:ext uri="{BB962C8B-B14F-4D97-AF65-F5344CB8AC3E}">
        <p14:creationId xmlns:p14="http://schemas.microsoft.com/office/powerpoint/2010/main" val="1847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tytuł 2"/>
          <p:cNvSpPr txBox="1">
            <a:spLocks/>
          </p:cNvSpPr>
          <p:nvPr/>
        </p:nvSpPr>
        <p:spPr bwMode="auto">
          <a:xfrm>
            <a:off x="184582" y="1268760"/>
            <a:ext cx="856895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dirty="0">
                <a:solidFill>
                  <a:srgbClr val="0068A6"/>
                </a:solidFill>
              </a:rPr>
              <a:t>Oświadczenie każdej ze stron o wypowiedzeniu lub rozwiązaniu umowy o pracę bez wypowiedzenia powinno nastąpić </a:t>
            </a:r>
            <a:r>
              <a:rPr lang="pl-PL" sz="3200" u="sng" dirty="0">
                <a:solidFill>
                  <a:srgbClr val="0068A6"/>
                </a:solidFill>
              </a:rPr>
              <a:t>na piśmie</a:t>
            </a:r>
            <a:r>
              <a:rPr lang="pl-PL" sz="3200" dirty="0">
                <a:solidFill>
                  <a:srgbClr val="0068A6"/>
                </a:solidFill>
              </a:rPr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rgbClr val="0068A6"/>
                </a:solidFill>
              </a:rPr>
              <a:t>W </a:t>
            </a:r>
            <a:r>
              <a:rPr lang="pl-PL" sz="3200" dirty="0">
                <a:solidFill>
                  <a:srgbClr val="0068A6"/>
                </a:solidFill>
              </a:rPr>
              <a:t>oświadczeniu pracodawcy o wypowiedzeniu umowy o pracę zawartej na czas nieokreślony lub o rozwiązaniu umowy o pracę bez wypowiedzenia powinna być wskazana </a:t>
            </a:r>
            <a:r>
              <a:rPr lang="pl-PL" sz="3200" u="sng" dirty="0">
                <a:solidFill>
                  <a:srgbClr val="0068A6"/>
                </a:solidFill>
              </a:rPr>
              <a:t>przyczyna uzasadniająca wypowiedzenie lub rozwiązanie umowy</a:t>
            </a:r>
            <a:r>
              <a:rPr lang="pl-PL" sz="3200" dirty="0">
                <a:solidFill>
                  <a:srgbClr val="0068A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663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CZAS PRACY: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181150" y="1740440"/>
            <a:ext cx="856895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rgbClr val="0068A6"/>
                </a:solidFill>
              </a:rPr>
              <a:t>W podstawowym systemie czas </a:t>
            </a:r>
            <a:r>
              <a:rPr lang="pl-PL" sz="3200" dirty="0">
                <a:solidFill>
                  <a:srgbClr val="0068A6"/>
                </a:solidFill>
              </a:rPr>
              <a:t>pracy nie może przekraczać 8 godzin na dobę i przeciętnie 40 godzin w przeciętnie pięciodniowym tygodniu pracy w przyjętym okresie </a:t>
            </a:r>
            <a:r>
              <a:rPr lang="pl-PL" sz="3200" dirty="0" smtClean="0">
                <a:solidFill>
                  <a:srgbClr val="0068A6"/>
                </a:solidFill>
              </a:rPr>
              <a:t>rozliczeniowym.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rgbClr val="0068A6"/>
                </a:solidFill>
              </a:rPr>
              <a:t>Norma przeciętna (40 godzin/tydzień) dotyczy także równoważnych systemów czasu pracy, przy których możliwe jest wydłużenie normy dobowej.</a:t>
            </a:r>
            <a:endParaRPr lang="pl-PL" sz="32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55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ODPOCZYNEK: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181150" y="1740440"/>
            <a:ext cx="856895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b="1" dirty="0" smtClean="0">
                <a:solidFill>
                  <a:srgbClr val="0068A6"/>
                </a:solidFill>
              </a:rPr>
              <a:t>Dobowy</a:t>
            </a:r>
            <a:r>
              <a:rPr lang="pl-PL" sz="3200" dirty="0" smtClean="0">
                <a:solidFill>
                  <a:srgbClr val="0068A6"/>
                </a:solidFill>
              </a:rPr>
              <a:t> - </a:t>
            </a:r>
            <a:r>
              <a:rPr lang="pl-PL" sz="3200" dirty="0">
                <a:solidFill>
                  <a:srgbClr val="0068A6"/>
                </a:solidFill>
              </a:rPr>
              <a:t>w każdej dobie </a:t>
            </a:r>
            <a:r>
              <a:rPr lang="pl-PL" sz="3200" dirty="0" smtClean="0">
                <a:solidFill>
                  <a:srgbClr val="0068A6"/>
                </a:solidFill>
              </a:rPr>
              <a:t>pracownik ma prawo </a:t>
            </a:r>
            <a:r>
              <a:rPr lang="pl-PL" sz="3200" dirty="0">
                <a:solidFill>
                  <a:srgbClr val="0068A6"/>
                </a:solidFill>
              </a:rPr>
              <a:t>do co najmniej 11 godzin nieprzerwanego </a:t>
            </a:r>
            <a:r>
              <a:rPr lang="pl-PL" sz="3200" dirty="0" smtClean="0">
                <a:solidFill>
                  <a:srgbClr val="0068A6"/>
                </a:solidFill>
              </a:rPr>
              <a:t>odpoczynku;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b="1" dirty="0" smtClean="0">
                <a:solidFill>
                  <a:srgbClr val="0068A6"/>
                </a:solidFill>
              </a:rPr>
              <a:t>Tygodniowy</a:t>
            </a:r>
            <a:r>
              <a:rPr lang="pl-PL" sz="3200" dirty="0" smtClean="0">
                <a:solidFill>
                  <a:srgbClr val="0068A6"/>
                </a:solidFill>
              </a:rPr>
              <a:t> - pracownikowi </a:t>
            </a:r>
            <a:r>
              <a:rPr lang="pl-PL" sz="3200" dirty="0">
                <a:solidFill>
                  <a:srgbClr val="0068A6"/>
                </a:solidFill>
              </a:rPr>
              <a:t>przysługuje w każdym tygodniu prawo do co najmniej 35 godzin nieprzerwanego odpoczynku, obejmującego co najmniej 11 godzin nieprzerwanego odpoczynku dobowego.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pl-PL" sz="32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67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WYNAGRODZENIE ZA PRACĘ: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181150" y="1740440"/>
            <a:ext cx="856895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200" dirty="0">
                <a:solidFill>
                  <a:srgbClr val="0068A6"/>
                </a:solidFill>
              </a:rPr>
              <a:t>Pracownik ma prawo do godziwego wynagrodzenia za pracę. </a:t>
            </a:r>
            <a:r>
              <a:rPr lang="pl-PL" sz="3200" dirty="0">
                <a:solidFill>
                  <a:srgbClr val="0068A6"/>
                </a:solidFill>
              </a:rPr>
              <a:t>Warunki realizacji tego prawa określają przepisy prawa pracy oraz polityka państwa w dziedzinie płac, w szczególności poprzez ustalanie minimalnego wynagrodzenia za pracę</a:t>
            </a:r>
            <a:r>
              <a:rPr lang="pl-PL" sz="3200" dirty="0" smtClean="0">
                <a:solidFill>
                  <a:srgbClr val="0068A6"/>
                </a:solidFill>
              </a:rPr>
              <a:t>.</a:t>
            </a:r>
          </a:p>
          <a:p>
            <a:endParaRPr lang="pl-PL" sz="1100" dirty="0">
              <a:solidFill>
                <a:srgbClr val="0068A6"/>
              </a:solidFill>
            </a:endParaRPr>
          </a:p>
          <a:p>
            <a:pPr algn="l"/>
            <a:endParaRPr lang="pl-PL" sz="32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28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WYNAGRODZENIE ZA PRACĘ: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181150" y="1916832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100" dirty="0">
              <a:solidFill>
                <a:srgbClr val="0068A6"/>
              </a:solidFill>
            </a:endParaRPr>
          </a:p>
          <a:p>
            <a:r>
              <a:rPr lang="pl-PL" sz="3200" dirty="0" smtClean="0">
                <a:solidFill>
                  <a:srgbClr val="0068A6"/>
                </a:solidFill>
              </a:rPr>
              <a:t>W 2022 r. obowiązująca kwota minimalnego wynagrodzenia to </a:t>
            </a:r>
            <a:r>
              <a:rPr lang="pl-PL" sz="3200" u="sng" dirty="0" smtClean="0">
                <a:solidFill>
                  <a:srgbClr val="0068A6"/>
                </a:solidFill>
              </a:rPr>
              <a:t>3010,00 zł brutto</a:t>
            </a:r>
            <a:r>
              <a:rPr lang="pl-PL" sz="3200" dirty="0" smtClean="0">
                <a:solidFill>
                  <a:srgbClr val="0068A6"/>
                </a:solidFill>
              </a:rPr>
              <a:t>.</a:t>
            </a:r>
            <a:endParaRPr lang="pl-PL" sz="3200" dirty="0">
              <a:solidFill>
                <a:srgbClr val="0068A6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pl-PL" sz="32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01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PONAD MINIMALNE WYNAGRODZENIE ZA PRACĘ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150100" y="1916832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100" dirty="0">
              <a:solidFill>
                <a:srgbClr val="0068A6"/>
              </a:solidFill>
            </a:endParaRPr>
          </a:p>
          <a:p>
            <a:pPr algn="l"/>
            <a:r>
              <a:rPr lang="pl-PL" sz="3200" dirty="0" smtClean="0">
                <a:solidFill>
                  <a:srgbClr val="0068A6"/>
                </a:solidFill>
              </a:rPr>
              <a:t>Oprócz minimalnego wynagrodzenia za pracę pracownik ma także prawo do m.in.: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rgbClr val="0068A6"/>
                </a:solidFill>
              </a:rPr>
              <a:t>Dodatku za pracę w godzinach nadliczbowych (jeżeli taką pracę wykonywał);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rgbClr val="0068A6"/>
                </a:solidFill>
              </a:rPr>
              <a:t>Dodatku za pracę w porze nocnej (jeżeli świadczył pracę w porze nocnej).</a:t>
            </a:r>
            <a:endParaRPr lang="pl-PL" sz="3200" dirty="0">
              <a:solidFill>
                <a:srgbClr val="0068A6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pl-PL" sz="32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26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URLOPY PRACOWNICZE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150100" y="1916832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100" dirty="0">
              <a:solidFill>
                <a:srgbClr val="0068A6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dirty="0">
                <a:solidFill>
                  <a:srgbClr val="0068A6"/>
                </a:solidFill>
              </a:rPr>
              <a:t>Pracownikowi przysługuje prawo do corocznego, nieprzerwanego, płatnego urlopu wypoczynkowego</a:t>
            </a:r>
            <a:endParaRPr lang="pl-PL" sz="32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77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ytuł 1"/>
          <p:cNvSpPr>
            <a:spLocks noGrp="1"/>
          </p:cNvSpPr>
          <p:nvPr>
            <p:ph type="ctrTitle"/>
          </p:nvPr>
        </p:nvSpPr>
        <p:spPr bwMode="auto">
          <a:xfrm>
            <a:off x="466725" y="1628800"/>
            <a:ext cx="8210550" cy="615696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ZATRUDNIENIE NIEPRACOWNICZE: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10242" name="Podtytuł 2"/>
          <p:cNvSpPr>
            <a:spLocks noGrp="1"/>
          </p:cNvSpPr>
          <p:nvPr>
            <p:ph type="subTitle" idx="1"/>
          </p:nvPr>
        </p:nvSpPr>
        <p:spPr bwMode="auto">
          <a:xfrm>
            <a:off x="323528" y="2924944"/>
            <a:ext cx="8208962" cy="1728192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indent="-57150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chemeClr val="tx2"/>
                </a:solidFill>
                <a:latin typeface="ZapfHumnst TL"/>
                <a:cs typeface="Arial" charset="0"/>
              </a:rPr>
              <a:t>Umowy cywilnoprawne np.: umowa zlecenie, umowa o dzieło</a:t>
            </a:r>
            <a:endParaRPr sz="32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sz="1600" b="1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sz="1600" b="1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sz="1600" b="1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sz="1600" b="1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sz="1600" b="1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URLOPY PRACOWNICZE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150100" y="1916832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3200" dirty="0">
                <a:solidFill>
                  <a:srgbClr val="0068A6"/>
                </a:solidFill>
              </a:rPr>
              <a:t>Wymiar urlopu wynosi: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rgbClr val="0068A6"/>
                </a:solidFill>
              </a:rPr>
              <a:t>20 </a:t>
            </a:r>
            <a:r>
              <a:rPr lang="pl-PL" sz="3200" dirty="0">
                <a:solidFill>
                  <a:srgbClr val="0068A6"/>
                </a:solidFill>
              </a:rPr>
              <a:t>dni - jeżeli pracownik jest zatrudniony krócej niż 10 lat;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rgbClr val="0068A6"/>
                </a:solidFill>
              </a:rPr>
              <a:t>26 </a:t>
            </a:r>
            <a:r>
              <a:rPr lang="pl-PL" sz="3200" dirty="0">
                <a:solidFill>
                  <a:srgbClr val="0068A6"/>
                </a:solidFill>
              </a:rPr>
              <a:t>dni - jeżeli pracownik jest zatrudniony co najmniej 10 lat.</a:t>
            </a:r>
          </a:p>
          <a:p>
            <a:endParaRPr lang="pl-PL" sz="11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38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rgbClr val="0068A6"/>
                </a:solidFill>
              </a:rPr>
              <a:t>UPRAWNIENIA PRACOWNIKÓW ZWIĄZANE Z RODZICIELSTWEM</a:t>
            </a:r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287524" y="2276872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2800" dirty="0" smtClean="0">
                <a:solidFill>
                  <a:srgbClr val="0068A6"/>
                </a:solidFill>
              </a:rPr>
              <a:t>Przykładowe rozwiązania prawne: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68A6"/>
                </a:solidFill>
              </a:rPr>
              <a:t>Ochrona kobiet w ciąży i karmiących dziecko piersią;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68A6"/>
                </a:solidFill>
              </a:rPr>
              <a:t>Urlop macierzyński (20-37 tygodni), rodzicielski (32-34 tygodni), ojcowski (2 tygodnie), wychowawczy (do 36 miesięcy);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68A6"/>
                </a:solidFill>
              </a:rPr>
              <a:t>Dni wolne na opiekę nad dzieckiem w wieku do 14 lat (</a:t>
            </a:r>
            <a:r>
              <a:rPr lang="pl-PL" sz="2800" dirty="0">
                <a:solidFill>
                  <a:srgbClr val="0068A6"/>
                </a:solidFill>
              </a:rPr>
              <a:t>w wymiarze 16 godzin albo 2 </a:t>
            </a:r>
            <a:r>
              <a:rPr lang="pl-PL" sz="2800" dirty="0" smtClean="0">
                <a:solidFill>
                  <a:srgbClr val="0068A6"/>
                </a:solidFill>
              </a:rPr>
              <a:t>dni w ciągu roku)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pl-PL" sz="2800" dirty="0" smtClean="0">
              <a:solidFill>
                <a:srgbClr val="0068A6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pl-PL" sz="28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rgbClr val="0068A6"/>
                </a:solidFill>
              </a:rPr>
              <a:t>ŚWIADECTWO PRACY</a:t>
            </a:r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287524" y="1860848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dirty="0">
                <a:solidFill>
                  <a:srgbClr val="0068A6"/>
                </a:solidFill>
              </a:rPr>
              <a:t>W związku z rozwiązaniem lub wygaśnięciem stosunku pracy pracodawca jest obowiązany wydać pracownikowi świadectwo pracy w dniu, w którym następuje ustanie stosunku pracy, jeżeli nie zamierza nawiązać z nim kolejnego stosunku pracy w ciągu 7 dni od dnia rozwiązania lub wygaśnięcia poprzedniego stosunku pracy. </a:t>
            </a:r>
            <a:endParaRPr lang="pl-PL" sz="28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09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rgbClr val="0068A6"/>
                </a:solidFill>
              </a:rPr>
              <a:t>BEZPIECZEŃSTWO I HIGIENA PRACY</a:t>
            </a:r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287524" y="1860848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alphaLcParenR"/>
            </a:pPr>
            <a:r>
              <a:rPr lang="pl-PL" sz="2800" dirty="0" smtClean="0">
                <a:solidFill>
                  <a:srgbClr val="0068A6"/>
                </a:solidFill>
              </a:rPr>
              <a:t>Przed dopuszczeniem do pracy: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68A6"/>
                </a:solidFill>
              </a:rPr>
              <a:t>Wstępne badania lekarskie;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68A6"/>
                </a:solidFill>
              </a:rPr>
              <a:t>Instruktaż ogólny w dziedzinie bhp;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68A6"/>
                </a:solidFill>
              </a:rPr>
              <a:t>Instruktaż stanowiskowy w dziedzinie bhp;</a:t>
            </a:r>
          </a:p>
          <a:p>
            <a:pPr marL="514350" indent="-514350" algn="l">
              <a:buFont typeface="+mj-lt"/>
              <a:buAutoNum type="alphaLcParenR"/>
            </a:pPr>
            <a:r>
              <a:rPr lang="pl-PL" sz="2800" dirty="0" smtClean="0">
                <a:solidFill>
                  <a:srgbClr val="0068A6"/>
                </a:solidFill>
              </a:rPr>
              <a:t>W trakcie zatrudnienia: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68A6"/>
                </a:solidFill>
              </a:rPr>
              <a:t>Okresowe i kontrolne badania lekarskie;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rgbClr val="0068A6"/>
                </a:solidFill>
              </a:rPr>
              <a:t>Okresowe szkolenia w dziedzinie bhp</a:t>
            </a:r>
          </a:p>
        </p:txBody>
      </p:sp>
    </p:spTree>
    <p:extLst>
      <p:ext uri="{BB962C8B-B14F-4D97-AF65-F5344CB8AC3E}">
        <p14:creationId xmlns:p14="http://schemas.microsoft.com/office/powerpoint/2010/main" val="141712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rgbClr val="0068A6"/>
                </a:solidFill>
              </a:rPr>
              <a:t>BEZPIECZEŃSTWO I HIGIENA PRACY</a:t>
            </a:r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287524" y="1860848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dirty="0">
                <a:solidFill>
                  <a:srgbClr val="0068A6"/>
                </a:solidFill>
              </a:rPr>
              <a:t>Okresowe i kontrolne badania lekarskie przeprowadza się w miarę możliwości w godzinach pracy. </a:t>
            </a:r>
            <a:r>
              <a:rPr lang="pl-PL" sz="2800" dirty="0">
                <a:solidFill>
                  <a:srgbClr val="0068A6"/>
                </a:solidFill>
              </a:rPr>
              <a:t>Za czas niewykonywania pracy w związku z przeprowadzanymi badaniami pracownik zachowuje prawo do wynagrodzenia, a w razie przejazdu na te badania do innej miejscowości przysługują mu należności na pokrycie kosztów przejazdu według zasad obowiązujących przy podróżach służbowych</a:t>
            </a:r>
            <a:r>
              <a:rPr lang="pl-PL" sz="2800" dirty="0" smtClean="0">
                <a:solidFill>
                  <a:srgbClr val="0068A6"/>
                </a:solidFill>
              </a:rPr>
              <a:t>.</a:t>
            </a:r>
            <a:endParaRPr lang="pl-PL" sz="28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43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066800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rgbClr val="0068A6"/>
                </a:solidFill>
              </a:rPr>
              <a:t>BEZPIECZEŃSTWO I HIGIENA PRACY</a:t>
            </a:r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257026" y="1484784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dirty="0">
                <a:solidFill>
                  <a:srgbClr val="0068A6"/>
                </a:solidFill>
              </a:rPr>
              <a:t>Okresowe i kontrolne badania lekarskie przeprowadza się </a:t>
            </a:r>
            <a:r>
              <a:rPr lang="pl-PL" sz="2800" u="sng" dirty="0">
                <a:solidFill>
                  <a:srgbClr val="0068A6"/>
                </a:solidFill>
              </a:rPr>
              <a:t>w miarę możliwości w godzinach pracy.</a:t>
            </a:r>
            <a:r>
              <a:rPr lang="pl-PL" sz="2800" dirty="0">
                <a:solidFill>
                  <a:srgbClr val="0068A6"/>
                </a:solidFill>
              </a:rPr>
              <a:t> </a:t>
            </a:r>
            <a:r>
              <a:rPr lang="pl-PL" sz="2800" dirty="0">
                <a:solidFill>
                  <a:srgbClr val="0068A6"/>
                </a:solidFill>
              </a:rPr>
              <a:t>Za czas niewykonywania pracy w związku z przeprowadzanymi badaniami </a:t>
            </a:r>
            <a:r>
              <a:rPr lang="pl-PL" sz="2800" u="sng" dirty="0">
                <a:solidFill>
                  <a:srgbClr val="0068A6"/>
                </a:solidFill>
              </a:rPr>
              <a:t>pracownik zachowuje prawo do wynagrodzenia</a:t>
            </a:r>
            <a:r>
              <a:rPr lang="pl-PL" sz="2800" dirty="0">
                <a:solidFill>
                  <a:srgbClr val="0068A6"/>
                </a:solidFill>
              </a:rPr>
              <a:t>, a w razie przejazdu na te badania do innej miejscowości przysługują mu należności na pokrycie kosztów przejazdu według zasad obowiązujących przy podróżach służbowych</a:t>
            </a:r>
            <a:r>
              <a:rPr lang="pl-PL" sz="2800" dirty="0" smtClean="0">
                <a:solidFill>
                  <a:srgbClr val="0068A6"/>
                </a:solidFill>
              </a:rPr>
              <a:t>.</a:t>
            </a:r>
          </a:p>
          <a:p>
            <a:r>
              <a:rPr lang="pl-PL" sz="2800" dirty="0">
                <a:solidFill>
                  <a:srgbClr val="0068A6"/>
                </a:solidFill>
              </a:rPr>
              <a:t>Wstępne, okresowe i kontrolne badania lekarskie przeprowadza się </a:t>
            </a:r>
            <a:r>
              <a:rPr lang="pl-PL" sz="2800" u="sng" dirty="0">
                <a:solidFill>
                  <a:srgbClr val="0068A6"/>
                </a:solidFill>
              </a:rPr>
              <a:t>na podstawie skierowania wydanego przez pracodawcę</a:t>
            </a:r>
            <a:r>
              <a:rPr lang="pl-PL" sz="2800" dirty="0">
                <a:solidFill>
                  <a:srgbClr val="0068A6"/>
                </a:solidFill>
              </a:rPr>
              <a:t>.</a:t>
            </a:r>
          </a:p>
          <a:p>
            <a:endParaRPr lang="pl-PL" sz="28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0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268760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rgbClr val="0068A6"/>
                </a:solidFill>
              </a:rPr>
              <a:t>BEZPIECZEŃSTWO I HIGIENA PRACY</a:t>
            </a:r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360351" y="2348880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200" dirty="0" smtClean="0">
                <a:solidFill>
                  <a:srgbClr val="0068A6"/>
                </a:solidFill>
              </a:rPr>
              <a:t>Szkolenia wstępne i okresowe w dziedzinie bezpieczeństwa i higieny pracy odbywają </a:t>
            </a:r>
            <a:r>
              <a:rPr lang="pl-PL" sz="3200" dirty="0">
                <a:solidFill>
                  <a:srgbClr val="0068A6"/>
                </a:solidFill>
              </a:rPr>
              <a:t>się w czasie pracy i na koszt pracodawcy</a:t>
            </a:r>
          </a:p>
        </p:txBody>
      </p:sp>
    </p:spTree>
    <p:extLst>
      <p:ext uri="{BB962C8B-B14F-4D97-AF65-F5344CB8AC3E}">
        <p14:creationId xmlns:p14="http://schemas.microsoft.com/office/powerpoint/2010/main" val="14071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268760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rgbClr val="0068A6"/>
                </a:solidFill>
              </a:rPr>
              <a:t>BEZPIECZEŃSTWO I HIGIENA PRACY</a:t>
            </a:r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287524" y="2060848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rgbClr val="0068A6"/>
                </a:solidFill>
              </a:rPr>
              <a:t>Pracodawca </a:t>
            </a:r>
            <a:r>
              <a:rPr lang="pl-PL" sz="3200" dirty="0">
                <a:solidFill>
                  <a:srgbClr val="0068A6"/>
                </a:solidFill>
              </a:rPr>
              <a:t>jest obowiązany dostarczyć pracownikowi nieodpłatnie środki ochrony indywidualnej zabezpieczające przed działaniem niebezpiecznych i szkodliwych dla zdrowia czynników występujących w środowisku pracy oraz informować go o sposobach posługiwania się tymi środkami</a:t>
            </a:r>
          </a:p>
        </p:txBody>
      </p:sp>
    </p:spTree>
    <p:extLst>
      <p:ext uri="{BB962C8B-B14F-4D97-AF65-F5344CB8AC3E}">
        <p14:creationId xmlns:p14="http://schemas.microsoft.com/office/powerpoint/2010/main" val="119046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268760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rgbClr val="0068A6"/>
                </a:solidFill>
              </a:rPr>
              <a:t>BEZPIECZEŃSTWO I HIGIENA PRACY</a:t>
            </a:r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287524" y="2060848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200" dirty="0">
                <a:solidFill>
                  <a:srgbClr val="0068A6"/>
                </a:solidFill>
              </a:rPr>
              <a:t>Pracodawca jest obowiązany dostarczyć pracownikowi nieodpłatnie odzież i obuwie </a:t>
            </a:r>
            <a:r>
              <a:rPr lang="pl-PL" sz="3200" dirty="0" smtClean="0">
                <a:solidFill>
                  <a:srgbClr val="0068A6"/>
                </a:solidFill>
              </a:rPr>
              <a:t>robocze:</a:t>
            </a:r>
            <a:endParaRPr lang="pl-PL" sz="3200" dirty="0">
              <a:solidFill>
                <a:srgbClr val="0068A6"/>
              </a:solidFill>
            </a:endParaRPr>
          </a:p>
          <a:p>
            <a:r>
              <a:rPr lang="pl-PL" sz="3200" dirty="0">
                <a:solidFill>
                  <a:srgbClr val="0068A6"/>
                </a:solidFill>
              </a:rPr>
              <a:t>1) jeżeli odzież własna pracownika może ulec zniszczeniu lub znacznemu zabrudzeniu;</a:t>
            </a:r>
          </a:p>
          <a:p>
            <a:r>
              <a:rPr lang="pl-PL" sz="3200" dirty="0">
                <a:solidFill>
                  <a:srgbClr val="0068A6"/>
                </a:solidFill>
              </a:rPr>
              <a:t>2) ze względu na wymagania technologiczne, sanitarne lub bezpieczeństwa i higieny pracy.</a:t>
            </a:r>
          </a:p>
        </p:txBody>
      </p:sp>
    </p:spTree>
    <p:extLst>
      <p:ext uri="{BB962C8B-B14F-4D97-AF65-F5344CB8AC3E}">
        <p14:creationId xmlns:p14="http://schemas.microsoft.com/office/powerpoint/2010/main" val="339915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57120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rgbClr val="0068A6"/>
                </a:solidFill>
              </a:rPr>
              <a:t>DOCHODZENIE ROSZCZEŃ</a:t>
            </a:r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288859" y="1772816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200" dirty="0">
                <a:solidFill>
                  <a:srgbClr val="0068A6"/>
                </a:solidFill>
              </a:rPr>
              <a:t>Pracownik może dochodzić swych roszczeń ze stosunku pracy na drodze sądowej</a:t>
            </a:r>
            <a:r>
              <a:rPr lang="pl-PL" sz="3200" dirty="0" smtClean="0">
                <a:solidFill>
                  <a:srgbClr val="0068A6"/>
                </a:solidFill>
              </a:rPr>
              <a:t>.</a:t>
            </a:r>
          </a:p>
          <a:p>
            <a:endParaRPr lang="pl-PL" sz="1000" dirty="0">
              <a:solidFill>
                <a:srgbClr val="0068A6"/>
              </a:solidFill>
            </a:endParaRPr>
          </a:p>
          <a:p>
            <a:r>
              <a:rPr lang="pl-PL" sz="3200" dirty="0">
                <a:solidFill>
                  <a:srgbClr val="0068A6"/>
                </a:solidFill>
              </a:rPr>
              <a:t>Spory o roszczenia ze stosunku pracy rozstrzygają sądy powszechne, zwane "sądami </a:t>
            </a:r>
            <a:r>
              <a:rPr lang="pl-PL" sz="3200" dirty="0" smtClean="0">
                <a:solidFill>
                  <a:srgbClr val="0068A6"/>
                </a:solidFill>
              </a:rPr>
              <a:t>pracy„</a:t>
            </a:r>
          </a:p>
          <a:p>
            <a:endParaRPr lang="pl-PL" sz="1000" dirty="0">
              <a:solidFill>
                <a:srgbClr val="0068A6"/>
              </a:solidFill>
            </a:endParaRPr>
          </a:p>
          <a:p>
            <a:r>
              <a:rPr lang="pl-PL" sz="3200" dirty="0">
                <a:solidFill>
                  <a:srgbClr val="0068A6"/>
                </a:solidFill>
              </a:rPr>
              <a:t>Roszczenia ze stosunku pracy ulegają przedawnieniu z upływem 3 lat od dnia, w którym roszczenie stało się wymagalne.</a:t>
            </a:r>
          </a:p>
          <a:p>
            <a:endParaRPr lang="pl-PL" sz="32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42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268760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ZATRUDNIENIE PRACOWNICZE: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468313" y="2060848"/>
            <a:ext cx="820896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68A6"/>
                </a:solidFill>
                <a:latin typeface="ZapfHumnst TL"/>
                <a:cs typeface="Arial" charset="0"/>
              </a:rPr>
              <a:t>Umowy o pracę: na okres próbny, na czas określony, na czas nieokreślony, </a:t>
            </a:r>
          </a:p>
          <a:p>
            <a:pPr marL="571500" indent="-57150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rgbClr val="0068A6"/>
                </a:solidFill>
              </a:rPr>
              <a:t>Stosunek pracy na podstawie powołania, wyboru, mianowania oraz spółdzielczej umowy o </a:t>
            </a:r>
            <a:r>
              <a:rPr lang="pl-PL" sz="2800" dirty="0" smtClean="0">
                <a:solidFill>
                  <a:srgbClr val="0068A6"/>
                </a:solidFill>
              </a:rPr>
              <a:t>pracę.</a:t>
            </a:r>
            <a:endParaRPr lang="pl-PL" sz="2800" dirty="0">
              <a:solidFill>
                <a:srgbClr val="0068A6"/>
              </a:solidFill>
            </a:endParaRPr>
          </a:p>
          <a:p>
            <a:pPr marL="571500" indent="-57150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8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57120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rgbClr val="0068A6"/>
                </a:solidFill>
              </a:rPr>
              <a:t>PAŃSTWOWA INSPEKCJA PRACY</a:t>
            </a:r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294089" y="1988840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200" dirty="0">
                <a:solidFill>
                  <a:srgbClr val="0068A6"/>
                </a:solidFill>
              </a:rPr>
              <a:t>Państwowa Inspekcja </a:t>
            </a:r>
            <a:r>
              <a:rPr lang="pl-PL" sz="3200" dirty="0" smtClean="0">
                <a:solidFill>
                  <a:srgbClr val="0068A6"/>
                </a:solidFill>
              </a:rPr>
              <a:t>Pracy sprawuje </a:t>
            </a:r>
            <a:r>
              <a:rPr lang="pl-PL" sz="3200" dirty="0">
                <a:solidFill>
                  <a:srgbClr val="0068A6"/>
                </a:solidFill>
              </a:rPr>
              <a:t>n</a:t>
            </a:r>
            <a:r>
              <a:rPr lang="pl-PL" sz="3200" dirty="0" smtClean="0">
                <a:solidFill>
                  <a:srgbClr val="0068A6"/>
                </a:solidFill>
              </a:rPr>
              <a:t>adzór  i </a:t>
            </a:r>
            <a:r>
              <a:rPr lang="pl-PL" sz="3200" dirty="0">
                <a:solidFill>
                  <a:srgbClr val="0068A6"/>
                </a:solidFill>
              </a:rPr>
              <a:t>kontrolę przestrzegania prawa pracy, w tym przepisów i zasad bezpieczeństwa i higieny </a:t>
            </a:r>
            <a:r>
              <a:rPr lang="pl-PL" sz="3200" dirty="0" smtClean="0">
                <a:solidFill>
                  <a:srgbClr val="0068A6"/>
                </a:solidFill>
              </a:rPr>
              <a:t>pracy. </a:t>
            </a:r>
            <a:endParaRPr lang="pl-PL" sz="32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65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tytuł 2"/>
          <p:cNvSpPr txBox="1">
            <a:spLocks/>
          </p:cNvSpPr>
          <p:nvPr/>
        </p:nvSpPr>
        <p:spPr bwMode="auto">
          <a:xfrm>
            <a:off x="287524" y="1340768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200" u="sng" dirty="0" smtClean="0">
                <a:solidFill>
                  <a:srgbClr val="0068A6"/>
                </a:solidFill>
              </a:rPr>
              <a:t>OKRĘGOWY INSPEKTORAT PRACY                  W ZIELONEJ GÓRZE</a:t>
            </a:r>
          </a:p>
          <a:p>
            <a:r>
              <a:rPr lang="pl-PL" sz="3200" dirty="0" smtClean="0">
                <a:solidFill>
                  <a:srgbClr val="0068A6"/>
                </a:solidFill>
              </a:rPr>
              <a:t>ul. Dekoracyjna 8</a:t>
            </a:r>
          </a:p>
          <a:p>
            <a:r>
              <a:rPr lang="pl-PL" sz="3200" dirty="0" smtClean="0">
                <a:solidFill>
                  <a:srgbClr val="0068A6"/>
                </a:solidFill>
              </a:rPr>
              <a:t>65-722 Zielona Góra</a:t>
            </a:r>
          </a:p>
          <a:p>
            <a:endParaRPr lang="pl-PL" sz="1000" dirty="0" smtClean="0">
              <a:solidFill>
                <a:srgbClr val="0068A6"/>
              </a:solidFill>
            </a:endParaRPr>
          </a:p>
          <a:p>
            <a:r>
              <a:rPr lang="pl-PL" sz="3200" u="sng" dirty="0" smtClean="0">
                <a:solidFill>
                  <a:srgbClr val="0068A6"/>
                </a:solidFill>
              </a:rPr>
              <a:t>ODDZIAŁ W GORZOWIE WLKP</a:t>
            </a:r>
            <a:r>
              <a:rPr lang="pl-PL" sz="3200" dirty="0" smtClean="0">
                <a:solidFill>
                  <a:srgbClr val="0068A6"/>
                </a:solidFill>
              </a:rPr>
              <a:t>.</a:t>
            </a:r>
          </a:p>
          <a:p>
            <a:r>
              <a:rPr lang="pl-PL" sz="3200" dirty="0" smtClean="0">
                <a:solidFill>
                  <a:srgbClr val="0068A6"/>
                </a:solidFill>
              </a:rPr>
              <a:t>ul. Mościckiego 6</a:t>
            </a:r>
          </a:p>
          <a:p>
            <a:r>
              <a:rPr lang="pl-PL" sz="3200" dirty="0" smtClean="0">
                <a:solidFill>
                  <a:srgbClr val="0068A6"/>
                </a:solidFill>
              </a:rPr>
              <a:t>66-400 Gorzów Wlkp.</a:t>
            </a:r>
            <a:endParaRPr lang="pl-PL" sz="32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62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tytuł 2"/>
          <p:cNvSpPr txBox="1">
            <a:spLocks/>
          </p:cNvSpPr>
          <p:nvPr/>
        </p:nvSpPr>
        <p:spPr bwMode="auto">
          <a:xfrm>
            <a:off x="287524" y="1196752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2800" dirty="0">
                <a:solidFill>
                  <a:srgbClr val="0068A6"/>
                </a:solidFill>
              </a:rPr>
              <a:t>Okręgowy Inspektorat Pracy udziela bezpłatnych porad prawnych z zakresu prawa </a:t>
            </a:r>
            <a:r>
              <a:rPr lang="pl-PL" sz="2800" dirty="0" smtClean="0">
                <a:solidFill>
                  <a:srgbClr val="0068A6"/>
                </a:solidFill>
              </a:rPr>
              <a:t>pracy.</a:t>
            </a:r>
          </a:p>
          <a:p>
            <a:endParaRPr lang="pl-PL" sz="1000" dirty="0">
              <a:solidFill>
                <a:srgbClr val="0068A6"/>
              </a:solidFill>
            </a:endParaRPr>
          </a:p>
          <a:p>
            <a:pPr algn="l"/>
            <a:r>
              <a:rPr lang="pl-PL" sz="2800" dirty="0" smtClean="0">
                <a:solidFill>
                  <a:srgbClr val="0068A6"/>
                </a:solidFill>
              </a:rPr>
              <a:t>Osobiste porady </a:t>
            </a:r>
            <a:r>
              <a:rPr lang="pl-PL" sz="2800" dirty="0">
                <a:solidFill>
                  <a:srgbClr val="0068A6"/>
                </a:solidFill>
              </a:rPr>
              <a:t>prawne udzielane są po wcześniejszym telefonicznym umówieniu i zarejestrowaniu osób zainteresowanych.</a:t>
            </a:r>
            <a:br>
              <a:rPr lang="pl-PL" sz="2800" dirty="0">
                <a:solidFill>
                  <a:srgbClr val="0068A6"/>
                </a:solidFill>
              </a:rPr>
            </a:br>
            <a:r>
              <a:rPr lang="pl-PL" sz="2800" dirty="0">
                <a:solidFill>
                  <a:srgbClr val="0068A6"/>
                </a:solidFill>
              </a:rPr>
              <a:t>Ustalanie terminów odbywa się od poniedziałku do piątku w godz. </a:t>
            </a:r>
            <a:r>
              <a:rPr lang="pl-PL" sz="2800" dirty="0">
                <a:solidFill>
                  <a:srgbClr val="0068A6"/>
                </a:solidFill>
              </a:rPr>
              <a:t>7:30 – </a:t>
            </a:r>
            <a:r>
              <a:rPr lang="pl-PL" sz="2800" dirty="0" smtClean="0">
                <a:solidFill>
                  <a:srgbClr val="0068A6"/>
                </a:solidFill>
              </a:rPr>
              <a:t>15:30 pod </a:t>
            </a:r>
            <a:r>
              <a:rPr lang="pl-PL" sz="2800" dirty="0">
                <a:solidFill>
                  <a:srgbClr val="0068A6"/>
                </a:solidFill>
              </a:rPr>
              <a:t>numerami telefonów:</a:t>
            </a:r>
            <a:br>
              <a:rPr lang="pl-PL" sz="2800" dirty="0">
                <a:solidFill>
                  <a:srgbClr val="0068A6"/>
                </a:solidFill>
              </a:rPr>
            </a:br>
            <a:r>
              <a:rPr lang="pl-PL" sz="2800" dirty="0">
                <a:solidFill>
                  <a:srgbClr val="0068A6"/>
                </a:solidFill>
              </a:rPr>
              <a:t>- w siedzibie Okręgu w Zielonej Górze –</a:t>
            </a:r>
            <a:r>
              <a:rPr lang="pl-PL" sz="2800" b="1" dirty="0">
                <a:solidFill>
                  <a:srgbClr val="0068A6"/>
                </a:solidFill>
              </a:rPr>
              <a:t> tel. </a:t>
            </a:r>
            <a:r>
              <a:rPr lang="pl-PL" sz="2800" b="1" dirty="0">
                <a:solidFill>
                  <a:srgbClr val="0068A6"/>
                </a:solidFill>
              </a:rPr>
              <a:t>68-451-39-00;</a:t>
            </a:r>
            <a:r>
              <a:rPr lang="pl-PL" sz="2800" dirty="0">
                <a:solidFill>
                  <a:srgbClr val="0068A6"/>
                </a:solidFill>
              </a:rPr>
              <a:t/>
            </a:r>
            <a:br>
              <a:rPr lang="pl-PL" sz="2800" dirty="0">
                <a:solidFill>
                  <a:srgbClr val="0068A6"/>
                </a:solidFill>
              </a:rPr>
            </a:br>
            <a:r>
              <a:rPr lang="pl-PL" sz="2800" dirty="0">
                <a:solidFill>
                  <a:srgbClr val="0068A6"/>
                </a:solidFill>
              </a:rPr>
              <a:t>- w Oddziale w Gorzowie Wlkp. –</a:t>
            </a:r>
            <a:r>
              <a:rPr lang="pl-PL" sz="2800" b="1" dirty="0">
                <a:solidFill>
                  <a:srgbClr val="0068A6"/>
                </a:solidFill>
              </a:rPr>
              <a:t> tel. 95-722-32-96.</a:t>
            </a:r>
            <a:endParaRPr lang="pl-PL" sz="2800" dirty="0">
              <a:solidFill>
                <a:srgbClr val="0068A6"/>
              </a:solidFill>
            </a:endParaRPr>
          </a:p>
          <a:p>
            <a:endParaRPr lang="pl-PL" sz="28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93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tytuł 2"/>
          <p:cNvSpPr txBox="1">
            <a:spLocks/>
          </p:cNvSpPr>
          <p:nvPr/>
        </p:nvSpPr>
        <p:spPr bwMode="auto">
          <a:xfrm>
            <a:off x="287524" y="2348880"/>
            <a:ext cx="8568952" cy="284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4000" b="1" dirty="0" smtClean="0">
                <a:solidFill>
                  <a:srgbClr val="0068A6"/>
                </a:solidFill>
              </a:rPr>
              <a:t>DZIĘKUJĘ PAŃSTWU ZA UWAGĘ</a:t>
            </a:r>
            <a:endParaRPr lang="pl-PL" sz="4000" b="1" dirty="0">
              <a:solidFill>
                <a:srgbClr val="0068A6"/>
              </a:solidFill>
            </a:endParaRPr>
          </a:p>
          <a:p>
            <a:endParaRPr lang="pl-PL" sz="40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10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96752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ZATRUDNIENIE PRACOWNICZE: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240104" y="1812448"/>
            <a:ext cx="856895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2800" dirty="0" smtClean="0">
                <a:solidFill>
                  <a:srgbClr val="0068A6"/>
                </a:solidFill>
              </a:rPr>
              <a:t>Zgodnie z art</a:t>
            </a:r>
            <a:r>
              <a:rPr lang="pl-PL" sz="2800" dirty="0">
                <a:solidFill>
                  <a:srgbClr val="0068A6"/>
                </a:solidFill>
              </a:rPr>
              <a:t>. </a:t>
            </a:r>
            <a:r>
              <a:rPr lang="pl-PL" sz="2800" dirty="0" smtClean="0">
                <a:solidFill>
                  <a:srgbClr val="0068A6"/>
                </a:solidFill>
              </a:rPr>
              <a:t>22 Kodeksu pracy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68A6"/>
                </a:solidFill>
              </a:rPr>
              <a:t>Przez </a:t>
            </a:r>
            <a:r>
              <a:rPr lang="pl-PL" sz="2800" dirty="0">
                <a:solidFill>
                  <a:srgbClr val="0068A6"/>
                </a:solidFill>
              </a:rPr>
              <a:t>nawiązanie stosunku pracy pracownik zobowiązuje się do wykonywania </a:t>
            </a:r>
            <a:r>
              <a:rPr lang="pl-PL" sz="2800" u="sng" dirty="0">
                <a:solidFill>
                  <a:srgbClr val="0068A6"/>
                </a:solidFill>
              </a:rPr>
              <a:t>pracy określonego rodzaju</a:t>
            </a:r>
            <a:r>
              <a:rPr lang="pl-PL" sz="2800" dirty="0">
                <a:solidFill>
                  <a:srgbClr val="0068A6"/>
                </a:solidFill>
              </a:rPr>
              <a:t> </a:t>
            </a:r>
            <a:r>
              <a:rPr lang="pl-PL" sz="2800" u="sng" dirty="0">
                <a:solidFill>
                  <a:srgbClr val="0068A6"/>
                </a:solidFill>
              </a:rPr>
              <a:t>na rzecz pracodawcy </a:t>
            </a:r>
            <a:r>
              <a:rPr lang="pl-PL" sz="2800" dirty="0">
                <a:solidFill>
                  <a:srgbClr val="0068A6"/>
                </a:solidFill>
              </a:rPr>
              <a:t>i </a:t>
            </a:r>
            <a:r>
              <a:rPr lang="pl-PL" sz="2800" u="sng" dirty="0">
                <a:solidFill>
                  <a:srgbClr val="0068A6"/>
                </a:solidFill>
              </a:rPr>
              <a:t>pod jego kierownictwem</a:t>
            </a:r>
            <a:r>
              <a:rPr lang="pl-PL" sz="2800" dirty="0">
                <a:solidFill>
                  <a:srgbClr val="0068A6"/>
                </a:solidFill>
              </a:rPr>
              <a:t> oraz </a:t>
            </a:r>
            <a:r>
              <a:rPr lang="pl-PL" sz="2800" u="sng" dirty="0">
                <a:solidFill>
                  <a:srgbClr val="0068A6"/>
                </a:solidFill>
              </a:rPr>
              <a:t>w miejscu i czasie wyznaczonym przez pracodawcę</a:t>
            </a:r>
            <a:r>
              <a:rPr lang="pl-PL" sz="2800" dirty="0">
                <a:solidFill>
                  <a:srgbClr val="0068A6"/>
                </a:solidFill>
              </a:rPr>
              <a:t>, a pracodawca - do </a:t>
            </a:r>
            <a:r>
              <a:rPr lang="pl-PL" sz="2800" u="sng" dirty="0">
                <a:solidFill>
                  <a:srgbClr val="0068A6"/>
                </a:solidFill>
              </a:rPr>
              <a:t>zatrudniania pracownika za </a:t>
            </a:r>
            <a:r>
              <a:rPr lang="pl-PL" sz="2800" u="sng" dirty="0" smtClean="0">
                <a:solidFill>
                  <a:srgbClr val="0068A6"/>
                </a:solidFill>
              </a:rPr>
              <a:t>wynagrodzeniem</a:t>
            </a:r>
            <a:r>
              <a:rPr lang="pl-PL" sz="2800" dirty="0" smtClean="0">
                <a:solidFill>
                  <a:srgbClr val="0068A6"/>
                </a:solidFill>
              </a:rPr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68A6"/>
                </a:solidFill>
              </a:rPr>
              <a:t>Zatrudnienie </a:t>
            </a:r>
            <a:r>
              <a:rPr lang="pl-PL" sz="2800" dirty="0">
                <a:solidFill>
                  <a:srgbClr val="0068A6"/>
                </a:solidFill>
              </a:rPr>
              <a:t>w </a:t>
            </a:r>
            <a:r>
              <a:rPr lang="pl-PL" sz="2800" dirty="0" smtClean="0">
                <a:solidFill>
                  <a:srgbClr val="0068A6"/>
                </a:solidFill>
              </a:rPr>
              <a:t>wyżej określonych warunkach </a:t>
            </a:r>
            <a:r>
              <a:rPr lang="pl-PL" sz="2800" dirty="0">
                <a:solidFill>
                  <a:srgbClr val="0068A6"/>
                </a:solidFill>
              </a:rPr>
              <a:t>jest zatrudnieniem na podstawie stosunku pracy, bez względu na nazwę zawartej przez strony umowy.</a:t>
            </a:r>
          </a:p>
          <a:p>
            <a:pPr marL="571500" indent="-57150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8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02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916832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ZATRUDNIENIE PRACOWNICZE: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240104" y="2924944"/>
            <a:ext cx="856895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dirty="0" smtClean="0">
                <a:solidFill>
                  <a:srgbClr val="0068A6"/>
                </a:solidFill>
              </a:rPr>
              <a:t>Nie </a:t>
            </a:r>
            <a:r>
              <a:rPr lang="pl-PL" sz="2800" dirty="0">
                <a:solidFill>
                  <a:srgbClr val="0068A6"/>
                </a:solidFill>
              </a:rPr>
              <a:t>jest dopuszczalne zastąpienie umowy o pracę umową cywilnoprawną przy zachowaniu warunków wykonywania pracy, określonych </a:t>
            </a:r>
            <a:r>
              <a:rPr lang="pl-PL" sz="2800" dirty="0" smtClean="0">
                <a:solidFill>
                  <a:srgbClr val="0068A6"/>
                </a:solidFill>
              </a:rPr>
              <a:t>w art. 22 </a:t>
            </a:r>
            <a:r>
              <a:rPr lang="pl-PL" sz="2800" dirty="0">
                <a:solidFill>
                  <a:srgbClr val="0068A6"/>
                </a:solidFill>
              </a:rPr>
              <a:t>§ </a:t>
            </a:r>
            <a:r>
              <a:rPr lang="pl-PL" sz="2800" dirty="0" smtClean="0">
                <a:solidFill>
                  <a:srgbClr val="0068A6"/>
                </a:solidFill>
              </a:rPr>
              <a:t>1 Kodeksu pracy.</a:t>
            </a:r>
            <a:endParaRPr lang="pl-PL" sz="2800" dirty="0">
              <a:solidFill>
                <a:srgbClr val="0068A6"/>
              </a:solidFill>
            </a:endParaRPr>
          </a:p>
          <a:p>
            <a:pPr marL="571500" indent="-57150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800" dirty="0" smtClean="0">
              <a:solidFill>
                <a:srgbClr val="0068A6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5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ZATRUDNIENIE PRACOWNICZE: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240104" y="1740440"/>
            <a:ext cx="8568952" cy="291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68A6"/>
                </a:solidFill>
              </a:rPr>
              <a:t>Umowa o pracę;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68A6"/>
                </a:solidFill>
              </a:rPr>
              <a:t>Płatny urlop wypoczynkowy;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68A6"/>
                </a:solidFill>
              </a:rPr>
              <a:t>Określone przepisami zasady rozwiązywania umów oraz okresy wypowiedzenia;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68A6"/>
                </a:solidFill>
              </a:rPr>
              <a:t>Minimalne okresy odpoczynku dobowego i tygodniowego;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68A6"/>
                </a:solidFill>
              </a:rPr>
              <a:t>Określone przez ustawodawcę wynagrodzenie minimalne za pracę;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68A6"/>
                </a:solidFill>
              </a:rPr>
              <a:t>Uprawnienia związane z rodzicielstwem.</a:t>
            </a:r>
            <a:endParaRPr lang="pl-PL" sz="2800" dirty="0">
              <a:solidFill>
                <a:srgbClr val="0068A6"/>
              </a:solidFill>
            </a:endParaRPr>
          </a:p>
          <a:p>
            <a:pPr marL="571500" indent="-57150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800" dirty="0" smtClean="0">
              <a:solidFill>
                <a:srgbClr val="0068A6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79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UMOWA O PRACĘ :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240104" y="1628800"/>
            <a:ext cx="856895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alphaLcParenR"/>
            </a:pPr>
            <a:r>
              <a:rPr lang="pl-PL" sz="2800" dirty="0">
                <a:solidFill>
                  <a:srgbClr val="0068A6"/>
                </a:solidFill>
              </a:rPr>
              <a:t>strony umowy, </a:t>
            </a:r>
            <a:endParaRPr lang="pl-PL" sz="2800" dirty="0" smtClean="0">
              <a:solidFill>
                <a:srgbClr val="0068A6"/>
              </a:solidFill>
            </a:endParaRPr>
          </a:p>
          <a:p>
            <a:pPr marL="514350" indent="-514350" algn="l">
              <a:buFont typeface="+mj-lt"/>
              <a:buAutoNum type="alphaLcParenR"/>
            </a:pPr>
            <a:r>
              <a:rPr lang="pl-PL" sz="2800" dirty="0" smtClean="0">
                <a:solidFill>
                  <a:srgbClr val="0068A6"/>
                </a:solidFill>
              </a:rPr>
              <a:t>rodzaj </a:t>
            </a:r>
            <a:r>
              <a:rPr lang="pl-PL" sz="2800" dirty="0">
                <a:solidFill>
                  <a:srgbClr val="0068A6"/>
                </a:solidFill>
              </a:rPr>
              <a:t>umowy, </a:t>
            </a:r>
            <a:endParaRPr lang="pl-PL" sz="2800" dirty="0" smtClean="0">
              <a:solidFill>
                <a:srgbClr val="0068A6"/>
              </a:solidFill>
            </a:endParaRPr>
          </a:p>
          <a:p>
            <a:pPr marL="514350" indent="-514350" algn="l">
              <a:buFont typeface="+mj-lt"/>
              <a:buAutoNum type="alphaLcParenR"/>
            </a:pPr>
            <a:r>
              <a:rPr lang="pl-PL" sz="2800" dirty="0" smtClean="0">
                <a:solidFill>
                  <a:srgbClr val="0068A6"/>
                </a:solidFill>
              </a:rPr>
              <a:t>data zawarcia,</a:t>
            </a:r>
          </a:p>
          <a:p>
            <a:pPr marL="514350" indent="-514350" algn="l">
              <a:buFont typeface="+mj-lt"/>
              <a:buAutoNum type="alphaLcParenR"/>
            </a:pPr>
            <a:r>
              <a:rPr lang="pl-PL" sz="2800" dirty="0" smtClean="0">
                <a:solidFill>
                  <a:srgbClr val="0068A6"/>
                </a:solidFill>
              </a:rPr>
              <a:t>warunki </a:t>
            </a:r>
            <a:r>
              <a:rPr lang="pl-PL" sz="2800" dirty="0">
                <a:solidFill>
                  <a:srgbClr val="0068A6"/>
                </a:solidFill>
              </a:rPr>
              <a:t>pracy i płacy, w szczególności: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pl-PL" sz="2600" dirty="0" smtClean="0">
                <a:solidFill>
                  <a:srgbClr val="0068A6"/>
                </a:solidFill>
              </a:rPr>
              <a:t>rodzaj </a:t>
            </a:r>
            <a:r>
              <a:rPr lang="pl-PL" sz="2600" dirty="0">
                <a:solidFill>
                  <a:srgbClr val="0068A6"/>
                </a:solidFill>
              </a:rPr>
              <a:t>pracy;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pl-PL" sz="2600" dirty="0" smtClean="0">
                <a:solidFill>
                  <a:srgbClr val="0068A6"/>
                </a:solidFill>
              </a:rPr>
              <a:t>miejsce </a:t>
            </a:r>
            <a:r>
              <a:rPr lang="pl-PL" sz="2600" dirty="0">
                <a:solidFill>
                  <a:srgbClr val="0068A6"/>
                </a:solidFill>
              </a:rPr>
              <a:t>wykonywania pracy;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pl-PL" sz="2600" dirty="0" smtClean="0">
                <a:solidFill>
                  <a:srgbClr val="0068A6"/>
                </a:solidFill>
              </a:rPr>
              <a:t>wynagrodzenie </a:t>
            </a:r>
            <a:r>
              <a:rPr lang="pl-PL" sz="2600" dirty="0">
                <a:solidFill>
                  <a:srgbClr val="0068A6"/>
                </a:solidFill>
              </a:rPr>
              <a:t>za pracę odpowiadające rodzajowi pracy, ze wskazaniem składników wynagrodzenia;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pl-PL" sz="2600" dirty="0" smtClean="0">
                <a:solidFill>
                  <a:srgbClr val="0068A6"/>
                </a:solidFill>
              </a:rPr>
              <a:t>wymiar </a:t>
            </a:r>
            <a:r>
              <a:rPr lang="pl-PL" sz="2600" dirty="0">
                <a:solidFill>
                  <a:srgbClr val="0068A6"/>
                </a:solidFill>
              </a:rPr>
              <a:t>czasu pracy;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pl-PL" sz="2600" dirty="0" smtClean="0">
                <a:solidFill>
                  <a:srgbClr val="0068A6"/>
                </a:solidFill>
              </a:rPr>
              <a:t>termin </a:t>
            </a:r>
            <a:r>
              <a:rPr lang="pl-PL" sz="2600" dirty="0">
                <a:solidFill>
                  <a:srgbClr val="0068A6"/>
                </a:solidFill>
              </a:rPr>
              <a:t>rozpoczęcia pracy.</a:t>
            </a:r>
          </a:p>
          <a:p>
            <a:pPr marL="571500" indent="-571500" algn="l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800" dirty="0" smtClean="0">
              <a:solidFill>
                <a:srgbClr val="0068A6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22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UMOWA O PRACĘ :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240104" y="1628800"/>
            <a:ext cx="856895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pl-PL" sz="2800" u="sng" dirty="0">
                <a:solidFill>
                  <a:srgbClr val="0068A6"/>
                </a:solidFill>
              </a:rPr>
              <a:t>Umowę o pracę zawiera się na piśmie</a:t>
            </a:r>
            <a:r>
              <a:rPr lang="pl-PL" sz="2800" dirty="0">
                <a:solidFill>
                  <a:srgbClr val="0068A6"/>
                </a:solidFill>
              </a:rPr>
              <a:t>. </a:t>
            </a:r>
            <a:endParaRPr lang="pl-PL" sz="2800" dirty="0" smtClean="0">
              <a:solidFill>
                <a:srgbClr val="0068A6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pl-PL" sz="2800" dirty="0" smtClean="0">
                <a:solidFill>
                  <a:srgbClr val="0068A6"/>
                </a:solidFill>
              </a:rPr>
              <a:t>Jeżeli </a:t>
            </a:r>
            <a:r>
              <a:rPr lang="pl-PL" sz="2800" dirty="0">
                <a:solidFill>
                  <a:srgbClr val="0068A6"/>
                </a:solidFill>
              </a:rPr>
              <a:t>umowa o pracę nie została zawarta z zachowaniem formy pisemnej, pracodawca </a:t>
            </a:r>
            <a:r>
              <a:rPr lang="pl-PL" sz="2800" u="sng" dirty="0">
                <a:solidFill>
                  <a:srgbClr val="0068A6"/>
                </a:solidFill>
              </a:rPr>
              <a:t>przed dopuszczeniem pracownika do pra</a:t>
            </a:r>
            <a:r>
              <a:rPr lang="pl-PL" sz="2800" dirty="0">
                <a:solidFill>
                  <a:srgbClr val="0068A6"/>
                </a:solidFill>
              </a:rPr>
              <a:t>cy potwierdza pracownikowi na piśmie ustalenia co do stron umowy, rodzaju umowy oraz jej warunków.</a:t>
            </a:r>
            <a:endParaRPr lang="pl-PL" sz="2800" dirty="0" smtClean="0">
              <a:solidFill>
                <a:srgbClr val="0068A6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  <a:p>
            <a:pPr algn="l" eaLnBrk="1" hangingPunct="1">
              <a:lnSpc>
                <a:spcPct val="150000"/>
              </a:lnSpc>
            </a:pPr>
            <a:endParaRPr lang="pl-PL" sz="1600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03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Obraz 11" descr="LogoPodstawow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3225" y="44450"/>
            <a:ext cx="57975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539552" y="1124744"/>
            <a:ext cx="8210550" cy="61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lang="pl-PL" sz="3200" b="1" kern="1200" dirty="0">
                <a:solidFill>
                  <a:schemeClr val="tx1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36699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  <a:t>UMOWA O PRACĘ NA OKRES PRÓBNY:</a:t>
            </a:r>
            <a:br>
              <a:rPr lang="pl-PL" dirty="0" smtClean="0">
                <a:solidFill>
                  <a:schemeClr val="tx2"/>
                </a:solidFill>
                <a:latin typeface="ZapfHumnst TL"/>
                <a:cs typeface="Arial" charset="0"/>
              </a:rPr>
            </a:br>
            <a:endParaRPr lang="pl-PL" dirty="0" smtClean="0">
              <a:solidFill>
                <a:schemeClr val="tx2"/>
              </a:solidFill>
              <a:latin typeface="ZapfHumnst TL"/>
              <a:cs typeface="Arial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184582" y="2204864"/>
            <a:ext cx="856895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pl-PL" sz="3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200" dirty="0">
                <a:solidFill>
                  <a:srgbClr val="0068A6"/>
                </a:solidFill>
              </a:rPr>
              <a:t>Umowę o pracę na okres próbny, </a:t>
            </a:r>
            <a:r>
              <a:rPr lang="pl-PL" sz="3200" u="sng" dirty="0">
                <a:solidFill>
                  <a:srgbClr val="0068A6"/>
                </a:solidFill>
              </a:rPr>
              <a:t>nieprzekraczający 3 miesięcy</a:t>
            </a:r>
            <a:r>
              <a:rPr lang="pl-PL" sz="3200" dirty="0">
                <a:solidFill>
                  <a:srgbClr val="0068A6"/>
                </a:solidFill>
              </a:rPr>
              <a:t>, zawiera się w celu sprawdzenia kwalifikacji pracownika i możliwości jego zatrudnienia w celu wykonywania określonego rodzaju pracy</a:t>
            </a:r>
            <a:r>
              <a:rPr lang="pl-PL" sz="3200" dirty="0" smtClean="0">
                <a:solidFill>
                  <a:srgbClr val="0068A6"/>
                </a:solidFill>
              </a:rPr>
              <a:t>.</a:t>
            </a:r>
            <a:endParaRPr lang="pl-PL" sz="3200" dirty="0">
              <a:solidFill>
                <a:srgbClr val="006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16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ja4x3_Szablon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Prezentacja4x3_Szablon</Template>
  <TotalTime>749</TotalTime>
  <Words>1301</Words>
  <Application>Microsoft Office PowerPoint</Application>
  <PresentationFormat>Pokaz na ekranie (4:3)</PresentationFormat>
  <Paragraphs>174</Paragraphs>
  <Slides>33</Slides>
  <Notes>26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4" baseType="lpstr">
      <vt:lpstr>Prezentacja4x3_Szablon</vt:lpstr>
      <vt:lpstr>  </vt:lpstr>
      <vt:lpstr>ZATRUDNIENIE NIEPRACOWNICZE: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Porozumienie pomiędzy Prokuratorem Generalnym i Głównym Inspektorem Pracy</dc:title>
  <dc:creator>Barbara Babicz</dc:creator>
  <cp:lastModifiedBy>Agnieszka Krzemińska</cp:lastModifiedBy>
  <cp:revision>72</cp:revision>
  <cp:lastPrinted>2018-11-20T10:53:40Z</cp:lastPrinted>
  <dcterms:created xsi:type="dcterms:W3CDTF">2015-03-19T08:41:37Z</dcterms:created>
  <dcterms:modified xsi:type="dcterms:W3CDTF">2022-06-07T12:43:28Z</dcterms:modified>
</cp:coreProperties>
</file>