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2" r:id="rId4"/>
    <p:sldId id="271" r:id="rId5"/>
    <p:sldId id="270" r:id="rId6"/>
    <p:sldId id="258" r:id="rId7"/>
    <p:sldId id="260" r:id="rId8"/>
    <p:sldId id="259" r:id="rId9"/>
    <p:sldId id="261" r:id="rId10"/>
    <p:sldId id="257" r:id="rId11"/>
    <p:sldId id="268" r:id="rId12"/>
    <p:sldId id="256" r:id="rId13"/>
    <p:sldId id="265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87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mfzgr01\AnalizUdzial$\Publikacje\Publikacje%202020\Komunikat_2020\pazdziernik_2020\robocze\koniunktura\pytan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mfzgr01\AnalizUdzial$\Publikacje\Publikacje%202020\Komunikat_2020\pazdziernik_2020\robocze\koniunktura\pytan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93304609040498"/>
          <c:y val="8.6337346042225996E-2"/>
          <c:w val="0.71847605517470425"/>
          <c:h val="0.683514117197966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Arkusz6!$A$3</c:f>
              <c:strCache>
                <c:ptCount val="1"/>
                <c:pt idx="0">
                  <c:v>mniej niż 1 miesiąc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Arkusz6!$B$2:$F$2</c:f>
              <c:strCache>
                <c:ptCount val="5"/>
                <c:pt idx="0">
                  <c:v>Przetwórstwo przemysłowe</c:v>
                </c:pt>
                <c:pt idx="1">
                  <c:v>Budownictwo</c:v>
                </c:pt>
                <c:pt idx="2">
                  <c:v>Handel hurtowy</c:v>
                </c:pt>
                <c:pt idx="3">
                  <c:v>Handel detaliczny</c:v>
                </c:pt>
                <c:pt idx="4">
                  <c:v>Usługi</c:v>
                </c:pt>
              </c:strCache>
            </c:strRef>
          </c:cat>
          <c:val>
            <c:numRef>
              <c:f>Arkusz6!$B$3:$F$3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11.7</c:v>
                </c:pt>
                <c:pt idx="3">
                  <c:v>5.2</c:v>
                </c:pt>
                <c:pt idx="4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DA-4EA1-97FE-33766BE2704B}"/>
            </c:ext>
          </c:extLst>
        </c:ser>
        <c:ser>
          <c:idx val="1"/>
          <c:order val="1"/>
          <c:tx>
            <c:strRef>
              <c:f>Arkusz6!$A$4</c:f>
              <c:strCache>
                <c:ptCount val="1"/>
                <c:pt idx="0">
                  <c:v>około 1 miesiąca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Arkusz6!$B$2:$F$2</c:f>
              <c:strCache>
                <c:ptCount val="5"/>
                <c:pt idx="0">
                  <c:v>Przetwórstwo przemysłowe</c:v>
                </c:pt>
                <c:pt idx="1">
                  <c:v>Budownictwo</c:v>
                </c:pt>
                <c:pt idx="2">
                  <c:v>Handel hurtowy</c:v>
                </c:pt>
                <c:pt idx="3">
                  <c:v>Handel detaliczny</c:v>
                </c:pt>
                <c:pt idx="4">
                  <c:v>Usługi</c:v>
                </c:pt>
              </c:strCache>
            </c:strRef>
          </c:cat>
          <c:val>
            <c:numRef>
              <c:f>Arkusz6!$B$4:$F$4</c:f>
              <c:numCache>
                <c:formatCode>0.0</c:formatCode>
                <c:ptCount val="5"/>
                <c:pt idx="0">
                  <c:v>25.1</c:v>
                </c:pt>
                <c:pt idx="1">
                  <c:v>7.5</c:v>
                </c:pt>
                <c:pt idx="2">
                  <c:v>0</c:v>
                </c:pt>
                <c:pt idx="3">
                  <c:v>11.6</c:v>
                </c:pt>
                <c:pt idx="4">
                  <c:v>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DA-4EA1-97FE-33766BE2704B}"/>
            </c:ext>
          </c:extLst>
        </c:ser>
        <c:ser>
          <c:idx val="2"/>
          <c:order val="2"/>
          <c:tx>
            <c:strRef>
              <c:f>Arkusz6!$A$5</c:f>
              <c:strCache>
                <c:ptCount val="1"/>
                <c:pt idx="0">
                  <c:v>2 - 3 miesiące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Arkusz6!$B$2:$F$2</c:f>
              <c:strCache>
                <c:ptCount val="5"/>
                <c:pt idx="0">
                  <c:v>Przetwórstwo przemysłowe</c:v>
                </c:pt>
                <c:pt idx="1">
                  <c:v>Budownictwo</c:v>
                </c:pt>
                <c:pt idx="2">
                  <c:v>Handel hurtowy</c:v>
                </c:pt>
                <c:pt idx="3">
                  <c:v>Handel detaliczny</c:v>
                </c:pt>
                <c:pt idx="4">
                  <c:v>Usługi</c:v>
                </c:pt>
              </c:strCache>
            </c:strRef>
          </c:cat>
          <c:val>
            <c:numRef>
              <c:f>Arkusz6!$B$5:$F$5</c:f>
              <c:numCache>
                <c:formatCode>0.0</c:formatCode>
                <c:ptCount val="5"/>
                <c:pt idx="0">
                  <c:v>29.9</c:v>
                </c:pt>
                <c:pt idx="1">
                  <c:v>7.6</c:v>
                </c:pt>
                <c:pt idx="2">
                  <c:v>73.3</c:v>
                </c:pt>
                <c:pt idx="3">
                  <c:v>22.7</c:v>
                </c:pt>
                <c:pt idx="4">
                  <c:v>29.4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DA-4EA1-97FE-33766BE2704B}"/>
            </c:ext>
          </c:extLst>
        </c:ser>
        <c:ser>
          <c:idx val="3"/>
          <c:order val="3"/>
          <c:tx>
            <c:strRef>
              <c:f>Arkusz6!$A$6</c:f>
              <c:strCache>
                <c:ptCount val="1"/>
                <c:pt idx="0">
                  <c:v>4 – 6 miesięcy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Arkusz6!$B$2:$F$2</c:f>
              <c:strCache>
                <c:ptCount val="5"/>
                <c:pt idx="0">
                  <c:v>Przetwórstwo przemysłowe</c:v>
                </c:pt>
                <c:pt idx="1">
                  <c:v>Budownictwo</c:v>
                </c:pt>
                <c:pt idx="2">
                  <c:v>Handel hurtowy</c:v>
                </c:pt>
                <c:pt idx="3">
                  <c:v>Handel detaliczny</c:v>
                </c:pt>
                <c:pt idx="4">
                  <c:v>Usługi</c:v>
                </c:pt>
              </c:strCache>
            </c:strRef>
          </c:cat>
          <c:val>
            <c:numRef>
              <c:f>Arkusz6!$B$6:$F$6</c:f>
              <c:numCache>
                <c:formatCode>0.0</c:formatCode>
                <c:ptCount val="5"/>
                <c:pt idx="0">
                  <c:v>17.3</c:v>
                </c:pt>
                <c:pt idx="1">
                  <c:v>77.3</c:v>
                </c:pt>
                <c:pt idx="2">
                  <c:v>0</c:v>
                </c:pt>
                <c:pt idx="3">
                  <c:v>20.2</c:v>
                </c:pt>
                <c:pt idx="4">
                  <c:v>38.299999999999997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DA-4EA1-97FE-33766BE2704B}"/>
            </c:ext>
          </c:extLst>
        </c:ser>
        <c:ser>
          <c:idx val="4"/>
          <c:order val="4"/>
          <c:tx>
            <c:strRef>
              <c:f>Arkusz6!$A$7</c:f>
              <c:strCache>
                <c:ptCount val="1"/>
                <c:pt idx="0">
                  <c:v>powyżej 6 miesięcy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Arkusz6!$B$2:$F$2</c:f>
              <c:strCache>
                <c:ptCount val="5"/>
                <c:pt idx="0">
                  <c:v>Przetwórstwo przemysłowe</c:v>
                </c:pt>
                <c:pt idx="1">
                  <c:v>Budownictwo</c:v>
                </c:pt>
                <c:pt idx="2">
                  <c:v>Handel hurtowy</c:v>
                </c:pt>
                <c:pt idx="3">
                  <c:v>Handel detaliczny</c:v>
                </c:pt>
                <c:pt idx="4">
                  <c:v>Usługi</c:v>
                </c:pt>
              </c:strCache>
            </c:strRef>
          </c:cat>
          <c:val>
            <c:numRef>
              <c:f>Arkusz6!$B$7:$F$7</c:f>
              <c:numCache>
                <c:formatCode>0.0</c:formatCode>
                <c:ptCount val="5"/>
                <c:pt idx="0">
                  <c:v>27.7</c:v>
                </c:pt>
                <c:pt idx="1">
                  <c:v>7.6</c:v>
                </c:pt>
                <c:pt idx="2">
                  <c:v>15</c:v>
                </c:pt>
                <c:pt idx="3">
                  <c:v>40.299999999999997</c:v>
                </c:pt>
                <c:pt idx="4">
                  <c:v>22.2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ADA-4EA1-97FE-33766BE27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3318520"/>
        <c:axId val="103699072"/>
      </c:barChart>
      <c:catAx>
        <c:axId val="103318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03699072"/>
        <c:crosses val="autoZero"/>
        <c:auto val="1"/>
        <c:lblAlgn val="ctr"/>
        <c:lblOffset val="100"/>
        <c:noMultiLvlLbl val="0"/>
      </c:catAx>
      <c:valAx>
        <c:axId val="103699072"/>
        <c:scaling>
          <c:orientation val="minMax"/>
        </c:scaling>
        <c:delete val="0"/>
        <c:axPos val="t"/>
        <c:majorGridlines>
          <c:spPr>
            <a:ln w="3175" cap="flat" cmpd="sng" algn="ctr">
              <a:solidFill>
                <a:schemeClr val="accent6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033185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67264643440326"/>
          <c:y val="0.8086513792593697"/>
          <c:w val="0.72489839802135492"/>
          <c:h val="0.16357083224134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30400185786465E-2"/>
          <c:y val="0.19361999610914885"/>
          <c:w val="0.89958434661443609"/>
          <c:h val="0.729389648903039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E387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E387D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3E387D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</c:dPt>
          <c:cat>
            <c:strRef>
              <c:f>Arkusz5!$C$38:$G$38</c:f>
              <c:strCache>
                <c:ptCount val="5"/>
                <c:pt idx="0">
                  <c:v>Przetwórstwo przemysłowe</c:v>
                </c:pt>
                <c:pt idx="1">
                  <c:v>Budownictwo</c:v>
                </c:pt>
                <c:pt idx="2">
                  <c:v>Handel hurtowy</c:v>
                </c:pt>
                <c:pt idx="3">
                  <c:v>Handel detaliczny</c:v>
                </c:pt>
                <c:pt idx="4">
                  <c:v>Usługi</c:v>
                </c:pt>
              </c:strCache>
            </c:strRef>
          </c:cat>
          <c:val>
            <c:numRef>
              <c:f>Arkusz5!$C$39:$G$39</c:f>
              <c:numCache>
                <c:formatCode>0.0</c:formatCode>
                <c:ptCount val="5"/>
                <c:pt idx="0">
                  <c:v>-23.9</c:v>
                </c:pt>
                <c:pt idx="1">
                  <c:v>-64.2</c:v>
                </c:pt>
                <c:pt idx="2">
                  <c:v>-22.2</c:v>
                </c:pt>
                <c:pt idx="3">
                  <c:v>-13.2</c:v>
                </c:pt>
                <c:pt idx="4">
                  <c:v>-22.8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47-4F88-A0B9-6FD6F5955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1910232"/>
        <c:axId val="151906192"/>
      </c:barChart>
      <c:catAx>
        <c:axId val="151910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accent6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51906192"/>
        <c:crosses val="autoZero"/>
        <c:auto val="1"/>
        <c:lblAlgn val="ctr"/>
        <c:lblOffset val="100"/>
        <c:noMultiLvlLbl val="0"/>
      </c:catAx>
      <c:valAx>
        <c:axId val="15190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r>
                  <a:rPr lang="pl-PL" sz="160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4.4518642181413465E-2"/>
              <c:y val="7.74747824898471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519102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0AE0-22C8-4918-85D7-18EA03F34039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B8A9-5955-4FE4-86E1-B0FA072D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01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0AE0-22C8-4918-85D7-18EA03F34039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B8A9-5955-4FE4-86E1-B0FA072D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417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0AE0-22C8-4918-85D7-18EA03F34039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B8A9-5955-4FE4-86E1-B0FA072D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699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0AE0-22C8-4918-85D7-18EA03F34039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B8A9-5955-4FE4-86E1-B0FA072D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11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0AE0-22C8-4918-85D7-18EA03F34039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B8A9-5955-4FE4-86E1-B0FA072D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764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0AE0-22C8-4918-85D7-18EA03F34039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B8A9-5955-4FE4-86E1-B0FA072D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4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0AE0-22C8-4918-85D7-18EA03F34039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B8A9-5955-4FE4-86E1-B0FA072D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265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0AE0-22C8-4918-85D7-18EA03F34039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B8A9-5955-4FE4-86E1-B0FA072D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309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0AE0-22C8-4918-85D7-18EA03F34039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B8A9-5955-4FE4-86E1-B0FA072D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24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0AE0-22C8-4918-85D7-18EA03F34039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B8A9-5955-4FE4-86E1-B0FA072D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617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0AE0-22C8-4918-85D7-18EA03F34039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B8A9-5955-4FE4-86E1-B0FA072D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35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D0AE0-22C8-4918-85D7-18EA03F34039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B8A9-5955-4FE4-86E1-B0FA072D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434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11684000" y="6447423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9987570" y="6367708"/>
            <a:ext cx="20574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261419" y="6444592"/>
            <a:ext cx="322259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33730" y="2143878"/>
            <a:ext cx="5932457" cy="166199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l-PL" sz="3400" b="1" dirty="0" smtClean="0">
                <a:solidFill>
                  <a:schemeClr val="bg1"/>
                </a:solidFill>
              </a:rPr>
              <a:t>Wpływ pandemii COVID </a:t>
            </a:r>
            <a:br>
              <a:rPr lang="pl-PL" sz="3400" b="1" dirty="0" smtClean="0">
                <a:solidFill>
                  <a:schemeClr val="bg1"/>
                </a:solidFill>
              </a:rPr>
            </a:br>
            <a:r>
              <a:rPr lang="pl-PL" sz="3400" b="1" dirty="0" smtClean="0">
                <a:solidFill>
                  <a:schemeClr val="bg1"/>
                </a:solidFill>
              </a:rPr>
              <a:t>na sytuację gospodarczą województwa lubuskiego</a:t>
            </a:r>
            <a:endParaRPr lang="pl-PL" sz="3400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0054" y="4318151"/>
            <a:ext cx="8446592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Robert Wróbel</a:t>
            </a:r>
          </a:p>
          <a:p>
            <a:r>
              <a:rPr lang="pl-PL" sz="16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Z-ca dyrektora Urzędu Statystycznego w Zielonej Górze</a:t>
            </a:r>
            <a:endParaRPr lang="pl-PL" sz="160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36073" y="6410743"/>
            <a:ext cx="844659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Branżowe partnerstwo lokalne na </a:t>
            </a:r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rzecz badań rynku pracy – Zielona Góra, 16 grudnia 2020 r.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0" y="144064"/>
            <a:ext cx="2276331" cy="7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4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588000" y="1878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WSKAŹNIK OGÓLNEGO KLIMATU KONIUNKTURY </a:t>
            </a:r>
          </a:p>
          <a:p>
            <a:pPr algn="r"/>
            <a:r>
              <a:rPr lang="pl-PL" dirty="0" smtClean="0">
                <a:latin typeface="Fira Sans" panose="020B0503050000020004" pitchFamily="34" charset="0"/>
                <a:ea typeface="Fira Sans" panose="020B0503050000020004" pitchFamily="34" charset="0"/>
              </a:rPr>
              <a:t>Listopad 2020</a:t>
            </a: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1684000" y="6447423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9987570" y="6367708"/>
            <a:ext cx="20574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10</a:t>
            </a:r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261419" y="6444592"/>
            <a:ext cx="322259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Partnerstwo na rzecz badań rynku pracy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665480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0" y="6276513"/>
            <a:ext cx="1278533" cy="39776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3" y="949992"/>
            <a:ext cx="11415104" cy="514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46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11684000" y="6447423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9987570" y="6367708"/>
            <a:ext cx="20574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11</a:t>
            </a:r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261419" y="6444592"/>
            <a:ext cx="322259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Partnerstwo na rzecz badań rynku pracy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298704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0" y="6276513"/>
            <a:ext cx="1278533" cy="397766"/>
          </a:xfrm>
          <a:prstGeom prst="rect">
            <a:avLst/>
          </a:prstGeom>
        </p:spPr>
      </p:pic>
      <p:graphicFrame>
        <p:nvGraphicFramePr>
          <p:cNvPr id="11" name="Wykres 10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4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051020"/>
              </p:ext>
            </p:extLst>
          </p:nvPr>
        </p:nvGraphicFramePr>
        <p:xfrm>
          <a:off x="146304" y="1674735"/>
          <a:ext cx="11842043" cy="472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rostokąt 9"/>
          <p:cNvSpPr/>
          <p:nvPr/>
        </p:nvSpPr>
        <p:spPr>
          <a:xfrm>
            <a:off x="146304" y="187883"/>
            <a:ext cx="11537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b="1" dirty="0">
                <a:latin typeface="Fira Sans" panose="020B0503050000020004" pitchFamily="34" charset="0"/>
                <a:ea typeface="Fira Sans" panose="020B0503050000020004" pitchFamily="34" charset="0"/>
              </a:rPr>
              <a:t>Jeżeli bieżące działania i ograniczenia powzięte w celu zwalczania </a:t>
            </a:r>
            <a:r>
              <a:rPr lang="pl-PL" b="1" dirty="0" err="1">
                <a:latin typeface="Fira Sans" panose="020B0503050000020004" pitchFamily="34" charset="0"/>
                <a:ea typeface="Fira Sans" panose="020B0503050000020004" pitchFamily="34" charset="0"/>
              </a:rPr>
              <a:t>koronawirusa</a:t>
            </a:r>
            <a:r>
              <a:rPr lang="pl-PL" b="1" dirty="0">
                <a:latin typeface="Fira Sans" panose="020B0503050000020004" pitchFamily="34" charset="0"/>
                <a:ea typeface="Fira Sans" panose="020B0503050000020004" pitchFamily="34" charset="0"/>
              </a:rPr>
              <a:t> przez władze państwowe </a:t>
            </a:r>
            <a:r>
              <a:rPr lang="pl-PL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b="1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 </a:t>
            </a:r>
            <a:r>
              <a:rPr lang="pl-PL" b="1" dirty="0">
                <a:latin typeface="Fira Sans" panose="020B0503050000020004" pitchFamily="34" charset="0"/>
                <a:ea typeface="Fira Sans" panose="020B0503050000020004" pitchFamily="34" charset="0"/>
              </a:rPr>
              <a:t>Polsce (ale także wynikające z działań innych krajów, np. w zakresie ruchu granicznego) funkcjonujące </a:t>
            </a:r>
            <a:r>
              <a:rPr lang="pl-PL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b="1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 </a:t>
            </a:r>
            <a:r>
              <a:rPr lang="pl-PL" b="1" dirty="0">
                <a:latin typeface="Fira Sans" panose="020B0503050000020004" pitchFamily="34" charset="0"/>
                <a:ea typeface="Fira Sans" panose="020B0503050000020004" pitchFamily="34" charset="0"/>
              </a:rPr>
              <a:t>momencie wypełniania ankiety utrzymywałyby się przez dłuższy czas, ile miesięcy </a:t>
            </a:r>
            <a:r>
              <a:rPr lang="pl-PL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Państwa przedsiębiorstwo </a:t>
            </a:r>
            <a:r>
              <a:rPr lang="pl-PL" b="1" dirty="0">
                <a:latin typeface="Fira Sans" panose="020B0503050000020004" pitchFamily="34" charset="0"/>
                <a:ea typeface="Fira Sans" panose="020B0503050000020004" pitchFamily="34" charset="0"/>
              </a:rPr>
              <a:t>byłoby w stanie przetrwać? </a:t>
            </a:r>
            <a:endParaRPr lang="pl-PL" b="1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algn="r"/>
            <a:r>
              <a:rPr lang="pl-PL" dirty="0" smtClean="0">
                <a:latin typeface="Fira Sans" panose="020B0503050000020004" pitchFamily="34" charset="0"/>
                <a:ea typeface="Fira Sans" panose="020B0503050000020004" pitchFamily="34" charset="0"/>
              </a:rPr>
              <a:t>Listopad 2020</a:t>
            </a:r>
          </a:p>
        </p:txBody>
      </p:sp>
    </p:spTree>
    <p:extLst>
      <p:ext uri="{BB962C8B-B14F-4D97-AF65-F5344CB8AC3E}">
        <p14:creationId xmlns:p14="http://schemas.microsoft.com/office/powerpoint/2010/main" val="3454239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11684000" y="6447423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9987570" y="6367708"/>
            <a:ext cx="20574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12</a:t>
            </a:r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261419" y="6444592"/>
            <a:ext cx="322259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Partnerstwo na rzecz badań rynku pracy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206248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0" y="6276513"/>
            <a:ext cx="1278533" cy="39776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46304" y="187883"/>
            <a:ext cx="11537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Jakie </a:t>
            </a:r>
            <a:r>
              <a:rPr lang="pl-PL" b="1" dirty="0">
                <a:latin typeface="Fira Sans" panose="020B0503050000020004" pitchFamily="34" charset="0"/>
                <a:ea typeface="Fira Sans" panose="020B0503050000020004" pitchFamily="34" charset="0"/>
              </a:rPr>
              <a:t>są Państwa aktualne przewidywania, co do poziomu inwestycji Państwa firmy w 2020 r. w odniesieniu do inwestycji zrealizowanych w 2019 r.? </a:t>
            </a:r>
          </a:p>
          <a:p>
            <a:pPr algn="r"/>
            <a:r>
              <a:rPr lang="pl-PL" dirty="0" smtClean="0">
                <a:latin typeface="Fira Sans" panose="020B0503050000020004" pitchFamily="34" charset="0"/>
                <a:ea typeface="Fira Sans" panose="020B0503050000020004" pitchFamily="34" charset="0"/>
              </a:rPr>
              <a:t>Listopad 2020</a:t>
            </a:r>
          </a:p>
        </p:txBody>
      </p:sp>
      <p:graphicFrame>
        <p:nvGraphicFramePr>
          <p:cNvPr id="11" name="Wykres 10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4265CACE-626E-4C85-805B-A291179CD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44677"/>
              </p:ext>
            </p:extLst>
          </p:nvPr>
        </p:nvGraphicFramePr>
        <p:xfrm>
          <a:off x="1355654" y="1299096"/>
          <a:ext cx="9866750" cy="452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412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1684000" y="6447423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9987570" y="6367708"/>
            <a:ext cx="20574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13</a:t>
            </a:r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61419" y="6444592"/>
            <a:ext cx="322259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Partnerstwo na rzecz badań rynku pracy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53083" y="2980391"/>
            <a:ext cx="698568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2400" b="1" dirty="0">
                <a:latin typeface="Fira Sans" panose="020B0503050000020004" pitchFamily="34" charset="0"/>
                <a:ea typeface="Fira Sans" panose="020B0503050000020004" pitchFamily="34" charset="0"/>
              </a:rPr>
              <a:t>zielonagora.stat.gov.pl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0" y="144064"/>
            <a:ext cx="2276331" cy="7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8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206248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5588000" y="1878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PRZECIĘTNE ZATRUDNIENIE</a:t>
            </a:r>
          </a:p>
          <a:p>
            <a:pPr algn="r"/>
            <a:r>
              <a:rPr lang="pl-PL" dirty="0" smtClean="0">
                <a:latin typeface="Fira Sans" panose="020B0503050000020004" pitchFamily="34" charset="0"/>
                <a:ea typeface="Fira Sans" panose="020B0503050000020004" pitchFamily="34" charset="0"/>
              </a:rPr>
              <a:t>analogiczny okres roku poprzedniego = 100</a:t>
            </a:r>
            <a:endParaRPr lang="pl-PL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1684000" y="6447423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9987570" y="6367708"/>
            <a:ext cx="20574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</a:t>
            </a:r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261419" y="6444592"/>
            <a:ext cx="322259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Partnerstwo na rzecz badań rynku pracy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0" y="6276513"/>
            <a:ext cx="1278533" cy="39776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" y="1203954"/>
            <a:ext cx="11590095" cy="459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11684000" y="6447423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9987570" y="6367708"/>
            <a:ext cx="20574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3</a:t>
            </a:r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261419" y="6444592"/>
            <a:ext cx="322259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Partnerstwo na rzecz badań rynku pracy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0"/>
            <a:ext cx="206248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0" y="6276513"/>
            <a:ext cx="1278533" cy="39776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4120896" y="340283"/>
            <a:ext cx="7715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BEZROBOTNI ZAREJESTROWANI</a:t>
            </a:r>
          </a:p>
          <a:p>
            <a:pPr algn="r"/>
            <a:r>
              <a:rPr lang="pl-PL" dirty="0">
                <a:latin typeface="Fira Sans" panose="020B0503050000020004" pitchFamily="34" charset="0"/>
                <a:ea typeface="Fira Sans" panose="020B0503050000020004" pitchFamily="34" charset="0"/>
              </a:rPr>
              <a:t>analogiczny okres roku poprzedniego = 100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8" y="1249087"/>
            <a:ext cx="11142907" cy="47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4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1684000" y="6447423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9987570" y="6367708"/>
            <a:ext cx="20574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4</a:t>
            </a:r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61419" y="6444592"/>
            <a:ext cx="322259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Partnerstwo na rzecz badań rynku pracy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0"/>
            <a:ext cx="206248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0" y="6276513"/>
            <a:ext cx="1278533" cy="397766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120896" y="340283"/>
            <a:ext cx="7715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STOPA BEZROBOCIA REJESTROWANEGO</a:t>
            </a:r>
          </a:p>
          <a:p>
            <a:pPr algn="r"/>
            <a:r>
              <a:rPr lang="pl-PL" dirty="0" smtClean="0">
                <a:latin typeface="Fira Sans" panose="020B0503050000020004" pitchFamily="34" charset="0"/>
                <a:ea typeface="Fira Sans" panose="020B0503050000020004" pitchFamily="34" charset="0"/>
              </a:rPr>
              <a:t>Stan w końcu miesiąca</a:t>
            </a:r>
            <a:endParaRPr lang="pl-PL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6" y="1063498"/>
            <a:ext cx="11032117" cy="478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3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1684000" y="6447423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9987570" y="6367708"/>
            <a:ext cx="20574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5</a:t>
            </a:r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61419" y="6444592"/>
            <a:ext cx="322259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Partnerstwo na rzecz badań rynku pracy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0"/>
            <a:ext cx="206248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0" y="6276513"/>
            <a:ext cx="1278533" cy="397766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120896" y="340283"/>
            <a:ext cx="7715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OFERTY PRACY I LICZBA BEZROBOTNYCH NA 1 OFERTĘ PRACY</a:t>
            </a:r>
          </a:p>
          <a:p>
            <a:pPr algn="r"/>
            <a:r>
              <a:rPr lang="pl-PL" dirty="0">
                <a:latin typeface="Fira Sans" panose="020B0503050000020004" pitchFamily="34" charset="0"/>
                <a:ea typeface="Fira Sans" panose="020B0503050000020004" pitchFamily="34" charset="0"/>
              </a:rPr>
              <a:t>analogiczny okres roku poprzedniego = 100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0" y="959007"/>
            <a:ext cx="11351263" cy="5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0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11684000" y="6447423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9987570" y="6367708"/>
            <a:ext cx="20574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6</a:t>
            </a:r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261419" y="6444592"/>
            <a:ext cx="322259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Partnerstwo na rzecz badań rynku pracy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740400" y="3402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PRZECIĘTNE MIESIĘCZNE WYNAGRODZENIE BRUTTO </a:t>
            </a:r>
          </a:p>
          <a:p>
            <a:pPr algn="r"/>
            <a:r>
              <a:rPr lang="pl-PL" dirty="0" smtClean="0">
                <a:latin typeface="Fira Sans" panose="020B0503050000020004" pitchFamily="34" charset="0"/>
                <a:ea typeface="Fira Sans" panose="020B0503050000020004" pitchFamily="34" charset="0"/>
              </a:rPr>
              <a:t>analogiczny okres roku poprzedniego = 100</a:t>
            </a:r>
            <a:endParaRPr lang="pl-PL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0"/>
            <a:ext cx="206248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0" y="6276513"/>
            <a:ext cx="1278533" cy="39776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8" y="1304980"/>
            <a:ext cx="11701148" cy="47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1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11684000" y="6447423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9987570" y="6367708"/>
            <a:ext cx="20574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7</a:t>
            </a:r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261419" y="6444592"/>
            <a:ext cx="322259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Partnerstwo na rzecz badań rynku pracy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740400" y="3402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PRODUKCJA SPRZEDANA PRZEMYSŁU</a:t>
            </a:r>
          </a:p>
          <a:p>
            <a:pPr algn="r"/>
            <a:r>
              <a:rPr lang="pl-PL" dirty="0" smtClean="0">
                <a:latin typeface="Fira Sans" panose="020B0503050000020004" pitchFamily="34" charset="0"/>
                <a:ea typeface="Fira Sans" panose="020B0503050000020004" pitchFamily="34" charset="0"/>
              </a:rPr>
              <a:t>analogiczny okres roku poprzedniego = 100</a:t>
            </a:r>
            <a:endParaRPr lang="pl-PL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0"/>
            <a:ext cx="206248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0" y="6276513"/>
            <a:ext cx="1278533" cy="39776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6" y="1240530"/>
            <a:ext cx="11822266" cy="475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3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11684000" y="6447423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9987570" y="6367708"/>
            <a:ext cx="20574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8</a:t>
            </a:r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261419" y="6444592"/>
            <a:ext cx="322259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Partnerstwo na rzecz badań rynku pracy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740400" y="3402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PRODUKCJA BUDOWLANO-MONTAŻOWA</a:t>
            </a:r>
          </a:p>
          <a:p>
            <a:pPr algn="r"/>
            <a:r>
              <a:rPr lang="pl-PL" dirty="0" smtClean="0">
                <a:latin typeface="Fira Sans" panose="020B0503050000020004" pitchFamily="34" charset="0"/>
                <a:ea typeface="Fira Sans" panose="020B0503050000020004" pitchFamily="34" charset="0"/>
              </a:rPr>
              <a:t>analogiczny okres roku poprzedniego = 100</a:t>
            </a:r>
            <a:endParaRPr lang="pl-PL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0"/>
            <a:ext cx="206248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0" y="6276513"/>
            <a:ext cx="1278533" cy="39776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8" y="1283133"/>
            <a:ext cx="11879892" cy="480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0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11684000" y="6447423"/>
            <a:ext cx="508000" cy="236538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9987570" y="6367708"/>
            <a:ext cx="20574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9</a:t>
            </a:r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261419" y="6444592"/>
            <a:ext cx="322259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Partnerstwo na rzecz badań rynku pracy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740400" y="3402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SPRZEDAŻ DETALICZNA</a:t>
            </a:r>
          </a:p>
          <a:p>
            <a:pPr algn="r"/>
            <a:r>
              <a:rPr lang="pl-PL" dirty="0" smtClean="0">
                <a:latin typeface="Fira Sans" panose="020B0503050000020004" pitchFamily="34" charset="0"/>
                <a:ea typeface="Fira Sans" panose="020B0503050000020004" pitchFamily="34" charset="0"/>
              </a:rPr>
              <a:t>analogiczny okres roku poprzedniego = 100</a:t>
            </a:r>
            <a:endParaRPr lang="pl-PL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0"/>
            <a:ext cx="206248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0" y="6276513"/>
            <a:ext cx="1278533" cy="39776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1" y="1083558"/>
            <a:ext cx="11466685" cy="489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614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235</Words>
  <Application>Microsoft Office PowerPoint</Application>
  <PresentationFormat>Panoramiczny</PresentationFormat>
  <Paragraphs>53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Fira Sans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Leśniarek Edyta</dc:creator>
  <cp:lastModifiedBy>Wróbel Robert</cp:lastModifiedBy>
  <cp:revision>41</cp:revision>
  <dcterms:created xsi:type="dcterms:W3CDTF">2020-12-04T06:18:12Z</dcterms:created>
  <dcterms:modified xsi:type="dcterms:W3CDTF">2020-12-11T08:45:16Z</dcterms:modified>
</cp:coreProperties>
</file>