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2" r:id="rId2"/>
    <p:sldId id="342" r:id="rId3"/>
    <p:sldId id="294" r:id="rId4"/>
    <p:sldId id="305" r:id="rId5"/>
    <p:sldId id="312" r:id="rId6"/>
    <p:sldId id="313" r:id="rId7"/>
    <p:sldId id="314" r:id="rId8"/>
    <p:sldId id="315" r:id="rId9"/>
    <p:sldId id="316" r:id="rId10"/>
    <p:sldId id="325" r:id="rId11"/>
    <p:sldId id="320" r:id="rId12"/>
    <p:sldId id="321" r:id="rId13"/>
    <p:sldId id="323" r:id="rId14"/>
    <p:sldId id="322" r:id="rId15"/>
    <p:sldId id="340" r:id="rId16"/>
    <p:sldId id="341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9" r:id="rId30"/>
    <p:sldId id="269" r:id="rId3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4438" autoAdjust="0"/>
  </p:normalViewPr>
  <p:slideViewPr>
    <p:cSldViewPr>
      <p:cViewPr varScale="1">
        <p:scale>
          <a:sx n="54" d="100"/>
          <a:sy n="54" d="100"/>
        </p:scale>
        <p:origin x="-1356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2022-06-02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Slajd tytułowy. 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Elementy graficzne oraz logo ZUS są stałymi elementami szablonu slajdu i nie podlegają modyfikacji. Prosimy o zachowanie zastosowanej czcionki Calibri. </a:t>
            </a:r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końcowy.</a:t>
            </a:r>
            <a:r>
              <a:rPr lang="pl-PL" baseline="0" dirty="0" smtClean="0">
                <a:latin typeface="Calibri" panose="020F0502020204030204" pitchFamily="34" charset="0"/>
              </a:rPr>
              <a:t> Treść pozdrowienia można zmienić </a:t>
            </a:r>
            <a:r>
              <a:rPr lang="pl-PL" dirty="0" smtClean="0">
                <a:latin typeface="Calibri" panose="020F0502020204030204" pitchFamily="34" charset="0"/>
              </a:rPr>
              <a:t>we wzorcu: górne menu „Widok” &gt; „Wzorzec slajdów”. </a:t>
            </a:r>
            <a:r>
              <a:rPr lang="pl-PL" baseline="0" dirty="0" smtClean="0">
                <a:latin typeface="Calibri" panose="020F0502020204030204" pitchFamily="34" charset="0"/>
              </a:rPr>
              <a:t>Elementy graficzne („chorągiewki”) i logo ZUS są stałymi elementami szablonu i nie podlegają modyfikacji. Prosimy o zachowanie zastosowanej czcionki Calibri. 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6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treścią, wariant z dłuższym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je przesunąć bądź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latin typeface="Calibri" panose="020F0502020204030204" pitchFamily="34" charset="0"/>
              </a:rPr>
              <a:t>Slajd z treścią wariant z krótkim tytułem, układ</a:t>
            </a:r>
            <a:r>
              <a:rPr lang="pl-PL" baseline="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poziomy. </a:t>
            </a:r>
            <a:r>
              <a:rPr lang="pl-PL" baseline="0" dirty="0" smtClean="0">
                <a:latin typeface="Calibri" panose="020F0502020204030204" pitchFamily="34" charset="0"/>
              </a:rPr>
              <a:t>W szablonie zamieszczono kilka podstawowych układów kompozycji treści (slajdy 4-7). </a:t>
            </a:r>
            <a:r>
              <a:rPr lang="pl-PL" dirty="0" smtClean="0">
                <a:latin typeface="Calibri" panose="020F0502020204030204" pitchFamily="34" charset="0"/>
              </a:rPr>
              <a:t>Do</a:t>
            </a:r>
            <a:r>
              <a:rPr lang="pl-PL" baseline="0" dirty="0" smtClean="0">
                <a:latin typeface="Calibri" panose="020F0502020204030204" pitchFamily="34" charset="0"/>
              </a:rPr>
              <a:t> tworzenia slajdów zalecamy stosowanie zamieszczonych ramek zgodnie z ich opisem. W razie konieczności (np. gdy trzeba zamieścić obszerną tabelę, skomplikowany wykres itp.) można zastosować pusty slajd 8. Elementy graficzne na dole i na górze slajdu („chorągiewki”) oraz logo ZUS są stałymi elementami szablonu i nie podlegają modyfikacji. Prosimy o zachowanie zastosowanej czcionki Calibri. Warto dostosować w tym względzie teksty i inne elementy wklejone z innych prezentacji czy np. z plików Worda.</a:t>
            </a: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grafika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580656"/>
            <a:ext cx="5508776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1"/>
            <a:ext cx="11521280" cy="10801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</a:t>
            </a:r>
            <a:br>
              <a:rPr lang="pl-PL" dirty="0" smtClean="0"/>
            </a:br>
            <a:r>
              <a:rPr lang="pl-PL" dirty="0" smtClean="0"/>
              <a:t>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200047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7525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0" r:id="rId5"/>
    <p:sldLayoutId id="2147483656" r:id="rId6"/>
    <p:sldLayoutId id="2147483654" r:id="rId7"/>
    <p:sldLayoutId id="2147483651" r:id="rId8"/>
    <p:sldLayoutId id="2147483655" r:id="rId9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Agnieszka Kazoń</a:t>
            </a:r>
          </a:p>
          <a:p>
            <a:r>
              <a:rPr lang="pl-PL" dirty="0" smtClean="0"/>
              <a:t>Anna Muchewicz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Zielona Góra, 9 czerwca 2022 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ubezpieczeń społecznych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98524" y="2356520"/>
            <a:ext cx="11652547" cy="38164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37791" y="916360"/>
            <a:ext cx="11521280" cy="1080120"/>
          </a:xfrm>
        </p:spPr>
        <p:txBody>
          <a:bodyPr/>
          <a:lstStyle/>
          <a:p>
            <a:pPr algn="l"/>
            <a:r>
              <a:rPr lang="pl-PL" sz="4800" dirty="0">
                <a:solidFill>
                  <a:srgbClr val="2D3D59"/>
                </a:solidFill>
                <a:latin typeface="+mj-lt"/>
              </a:rPr>
              <a:t>Gdzie trafia składka </a:t>
            </a:r>
            <a:r>
              <a:rPr lang="pl-PL" sz="4800" dirty="0" smtClean="0">
                <a:solidFill>
                  <a:srgbClr val="2D3D59"/>
                </a:solidFill>
                <a:latin typeface="+mj-lt"/>
              </a:rPr>
              <a:t>emerytalna</a:t>
            </a:r>
            <a:endParaRPr lang="pl-PL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1" y="1760538"/>
            <a:ext cx="11809312" cy="67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586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696515" y="2212504"/>
            <a:ext cx="11809312" cy="6120679"/>
          </a:xfrm>
        </p:spPr>
        <p:txBody>
          <a:bodyPr/>
          <a:lstStyle/>
          <a:p>
            <a:pPr marL="16215" marR="684288">
              <a:spcBef>
                <a:spcPts val="128"/>
              </a:spcBef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Działalność gospodarczą  zarejestrujesz w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urzędzie</a:t>
            </a:r>
            <a:r>
              <a:rPr lang="pl-PL" sz="3600" spc="-8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gminy 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lub miasta. </a:t>
            </a:r>
            <a:r>
              <a:rPr lang="pl-PL" sz="3600" spc="-2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Możesz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też </a:t>
            </a:r>
            <a:r>
              <a:rPr lang="pl-PL" sz="3600" spc="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wysłać 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elektronicznie wniosek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</a:t>
            </a:r>
            <a:r>
              <a:rPr lang="pl-PL" sz="3600" spc="-64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wpis do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CEIDG.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Zgłosisz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się w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ten</a:t>
            </a:r>
            <a:r>
              <a:rPr lang="pl-PL" sz="3600" spc="-8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sposób 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także </a:t>
            </a:r>
            <a:r>
              <a:rPr lang="pl-PL" sz="3600" spc="-2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jako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płatnik składek.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6486" algn="ctr"/>
            <a:endParaRPr lang="pl-PL" sz="3600" b="1" spc="-13" dirty="0" smtClean="0">
              <a:solidFill>
                <a:srgbClr val="885B93"/>
              </a:solidFill>
              <a:latin typeface="+mj-lt"/>
              <a:cs typeface="Ubuntu"/>
            </a:endParaRPr>
          </a:p>
          <a:p>
            <a:pPr marL="16215" marR="6486" algn="ctr"/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Zrobisz  </a:t>
            </a:r>
            <a:r>
              <a:rPr lang="pl-PL" sz="3600" b="1" spc="-32" dirty="0">
                <a:solidFill>
                  <a:srgbClr val="002060"/>
                </a:solidFill>
                <a:latin typeface="+mj-lt"/>
                <a:cs typeface="Ubuntu"/>
              </a:rPr>
              <a:t>to </a:t>
            </a:r>
            <a:r>
              <a:rPr lang="pl-PL" sz="3600" b="1" dirty="0">
                <a:solidFill>
                  <a:srgbClr val="002060"/>
                </a:solidFill>
                <a:latin typeface="+mj-lt"/>
                <a:cs typeface="Ubuntu"/>
              </a:rPr>
              <a:t>na </a:t>
            </a:r>
            <a:r>
              <a:rPr lang="pl-PL" sz="3600" b="1" spc="-13" dirty="0">
                <a:solidFill>
                  <a:srgbClr val="002060"/>
                </a:solidFill>
                <a:latin typeface="+mj-lt"/>
                <a:cs typeface="Ubuntu"/>
              </a:rPr>
              <a:t>jednym </a:t>
            </a:r>
            <a:r>
              <a:rPr lang="pl-PL" sz="3600" b="1" spc="-6" dirty="0">
                <a:solidFill>
                  <a:srgbClr val="002060"/>
                </a:solidFill>
                <a:latin typeface="+mj-lt"/>
                <a:cs typeface="Ubuntu"/>
              </a:rPr>
              <a:t>wniosku</a:t>
            </a:r>
            <a:r>
              <a:rPr lang="pl-PL" sz="3600" b="1" spc="6" dirty="0">
                <a:solidFill>
                  <a:srgbClr val="002060"/>
                </a:solidFill>
                <a:latin typeface="+mj-lt"/>
                <a:cs typeface="Ubuntu"/>
              </a:rPr>
              <a:t> CEIDG-1</a:t>
            </a:r>
            <a:r>
              <a:rPr lang="pl-PL" sz="3600" spc="6" dirty="0">
                <a:solidFill>
                  <a:srgbClr val="002060"/>
                </a:solidFill>
                <a:latin typeface="+mj-lt"/>
                <a:cs typeface="Ubuntu"/>
              </a:rPr>
              <a:t>.</a:t>
            </a:r>
            <a:endParaRPr lang="pl-PL" sz="3600" dirty="0">
              <a:solidFill>
                <a:srgbClr val="002060"/>
              </a:solidFill>
              <a:latin typeface="+mj-lt"/>
              <a:cs typeface="Ubuntu"/>
            </a:endParaRPr>
          </a:p>
          <a:p>
            <a:endParaRPr lang="pl-PL" dirty="0" smtClean="0"/>
          </a:p>
          <a:p>
            <a:endParaRPr lang="pl-PL" dirty="0"/>
          </a:p>
          <a:p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CEIDG </a:t>
            </a:r>
            <a:r>
              <a:rPr lang="pl-PL" sz="3600" spc="-2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to </a:t>
            </a:r>
            <a:r>
              <a:rPr lang="pl-PL" sz="36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Centralna</a:t>
            </a:r>
            <a:r>
              <a:rPr lang="pl-PL" sz="3600" spc="-5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Ewidencja 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i Informacja o Działalności  </a:t>
            </a:r>
            <a:r>
              <a:rPr lang="pl-PL" sz="36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Gospodarczej,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czyli spis  </a:t>
            </a:r>
            <a:r>
              <a:rPr lang="pl-PL" sz="3600" spc="-19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przedsiębiorców</a:t>
            </a:r>
            <a:endParaRPr lang="pl-PL"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41760" y="844352"/>
            <a:ext cx="11521280" cy="1440160"/>
          </a:xfrm>
        </p:spPr>
        <p:txBody>
          <a:bodyPr/>
          <a:lstStyle/>
          <a:p>
            <a:r>
              <a:rPr lang="pl-PL" sz="4800" dirty="0">
                <a:latin typeface="+mj-lt"/>
              </a:rPr>
              <a:t>Rejestracja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4011064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1996480"/>
            <a:ext cx="12241360" cy="5544615"/>
          </a:xfrm>
        </p:spPr>
        <p:txBody>
          <a:bodyPr/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lang="pl-PL" sz="3200" dirty="0">
                <a:solidFill>
                  <a:srgbClr val="002060"/>
                </a:solidFill>
                <a:latin typeface="+mj-lt"/>
              </a:rPr>
              <a:t>Przy rejestracji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firmy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w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urzędzie gminy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lub</a:t>
            </a:r>
            <a:r>
              <a:rPr lang="pl-PL" sz="3200" spc="15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dirty="0" smtClean="0">
                <a:solidFill>
                  <a:srgbClr val="002060"/>
                </a:solidFill>
                <a:latin typeface="+mj-lt"/>
              </a:rPr>
              <a:t>miasta (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wraz z wnioskiem CEIDG-1) </a:t>
            </a:r>
            <a:r>
              <a:rPr lang="pl-PL" sz="3200" spc="-20" dirty="0">
                <a:solidFill>
                  <a:srgbClr val="002060"/>
                </a:solidFill>
                <a:latin typeface="+mj-lt"/>
              </a:rPr>
              <a:t>możesz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też złożyć 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odpowiednie 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dokumenty i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zgłosić:</a:t>
            </a:r>
          </a:p>
          <a:p>
            <a:pPr marL="836295" marR="1644014" indent="-457200" algn="l">
              <a:lnSpc>
                <a:spcPct val="100000"/>
              </a:lnSpc>
              <a:spcBef>
                <a:spcPts val="545"/>
              </a:spcBef>
              <a:buFont typeface="Wingdings" panose="05000000000000000000" pitchFamily="2" charset="2"/>
              <a:buChar char="v"/>
            </a:pPr>
            <a:r>
              <a:rPr lang="pl-PL" sz="3200" b="1" dirty="0">
                <a:solidFill>
                  <a:srgbClr val="002060"/>
                </a:solidFill>
                <a:latin typeface="+mj-lt"/>
                <a:cs typeface="Ubuntu"/>
              </a:rPr>
              <a:t>siebie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do 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ubezpieczeń społecznych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i</a:t>
            </a:r>
            <a:r>
              <a:rPr lang="pl-PL" sz="3200" spc="-75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spc="-5" dirty="0" smtClean="0">
                <a:solidFill>
                  <a:srgbClr val="002060"/>
                </a:solidFill>
                <a:latin typeface="+mj-lt"/>
              </a:rPr>
              <a:t>ubezpieczenia 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zdrowotnego (lub tylko do ubezpieczenia </a:t>
            </a:r>
            <a:r>
              <a:rPr lang="pl-PL" sz="3200" spc="-10" dirty="0" smtClean="0">
                <a:solidFill>
                  <a:srgbClr val="002060"/>
                </a:solidFill>
                <a:latin typeface="+mj-lt"/>
              </a:rPr>
              <a:t>zdrowotnego</a:t>
            </a:r>
            <a:endParaRPr lang="pl-PL" sz="32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836295" indent="-457200">
              <a:lnSpc>
                <a:spcPct val="100000"/>
              </a:lnSpc>
              <a:spcBef>
                <a:spcPts val="565"/>
              </a:spcBef>
              <a:buFont typeface="Wingdings" panose="05000000000000000000" pitchFamily="2" charset="2"/>
              <a:buChar char="v"/>
            </a:pPr>
            <a:r>
              <a:rPr lang="pl-PL" sz="3200" b="1" spc="-15" dirty="0" smtClean="0">
                <a:solidFill>
                  <a:srgbClr val="002060"/>
                </a:solidFill>
                <a:latin typeface="+mj-lt"/>
                <a:cs typeface="Ubuntu"/>
              </a:rPr>
              <a:t>członków </a:t>
            </a:r>
            <a:r>
              <a:rPr lang="pl-PL" sz="3200" b="1" spc="-5" dirty="0">
                <a:solidFill>
                  <a:srgbClr val="002060"/>
                </a:solidFill>
                <a:latin typeface="+mj-lt"/>
                <a:cs typeface="Ubuntu"/>
              </a:rPr>
              <a:t>swojej </a:t>
            </a:r>
            <a:r>
              <a:rPr lang="pl-PL" sz="3200" b="1" spc="-10" dirty="0">
                <a:solidFill>
                  <a:srgbClr val="002060"/>
                </a:solidFill>
                <a:latin typeface="+mj-lt"/>
                <a:cs typeface="Ubuntu"/>
              </a:rPr>
              <a:t>rodziny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do 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ubezpieczenia</a:t>
            </a:r>
            <a:r>
              <a:rPr lang="pl-PL" sz="3200" spc="-15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zdrowotnego;</a:t>
            </a:r>
            <a:endParaRPr lang="pl-PL" sz="32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836295" marR="5080" indent="-457200">
              <a:lnSpc>
                <a:spcPct val="100000"/>
              </a:lnSpc>
              <a:spcBef>
                <a:spcPts val="570"/>
              </a:spcBef>
              <a:buFont typeface="Wingdings" panose="05000000000000000000" pitchFamily="2" charset="2"/>
              <a:buChar char="v"/>
            </a:pPr>
            <a:r>
              <a:rPr lang="pl-PL" sz="3200" b="1" spc="-5" dirty="0" smtClean="0">
                <a:solidFill>
                  <a:srgbClr val="002060"/>
                </a:solidFill>
                <a:latin typeface="+mj-lt"/>
                <a:cs typeface="Ubuntu"/>
              </a:rPr>
              <a:t>zatrudnione </a:t>
            </a:r>
            <a:r>
              <a:rPr lang="pl-PL" sz="3200" b="1" spc="-10" dirty="0">
                <a:solidFill>
                  <a:srgbClr val="002060"/>
                </a:solidFill>
                <a:latin typeface="+mj-lt"/>
                <a:cs typeface="Ubuntu"/>
              </a:rPr>
              <a:t>osoby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,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m.in. </a:t>
            </a:r>
            <a:r>
              <a:rPr lang="pl-PL" sz="3200" spc="-20" dirty="0">
                <a:solidFill>
                  <a:srgbClr val="002060"/>
                </a:solidFill>
                <a:latin typeface="+mj-lt"/>
              </a:rPr>
              <a:t>pracowników,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zleceniobiorców,</a:t>
            </a:r>
            <a:r>
              <a:rPr lang="pl-PL" sz="3200" spc="-120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osoby  </a:t>
            </a:r>
            <a:r>
              <a:rPr lang="pl-PL" sz="3200" dirty="0" smtClean="0">
                <a:solidFill>
                  <a:srgbClr val="002060"/>
                </a:solidFill>
                <a:latin typeface="+mj-lt"/>
              </a:rPr>
              <a:t>współpracujące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, do 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ubezpieczeń społecznych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i 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ubezpieczenia 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zdrowotnego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albo </a:t>
            </a:r>
            <a:r>
              <a:rPr lang="pl-PL" sz="3200" spc="-15" dirty="0">
                <a:solidFill>
                  <a:srgbClr val="002060"/>
                </a:solidFill>
                <a:latin typeface="+mj-lt"/>
              </a:rPr>
              <a:t>tylko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do 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ubezpieczenia</a:t>
            </a:r>
            <a:r>
              <a:rPr lang="pl-PL" sz="3200" spc="5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zdrowotnego;</a:t>
            </a:r>
            <a:endParaRPr lang="pl-PL" sz="32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836295" marR="798830" indent="-457200">
              <a:lnSpc>
                <a:spcPct val="100000"/>
              </a:lnSpc>
              <a:spcBef>
                <a:spcPts val="565"/>
              </a:spcBef>
              <a:buFont typeface="Wingdings" panose="05000000000000000000" pitchFamily="2" charset="2"/>
              <a:buChar char="v"/>
            </a:pPr>
            <a:r>
              <a:rPr lang="pl-PL" sz="3200" b="1" spc="-15" dirty="0">
                <a:solidFill>
                  <a:srgbClr val="002060"/>
                </a:solidFill>
                <a:latin typeface="+mj-lt"/>
                <a:cs typeface="Ubuntu"/>
              </a:rPr>
              <a:t>członków </a:t>
            </a:r>
            <a:r>
              <a:rPr lang="pl-PL" sz="3200" b="1" spc="-10" dirty="0">
                <a:solidFill>
                  <a:srgbClr val="002060"/>
                </a:solidFill>
                <a:latin typeface="+mj-lt"/>
                <a:cs typeface="Ubuntu"/>
              </a:rPr>
              <a:t>rodziny zatrudnionych </a:t>
            </a:r>
            <a:r>
              <a:rPr lang="pl-PL" sz="3200" b="1" dirty="0">
                <a:solidFill>
                  <a:srgbClr val="002060"/>
                </a:solidFill>
                <a:latin typeface="+mj-lt"/>
                <a:cs typeface="Ubuntu"/>
              </a:rPr>
              <a:t>osób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do</a:t>
            </a:r>
            <a:r>
              <a:rPr lang="pl-PL" sz="3200" spc="-40" dirty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spc="-5" dirty="0">
                <a:solidFill>
                  <a:srgbClr val="002060"/>
                </a:solidFill>
                <a:latin typeface="+mj-lt"/>
              </a:rPr>
              <a:t>ubezpieczenia  </a:t>
            </a:r>
            <a:r>
              <a:rPr lang="pl-PL" sz="3200" spc="-10" dirty="0">
                <a:solidFill>
                  <a:srgbClr val="002060"/>
                </a:solidFill>
                <a:latin typeface="+mj-lt"/>
              </a:rPr>
              <a:t>zdrowotnego.</a:t>
            </a:r>
            <a:endParaRPr lang="pl-PL" sz="32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 marR="684288">
              <a:spcBef>
                <a:spcPts val="128"/>
              </a:spcBef>
            </a:pPr>
            <a:r>
              <a:rPr lang="pl-PL" sz="3200" b="1" spc="-20" dirty="0">
                <a:solidFill>
                  <a:srgbClr val="002060"/>
                </a:solidFill>
                <a:latin typeface="+mj-lt"/>
                <a:cs typeface="Ubuntu"/>
              </a:rPr>
              <a:t>Możesz to </a:t>
            </a:r>
            <a:r>
              <a:rPr lang="pl-PL" sz="3200" b="1" spc="-5" dirty="0">
                <a:solidFill>
                  <a:srgbClr val="002060"/>
                </a:solidFill>
                <a:latin typeface="+mj-lt"/>
                <a:cs typeface="Ubuntu"/>
              </a:rPr>
              <a:t>również </a:t>
            </a:r>
            <a:r>
              <a:rPr lang="pl-PL" sz="3200" b="1" dirty="0">
                <a:solidFill>
                  <a:srgbClr val="002060"/>
                </a:solidFill>
                <a:latin typeface="+mj-lt"/>
                <a:cs typeface="Ubuntu"/>
              </a:rPr>
              <a:t>zrobić bezpośrednio w </a:t>
            </a:r>
            <a:r>
              <a:rPr lang="pl-PL" sz="3200" b="1" spc="-15" dirty="0">
                <a:solidFill>
                  <a:srgbClr val="002060"/>
                </a:solidFill>
                <a:latin typeface="+mj-lt"/>
                <a:cs typeface="Ubuntu"/>
              </a:rPr>
              <a:t>placówce </a:t>
            </a:r>
            <a:r>
              <a:rPr lang="pl-PL" sz="3200" b="1" spc="-10" dirty="0">
                <a:solidFill>
                  <a:srgbClr val="002060"/>
                </a:solidFill>
                <a:latin typeface="+mj-lt"/>
                <a:cs typeface="Ubuntu"/>
              </a:rPr>
              <a:t>ZUS,  listownie </a:t>
            </a:r>
            <a:r>
              <a:rPr lang="pl-PL" sz="3200" b="1" dirty="0">
                <a:solidFill>
                  <a:srgbClr val="002060"/>
                </a:solidFill>
                <a:latin typeface="+mj-lt"/>
                <a:cs typeface="Ubuntu"/>
              </a:rPr>
              <a:t>albo elektronicznie </a:t>
            </a:r>
            <a:r>
              <a:rPr lang="pl-PL" sz="3200" b="1" spc="-10" dirty="0">
                <a:solidFill>
                  <a:srgbClr val="002060"/>
                </a:solidFill>
                <a:latin typeface="+mj-lt"/>
                <a:cs typeface="Ubuntu"/>
              </a:rPr>
              <a:t>(przez </a:t>
            </a:r>
            <a:r>
              <a:rPr lang="pl-PL" sz="3200" b="1" dirty="0">
                <a:solidFill>
                  <a:srgbClr val="002060"/>
                </a:solidFill>
                <a:latin typeface="+mj-lt"/>
                <a:cs typeface="Ubuntu"/>
              </a:rPr>
              <a:t>program Płatnik lub  aplikację</a:t>
            </a:r>
            <a:r>
              <a:rPr lang="pl-PL" sz="3200" b="1" spc="-5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200" b="1" dirty="0">
                <a:solidFill>
                  <a:srgbClr val="002060"/>
                </a:solidFill>
                <a:latin typeface="+mj-lt"/>
                <a:cs typeface="Ubuntu"/>
              </a:rPr>
              <a:t>e-Płatnik).</a:t>
            </a:r>
          </a:p>
          <a:p>
            <a:pPr marL="16215" marR="684288">
              <a:spcBef>
                <a:spcPts val="128"/>
              </a:spcBef>
            </a:pPr>
            <a:endParaRPr lang="pl-PL"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97744" y="916360"/>
            <a:ext cx="11665296" cy="1152128"/>
          </a:xfrm>
        </p:spPr>
        <p:txBody>
          <a:bodyPr/>
          <a:lstStyle/>
          <a:p>
            <a:r>
              <a:rPr lang="pl-PL" sz="4800" dirty="0">
                <a:latin typeface="+mj-lt"/>
              </a:rPr>
              <a:t>Zgłoszenie do ubezpieczeń</a:t>
            </a:r>
          </a:p>
        </p:txBody>
      </p:sp>
    </p:spTree>
    <p:extLst>
      <p:ext uri="{BB962C8B-B14F-4D97-AF65-F5344CB8AC3E}">
        <p14:creationId xmlns:p14="http://schemas.microsoft.com/office/powerpoint/2010/main" val="3539331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1996481"/>
            <a:ext cx="12025336" cy="4536503"/>
          </a:xfrm>
        </p:spPr>
        <p:txBody>
          <a:bodyPr/>
          <a:lstStyle/>
          <a:p>
            <a:pPr marL="48895">
              <a:spcBef>
                <a:spcPts val="100"/>
              </a:spcBef>
            </a:pPr>
            <a:r>
              <a:rPr lang="pl-PL" sz="3200" dirty="0" smtClean="0">
                <a:solidFill>
                  <a:srgbClr val="002060"/>
                </a:solidFill>
                <a:latin typeface="+mj-lt"/>
              </a:rPr>
              <a:t>Składki</a:t>
            </a:r>
            <a:r>
              <a:rPr lang="pl-PL" sz="3200" spc="-1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3200" dirty="0" smtClean="0">
                <a:solidFill>
                  <a:srgbClr val="002060"/>
                </a:solidFill>
                <a:latin typeface="+mj-lt"/>
                <a:cs typeface="Ubuntu"/>
              </a:rPr>
              <a:t>na </a:t>
            </a:r>
            <a:r>
              <a:rPr lang="pl-PL" sz="3200" spc="-5" dirty="0" smtClean="0">
                <a:solidFill>
                  <a:srgbClr val="002060"/>
                </a:solidFill>
                <a:latin typeface="+mj-lt"/>
                <a:cs typeface="Ubuntu"/>
              </a:rPr>
              <a:t>ubezpieczenia </a:t>
            </a:r>
            <a:r>
              <a:rPr lang="pl-PL" sz="3200" dirty="0" smtClean="0">
                <a:solidFill>
                  <a:srgbClr val="002060"/>
                </a:solidFill>
                <a:latin typeface="+mj-lt"/>
                <a:cs typeface="Ubuntu"/>
              </a:rPr>
              <a:t>społeczne będziesz</a:t>
            </a:r>
            <a:r>
              <a:rPr lang="pl-PL" sz="3200" spc="-20" dirty="0" smtClean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200" dirty="0" smtClean="0">
                <a:solidFill>
                  <a:srgbClr val="002060"/>
                </a:solidFill>
                <a:latin typeface="+mj-lt"/>
                <a:cs typeface="Ubuntu"/>
              </a:rPr>
              <a:t>naliczać za siebie od 60% </a:t>
            </a:r>
            <a:r>
              <a:rPr lang="pl-PL" sz="3200" b="1" spc="-5" dirty="0">
                <a:solidFill>
                  <a:srgbClr val="002060"/>
                </a:solidFill>
                <a:latin typeface="+mj-lt"/>
                <a:cs typeface="Ubuntu"/>
              </a:rPr>
              <a:t>przeciętnego</a:t>
            </a:r>
            <a:r>
              <a:rPr lang="pl-PL" sz="3200" b="1" spc="-10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200" b="1" spc="-5" dirty="0" smtClean="0">
                <a:solidFill>
                  <a:srgbClr val="002060"/>
                </a:solidFill>
                <a:latin typeface="+mj-lt"/>
                <a:cs typeface="Ubuntu"/>
              </a:rPr>
              <a:t>wynagrodzenia.</a:t>
            </a:r>
            <a:r>
              <a:rPr lang="pl-PL" sz="3200" spc="-10" dirty="0" smtClean="0">
                <a:solidFill>
                  <a:srgbClr val="002060"/>
                </a:solidFill>
                <a:latin typeface="+mj-lt"/>
              </a:rPr>
              <a:t>   </a:t>
            </a:r>
          </a:p>
          <a:p>
            <a:pPr marL="48895">
              <a:spcBef>
                <a:spcPts val="100"/>
              </a:spcBef>
            </a:pPr>
            <a:endParaRPr lang="pl-PL" sz="3200" dirty="0" smtClean="0">
              <a:solidFill>
                <a:srgbClr val="002060"/>
              </a:solidFill>
              <a:latin typeface="+mj-lt"/>
            </a:endParaRPr>
          </a:p>
          <a:p>
            <a:pPr marL="48895">
              <a:spcBef>
                <a:spcPts val="100"/>
              </a:spcBef>
            </a:pPr>
            <a:r>
              <a:rPr lang="pl-PL" sz="3200" dirty="0" smtClean="0">
                <a:solidFill>
                  <a:srgbClr val="002060"/>
                </a:solidFill>
                <a:latin typeface="+mj-lt"/>
              </a:rPr>
              <a:t>Jeśli </a:t>
            </a:r>
            <a:r>
              <a:rPr lang="pl-PL" sz="3200" dirty="0">
                <a:solidFill>
                  <a:srgbClr val="002060"/>
                </a:solidFill>
                <a:latin typeface="+mj-lt"/>
              </a:rPr>
              <a:t>jednak spełnisz warunki określone w przepisach,  możesz skorzystać z:</a:t>
            </a:r>
          </a:p>
          <a:p>
            <a:pPr marL="836295" marR="1644014" indent="-457200" algn="l">
              <a:lnSpc>
                <a:spcPct val="100000"/>
              </a:lnSpc>
              <a:spcBef>
                <a:spcPts val="545"/>
              </a:spcBef>
              <a:buFont typeface="Wingdings" panose="05000000000000000000" pitchFamily="2" charset="2"/>
              <a:buChar char="v"/>
            </a:pPr>
            <a:r>
              <a:rPr lang="pl-PL" sz="3200" b="1" dirty="0" smtClean="0">
                <a:solidFill>
                  <a:srgbClr val="002060"/>
                </a:solidFill>
                <a:latin typeface="+mj-lt"/>
                <a:cs typeface="Ubuntu"/>
              </a:rPr>
              <a:t>ulgi na start;</a:t>
            </a:r>
            <a:endParaRPr lang="pl-PL" sz="32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836295" marR="1644014" indent="-457200" algn="l">
              <a:spcBef>
                <a:spcPts val="545"/>
              </a:spcBef>
              <a:buFont typeface="Wingdings" panose="05000000000000000000" pitchFamily="2" charset="2"/>
              <a:buChar char="v"/>
            </a:pPr>
            <a:r>
              <a:rPr lang="pl-PL" sz="3200" b="1" dirty="0">
                <a:solidFill>
                  <a:srgbClr val="002060"/>
                </a:solidFill>
                <a:latin typeface="+mj-lt"/>
                <a:cs typeface="Ubuntu"/>
              </a:rPr>
              <a:t>preferencyjnych składek;</a:t>
            </a:r>
          </a:p>
          <a:p>
            <a:pPr marL="836295" marR="798830" indent="-457200">
              <a:lnSpc>
                <a:spcPct val="100000"/>
              </a:lnSpc>
              <a:spcBef>
                <a:spcPts val="565"/>
              </a:spcBef>
              <a:buFont typeface="Wingdings" panose="05000000000000000000" pitchFamily="2" charset="2"/>
              <a:buChar char="v"/>
            </a:pPr>
            <a:r>
              <a:rPr lang="pl-PL" sz="3200" b="1" spc="-15" dirty="0" smtClean="0">
                <a:solidFill>
                  <a:srgbClr val="002060"/>
                </a:solidFill>
                <a:latin typeface="+mj-lt"/>
                <a:cs typeface="Ubuntu"/>
              </a:rPr>
              <a:t>małego ZUS+</a:t>
            </a:r>
            <a:r>
              <a:rPr lang="pl-PL" sz="3200" spc="-10" dirty="0" smtClean="0">
                <a:solidFill>
                  <a:srgbClr val="002060"/>
                </a:solidFill>
                <a:latin typeface="+mj-lt"/>
              </a:rPr>
              <a:t>.</a:t>
            </a:r>
            <a:endParaRPr lang="pl-PL" sz="32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 marR="684288">
              <a:spcBef>
                <a:spcPts val="128"/>
              </a:spcBef>
            </a:pPr>
            <a:endParaRPr lang="pl-PL" sz="3200" b="1" dirty="0" smtClean="0">
              <a:solidFill>
                <a:srgbClr val="002060"/>
              </a:solidFill>
              <a:latin typeface="+mj-lt"/>
            </a:endParaRPr>
          </a:p>
          <a:p>
            <a:pPr marL="16215" marR="684288">
              <a:spcBef>
                <a:spcPts val="128"/>
              </a:spcBef>
            </a:pP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>Jeśli </a:t>
            </a:r>
            <a:r>
              <a:rPr lang="pl-PL" sz="3200" b="1" dirty="0">
                <a:solidFill>
                  <a:srgbClr val="002060"/>
                </a:solidFill>
                <a:latin typeface="+mj-lt"/>
              </a:rPr>
              <a:t>będziesz korzystać z ulg, musisz liczyć </a:t>
            </a: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>się z </a:t>
            </a:r>
            <a:r>
              <a:rPr lang="pl-PL" sz="3200" b="1" dirty="0">
                <a:solidFill>
                  <a:srgbClr val="002060"/>
                </a:solidFill>
                <a:latin typeface="+mj-lt"/>
              </a:rPr>
              <a:t>konsekwencjami </a:t>
            </a: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pl-PL" sz="3200" b="1" dirty="0">
                <a:solidFill>
                  <a:srgbClr val="002060"/>
                </a:solidFill>
                <a:latin typeface="+mj-lt"/>
              </a:rPr>
              <a:t>będziesz mieć niższe </a:t>
            </a: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>świadczenia z </a:t>
            </a:r>
            <a:r>
              <a:rPr lang="pl-PL" sz="3200" b="1" dirty="0">
                <a:solidFill>
                  <a:srgbClr val="002060"/>
                </a:solidFill>
                <a:latin typeface="+mj-lt"/>
              </a:rPr>
              <a:t>ubezpieczeń społecznych </a:t>
            </a: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sz="3200" b="1" dirty="0" smtClean="0">
                <a:solidFill>
                  <a:srgbClr val="002060"/>
                </a:solidFill>
                <a:latin typeface="+mj-lt"/>
              </a:rPr>
            </a:b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>lub </a:t>
            </a:r>
            <a:r>
              <a:rPr lang="pl-PL" sz="3200" b="1" dirty="0">
                <a:solidFill>
                  <a:srgbClr val="002060"/>
                </a:solidFill>
                <a:latin typeface="+mj-lt"/>
              </a:rPr>
              <a:t>w ogóle ich nie </a:t>
            </a:r>
            <a:r>
              <a:rPr lang="pl-PL" sz="3200" b="1" dirty="0" smtClean="0">
                <a:solidFill>
                  <a:srgbClr val="002060"/>
                </a:solidFill>
                <a:latin typeface="+mj-lt"/>
              </a:rPr>
              <a:t>dostaniesz.</a:t>
            </a:r>
            <a:endParaRPr lang="pl-PL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87086"/>
            <a:ext cx="9217024" cy="381719"/>
          </a:xfrm>
        </p:spPr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97744" y="772344"/>
            <a:ext cx="11737304" cy="1224136"/>
          </a:xfrm>
        </p:spPr>
        <p:txBody>
          <a:bodyPr/>
          <a:lstStyle/>
          <a:p>
            <a:r>
              <a:rPr lang="pl-PL" sz="4800" dirty="0">
                <a:latin typeface="+mj-lt"/>
              </a:rPr>
              <a:t>Składki</a:t>
            </a:r>
            <a:r>
              <a:rPr lang="pl-PL" sz="4800" spc="-60" dirty="0">
                <a:latin typeface="+mj-lt"/>
              </a:rPr>
              <a:t> </a:t>
            </a:r>
            <a:r>
              <a:rPr lang="pl-PL" sz="4800" spc="-5" dirty="0">
                <a:latin typeface="+mj-lt"/>
              </a:rPr>
              <a:t>przedsiębiorcy</a:t>
            </a:r>
            <a:endParaRPr lang="pl-PL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2037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91014" y="2177242"/>
            <a:ext cx="4896544" cy="6264695"/>
          </a:xfrm>
        </p:spPr>
        <p:txBody>
          <a:bodyPr/>
          <a:lstStyle/>
          <a:p>
            <a:pPr marL="750570">
              <a:lnSpc>
                <a:spcPts val="2580"/>
              </a:lnSpc>
              <a:spcBef>
                <a:spcPts val="100"/>
              </a:spcBef>
            </a:pPr>
            <a:r>
              <a:rPr lang="pl-PL" sz="3200" dirty="0" smtClean="0">
                <a:latin typeface="+mj-lt"/>
              </a:rPr>
              <a:t>						</a:t>
            </a:r>
          </a:p>
          <a:p>
            <a:pPr marL="750570">
              <a:lnSpc>
                <a:spcPts val="2580"/>
              </a:lnSpc>
              <a:spcBef>
                <a:spcPts val="100"/>
              </a:spcBef>
            </a:pPr>
            <a:r>
              <a:rPr lang="pl-PL" sz="3200" dirty="0">
                <a:latin typeface="+mj-lt"/>
              </a:rPr>
              <a:t>	</a:t>
            </a:r>
            <a:r>
              <a:rPr lang="pl-PL" sz="3200" dirty="0" smtClean="0">
                <a:latin typeface="+mj-lt"/>
              </a:rPr>
              <a:t>					</a:t>
            </a:r>
            <a:endParaRPr lang="pl-PL" sz="3200" dirty="0">
              <a:latin typeface="+mj-lt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669752" y="916360"/>
            <a:ext cx="11711521" cy="1440160"/>
          </a:xfrm>
        </p:spPr>
        <p:txBody>
          <a:bodyPr/>
          <a:lstStyle/>
          <a:p>
            <a:r>
              <a:rPr lang="pl-PL" sz="4800" dirty="0">
                <a:solidFill>
                  <a:srgbClr val="002060"/>
                </a:solidFill>
                <a:latin typeface="+mj-lt"/>
              </a:rPr>
              <a:t>Przedsiębiorca </a:t>
            </a:r>
            <a:r>
              <a:rPr lang="pl-PL" sz="4800" dirty="0" smtClean="0">
                <a:solidFill>
                  <a:srgbClr val="002060"/>
                </a:solidFill>
                <a:latin typeface="+mj-lt"/>
              </a:rPr>
              <a:t>płaci całość sam</a:t>
            </a:r>
            <a:endParaRPr lang="pl-PL" sz="4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Obraz 23" descr="lekcja4 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2177242"/>
            <a:ext cx="4635012" cy="60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782320" y="3270606"/>
            <a:ext cx="698477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kumimoji="0" lang="pl-PL" sz="36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j-lt"/>
                <a:sym typeface="Helvetica Light"/>
              </a:rPr>
              <a:t>Osoba </a:t>
            </a:r>
            <a:r>
              <a:rPr lang="pl-PL" b="1" dirty="0">
                <a:solidFill>
                  <a:srgbClr val="002060"/>
                </a:solidFill>
                <a:latin typeface="+mj-lt"/>
              </a:rPr>
              <a:t>prowadząca jednoosobową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b="1" dirty="0" smtClean="0">
                <a:solidFill>
                  <a:srgbClr val="002060"/>
                </a:solidFill>
                <a:latin typeface="+mj-lt"/>
              </a:rPr>
            </a:br>
            <a:r>
              <a:rPr lang="pl-PL" b="1" dirty="0" smtClean="0">
                <a:solidFill>
                  <a:srgbClr val="002060"/>
                </a:solidFill>
                <a:latin typeface="+mj-lt"/>
              </a:rPr>
              <a:t>działalność </a:t>
            </a:r>
            <a:r>
              <a:rPr lang="pl-PL" b="1" dirty="0">
                <a:solidFill>
                  <a:srgbClr val="002060"/>
                </a:solidFill>
                <a:latin typeface="+mj-lt"/>
              </a:rPr>
              <a:t>gospodarczą sama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b="1" dirty="0" smtClean="0">
                <a:solidFill>
                  <a:srgbClr val="002060"/>
                </a:solidFill>
                <a:latin typeface="+mj-lt"/>
              </a:rPr>
            </a:br>
            <a:r>
              <a:rPr lang="pl-PL" b="1" dirty="0" smtClean="0">
                <a:solidFill>
                  <a:srgbClr val="002060"/>
                </a:solidFill>
                <a:latin typeface="+mj-lt"/>
              </a:rPr>
              <a:t>opłaca </a:t>
            </a:r>
            <a:r>
              <a:rPr lang="pl-PL" b="1" dirty="0">
                <a:solidFill>
                  <a:srgbClr val="002060"/>
                </a:solidFill>
                <a:latin typeface="+mj-lt"/>
              </a:rPr>
              <a:t>całość swoich składek </a:t>
            </a:r>
            <a:r>
              <a:rPr lang="pl-PL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pl-PL" b="1" dirty="0" smtClean="0">
                <a:solidFill>
                  <a:srgbClr val="002060"/>
                </a:solidFill>
                <a:latin typeface="+mj-lt"/>
              </a:rPr>
            </a:br>
            <a:r>
              <a:rPr lang="pl-PL" b="1" dirty="0" smtClean="0">
                <a:solidFill>
                  <a:srgbClr val="002060"/>
                </a:solidFill>
                <a:latin typeface="+mj-lt"/>
              </a:rPr>
              <a:t>ubezpieczeniowych.</a:t>
            </a:r>
            <a:endParaRPr kumimoji="0" lang="pl-PL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j-l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170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381721" y="2140496"/>
            <a:ext cx="12313366" cy="6336704"/>
          </a:xfrm>
        </p:spPr>
        <p:txBody>
          <a:bodyPr/>
          <a:lstStyle/>
          <a:p>
            <a:r>
              <a:rPr lang="pl-PL" sz="2400" b="1" dirty="0">
                <a:solidFill>
                  <a:srgbClr val="002060"/>
                </a:solidFill>
              </a:rPr>
              <a:t>Aktualna wysokość składek na ubezpieczenia społeczne dla osoby prowadzącej działalność gospodarczą – korzystających z ulgi na zasadach preferencyjnych (podstawa wymiaru stanowi 30% minimalnego wynagrodzenia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930" y="628328"/>
            <a:ext cx="12025142" cy="1440160"/>
          </a:xfrm>
        </p:spPr>
        <p:txBody>
          <a:bodyPr/>
          <a:lstStyle/>
          <a:p>
            <a:pPr algn="l"/>
            <a:r>
              <a:rPr lang="pl-PL" sz="3600" dirty="0">
                <a:latin typeface="+mj-lt"/>
              </a:rPr>
              <a:t>Podstawa wymiaru składek na ubezpieczenia </a:t>
            </a:r>
            <a:r>
              <a:rPr lang="pl-PL" sz="3600" dirty="0" smtClean="0">
                <a:latin typeface="+mj-lt"/>
              </a:rPr>
              <a:t>społeczne dla </a:t>
            </a:r>
            <a:r>
              <a:rPr lang="pl-PL" sz="3600" dirty="0">
                <a:latin typeface="+mj-lt"/>
              </a:rPr>
              <a:t>osób prowadzących pozarolniczą </a:t>
            </a:r>
            <a:r>
              <a:rPr lang="pl-PL" sz="3600" dirty="0" smtClean="0">
                <a:latin typeface="+mj-lt"/>
              </a:rPr>
              <a:t>działalność</a:t>
            </a:r>
          </a:p>
          <a:p>
            <a:pPr algn="ctr"/>
            <a:endParaRPr lang="pl-PL" sz="4000" dirty="0">
              <a:latin typeface="+mj-lt"/>
            </a:endParaRPr>
          </a:p>
          <a:p>
            <a:pPr algn="ctr"/>
            <a:endParaRPr lang="pl-PL" sz="4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0" y="3436640"/>
            <a:ext cx="1216915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46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381721" y="2140496"/>
            <a:ext cx="12313366" cy="6336704"/>
          </a:xfrm>
        </p:spPr>
        <p:txBody>
          <a:bodyPr/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Aktualna </a:t>
            </a:r>
            <a:r>
              <a:rPr lang="pl-PL" sz="2400" b="1" dirty="0">
                <a:solidFill>
                  <a:srgbClr val="002060"/>
                </a:solidFill>
              </a:rPr>
              <a:t>wysokość składek na ubezpieczenia społeczne, Fundusz Pracy dla osoby prowadzącej działalność gospodarczą – na zasadach ogólnych (podstawa wymiaru składek na ubezpieczenia społeczne stanowi 60% prognozowanego przeciętnego wynagrodzenia miesięcznego)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930" y="628328"/>
            <a:ext cx="12025142" cy="1440160"/>
          </a:xfrm>
        </p:spPr>
        <p:txBody>
          <a:bodyPr/>
          <a:lstStyle/>
          <a:p>
            <a:pPr algn="ctr"/>
            <a:r>
              <a:rPr lang="pl-PL" sz="4000" dirty="0">
                <a:latin typeface="+mj-lt"/>
              </a:rPr>
              <a:t>Podstawa wymiaru składek na ubezpieczenia społeczne  dla osób prowadzących pozarolniczą </a:t>
            </a:r>
            <a:r>
              <a:rPr lang="pl-PL" sz="4000" dirty="0" smtClean="0">
                <a:latin typeface="+mj-lt"/>
              </a:rPr>
              <a:t>działalność</a:t>
            </a:r>
          </a:p>
          <a:p>
            <a:pPr algn="ctr"/>
            <a:endParaRPr lang="pl-PL" sz="4000" dirty="0">
              <a:latin typeface="+mj-lt"/>
            </a:endParaRPr>
          </a:p>
          <a:p>
            <a:pPr algn="ctr"/>
            <a:endParaRPr lang="pl-PL" sz="40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3" y="3390672"/>
            <a:ext cx="12438353" cy="523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99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068488"/>
            <a:ext cx="11521279" cy="5328592"/>
          </a:xfrm>
        </p:spPr>
        <p:txBody>
          <a:bodyPr/>
          <a:lstStyle/>
          <a:p>
            <a:endParaRPr lang="pl-PL" sz="3600" dirty="0" smtClean="0">
              <a:solidFill>
                <a:srgbClr val="002060"/>
              </a:solidFill>
            </a:endParaRPr>
          </a:p>
          <a:p>
            <a:r>
              <a:rPr lang="pl-PL" sz="3600" dirty="0" smtClean="0">
                <a:solidFill>
                  <a:srgbClr val="002060"/>
                </a:solidFill>
              </a:rPr>
              <a:t>Zasiłek chorobowy otrzymasz zamiast pensji, gdy </a:t>
            </a:r>
            <a:r>
              <a:rPr lang="pl-PL" sz="3600" dirty="0">
                <a:solidFill>
                  <a:srgbClr val="002060"/>
                </a:solidFill>
              </a:rPr>
              <a:t>będziesz chorować i korzystać ze zwolnienia lekarskiego</a:t>
            </a:r>
            <a:endParaRPr lang="pl-PL" sz="3600" dirty="0" smtClean="0">
              <a:solidFill>
                <a:srgbClr val="002060"/>
              </a:solidFill>
            </a:endParaRPr>
          </a:p>
          <a:p>
            <a:endParaRPr lang="pl-PL" sz="3600" dirty="0">
              <a:solidFill>
                <a:srgbClr val="002060"/>
              </a:solidFill>
            </a:endParaRPr>
          </a:p>
          <a:p>
            <a:r>
              <a:rPr lang="pl-PL" sz="3600" dirty="0" smtClean="0">
                <a:solidFill>
                  <a:srgbClr val="002060"/>
                </a:solidFill>
              </a:rPr>
              <a:t>Maksymalny </a:t>
            </a:r>
            <a:r>
              <a:rPr lang="pl-PL" sz="3600" dirty="0">
                <a:solidFill>
                  <a:srgbClr val="002060"/>
                </a:solidFill>
              </a:rPr>
              <a:t>okres wypłaty  zasiłku chorobowego wynosi</a:t>
            </a:r>
            <a:r>
              <a:rPr lang="pl-PL" sz="3600" dirty="0" smtClean="0">
                <a:solidFill>
                  <a:srgbClr val="002060"/>
                </a:solidFill>
              </a:rPr>
              <a:t>:</a:t>
            </a:r>
            <a:endParaRPr lang="pl-PL" sz="36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3600" b="1" dirty="0">
                <a:solidFill>
                  <a:srgbClr val="002060"/>
                </a:solidFill>
              </a:rPr>
              <a:t>182 dni</a:t>
            </a:r>
            <a:r>
              <a:rPr lang="pl-PL" sz="3600" b="1" dirty="0" smtClean="0">
                <a:solidFill>
                  <a:srgbClr val="002060"/>
                </a:solidFill>
              </a:rPr>
              <a:t>;</a:t>
            </a:r>
            <a:endParaRPr lang="pl-PL" sz="36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3600" b="1" dirty="0">
                <a:solidFill>
                  <a:srgbClr val="002060"/>
                </a:solidFill>
              </a:rPr>
              <a:t>270 dni</a:t>
            </a:r>
            <a:r>
              <a:rPr lang="pl-PL" sz="3600" dirty="0">
                <a:solidFill>
                  <a:srgbClr val="002060"/>
                </a:solidFill>
              </a:rPr>
              <a:t> – jeśli Twoja  niezdolność do pracy  wystąpi w czasie ciąży  albo będzie spowodowana  gruźlicą.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37791" y="916360"/>
            <a:ext cx="11521280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Zasiłek</a:t>
            </a:r>
            <a:r>
              <a:rPr lang="pl-PL" sz="4800" spc="-6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chorobowy</a:t>
            </a:r>
          </a:p>
        </p:txBody>
      </p:sp>
    </p:spTree>
    <p:extLst>
      <p:ext uri="{BB962C8B-B14F-4D97-AF65-F5344CB8AC3E}">
        <p14:creationId xmlns:p14="http://schemas.microsoft.com/office/powerpoint/2010/main" val="1366790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932584"/>
            <a:ext cx="11593288" cy="4464496"/>
          </a:xfrm>
        </p:spPr>
        <p:txBody>
          <a:bodyPr/>
          <a:lstStyle/>
          <a:p>
            <a: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Przysługuje po wykorzystaniu zasiłku chorobowego,</a:t>
            </a:r>
          </a:p>
          <a:p>
            <a:r>
              <a:rPr lang="pl-PL" sz="3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gdy jesteś nadal niezdolny do pracy.</a:t>
            </a:r>
          </a:p>
          <a:p>
            <a:endParaRPr lang="pl-PL" sz="3600" b="1" spc="-13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r>
              <a:rPr lang="pl-PL" sz="3600" b="1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Lekarz orzecznik wydaje orzeczenie 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</a:t>
            </a:r>
            <a:r>
              <a:rPr lang="pl-PL" sz="3600" b="1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b="1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niezdolności 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do </a:t>
            </a:r>
            <a:r>
              <a:rPr lang="pl-PL" sz="3600" b="1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pracy 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na </a:t>
            </a:r>
            <a:r>
              <a:rPr lang="pl-PL" sz="3600" b="1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okres 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nie</a:t>
            </a:r>
            <a:r>
              <a:rPr lang="pl-PL" sz="3600" b="1" spc="-64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dłuższy  niż 12</a:t>
            </a:r>
            <a:r>
              <a:rPr lang="pl-PL" sz="3600" b="1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miesięcy</a:t>
            </a:r>
            <a:endParaRPr lang="pl-PL" sz="36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37791" y="916360"/>
            <a:ext cx="11521280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Świadczenie rehabilitacyjne</a:t>
            </a:r>
          </a:p>
        </p:txBody>
      </p:sp>
    </p:spTree>
    <p:extLst>
      <p:ext uri="{BB962C8B-B14F-4D97-AF65-F5344CB8AC3E}">
        <p14:creationId xmlns:p14="http://schemas.microsoft.com/office/powerpoint/2010/main" val="487541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068488"/>
            <a:ext cx="11521279" cy="6048672"/>
          </a:xfrm>
        </p:spPr>
        <p:txBody>
          <a:bodyPr/>
          <a:lstStyle/>
          <a:p>
            <a:endParaRPr lang="pl-PL" sz="3600" dirty="0" smtClean="0"/>
          </a:p>
          <a:p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Zasiłek macierzyński otrzymasz, jeśli urodzisz dziecko albo przyjmiesz je na wychowanie.</a:t>
            </a:r>
          </a:p>
          <a:p>
            <a:endParaRPr lang="pl-PL" sz="36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Okres </a:t>
            </a:r>
            <a:r>
              <a:rPr lang="pl-PL" sz="3600" spc="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wypłaty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zasiłku</a:t>
            </a:r>
            <a:r>
              <a:rPr lang="pl-PL" sz="3600" spc="-128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będzie  zależał od </a:t>
            </a:r>
            <a:r>
              <a:rPr lang="pl-PL" sz="3600" b="1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liczby</a:t>
            </a:r>
            <a:r>
              <a:rPr lang="pl-PL" sz="3600" b="1" spc="-2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b="1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dzieci</a:t>
            </a:r>
            <a:r>
              <a:rPr lang="pl-PL" sz="36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,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które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urodzisz podczas</a:t>
            </a:r>
            <a:r>
              <a:rPr lang="pl-PL" sz="3600" spc="-9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jednego  porodu lub </a:t>
            </a:r>
            <a:r>
              <a:rPr lang="pl-PL" sz="36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jednocześnie 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przyjmiesz na</a:t>
            </a:r>
            <a:r>
              <a:rPr lang="pl-PL" sz="3600" spc="-2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wychowanie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.</a:t>
            </a:r>
          </a:p>
          <a:p>
            <a:endParaRPr lang="pl-PL" sz="3600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 zasiłku macierzyńskiego</a:t>
            </a:r>
            <a:r>
              <a:rPr lang="pl-PL" sz="3600" spc="-128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32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może 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też skorzystać ubezpieczony  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ojciec</a:t>
            </a:r>
            <a:r>
              <a:rPr lang="pl-PL" sz="3600" b="1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dziecka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37791" y="916360"/>
            <a:ext cx="11521280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Zasiłek macierzyński</a:t>
            </a:r>
          </a:p>
        </p:txBody>
      </p:sp>
    </p:spTree>
    <p:extLst>
      <p:ext uri="{BB962C8B-B14F-4D97-AF65-F5344CB8AC3E}">
        <p14:creationId xmlns:p14="http://schemas.microsoft.com/office/powerpoint/2010/main" val="2880409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885776" y="3508648"/>
            <a:ext cx="10801200" cy="2808312"/>
          </a:xfrm>
        </p:spPr>
        <p:txBody>
          <a:bodyPr/>
          <a:lstStyle/>
          <a:p>
            <a:r>
              <a:rPr lang="pl-PL" sz="4000" dirty="0" smtClean="0">
                <a:solidFill>
                  <a:schemeClr val="tx1">
                    <a:lumMod val="75000"/>
                  </a:schemeClr>
                </a:solidFill>
              </a:rPr>
              <a:t>Ubezpieczenia </a:t>
            </a:r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społeczne  zapewnią Ci pieniądze,</a:t>
            </a:r>
          </a:p>
          <a:p>
            <a:r>
              <a:rPr lang="pl-PL" sz="4000" dirty="0">
                <a:solidFill>
                  <a:schemeClr val="tx1">
                    <a:lumMod val="75000"/>
                  </a:schemeClr>
                </a:solidFill>
              </a:rPr>
              <a:t>gdy nie będziesz mógł pracować,  np. z powodu choroby,  macierzyństwa czy </a:t>
            </a:r>
            <a:r>
              <a:rPr lang="pl-PL" sz="4000" dirty="0" smtClean="0">
                <a:solidFill>
                  <a:schemeClr val="tx1">
                    <a:lumMod val="75000"/>
                  </a:schemeClr>
                </a:solidFill>
              </a:rPr>
              <a:t>wieku.</a:t>
            </a:r>
          </a:p>
          <a:p>
            <a:endParaRPr lang="pl-PL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</a:t>
            </a:r>
            <a:r>
              <a:rPr lang="pl-PL" sz="2400" dirty="0" smtClean="0">
                <a:latin typeface="+mj-lt"/>
              </a:rPr>
              <a:t>ubezpieczeń</a:t>
            </a:r>
            <a:r>
              <a:rPr lang="pl-PL" sz="2400" dirty="0" smtClean="0"/>
              <a:t>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800" dirty="0" smtClean="0"/>
              <a:t>Cel ubezpieczeń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019278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068488"/>
            <a:ext cx="11521279" cy="6048672"/>
          </a:xfrm>
        </p:spPr>
        <p:txBody>
          <a:bodyPr/>
          <a:lstStyle/>
          <a:p>
            <a:endParaRPr lang="pl-PL" sz="3600" dirty="0" smtClean="0"/>
          </a:p>
          <a:p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Zasiłek opiekuńczy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-Medium"/>
              </a:rPr>
              <a:t>otrzymasz, gdy będziesz </a:t>
            </a:r>
            <a:r>
              <a:rPr lang="pl-PL" sz="3600" spc="-19" dirty="0">
                <a:solidFill>
                  <a:schemeClr val="tx1">
                    <a:lumMod val="75000"/>
                  </a:schemeClr>
                </a:solidFill>
                <a:latin typeface="+mj-lt"/>
                <a:cs typeface="Ubuntu-Medium"/>
              </a:rPr>
              <a:t>opiekować</a:t>
            </a:r>
            <a:r>
              <a:rPr lang="pl-PL" sz="3600" spc="-102" dirty="0">
                <a:solidFill>
                  <a:schemeClr val="tx1">
                    <a:lumMod val="75000"/>
                  </a:schemeClr>
                </a:solidFill>
                <a:latin typeface="+mj-lt"/>
                <a:cs typeface="Ubuntu-Medium"/>
              </a:rPr>
              <a:t>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-Medium"/>
              </a:rPr>
              <a:t>się: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zdrowym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dzieckiem w wieku do 8 lat </a:t>
            </a:r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(zamknięcie żłobka, przedszkola) lub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chorym dzieckiem do 14 lat, w tym także dzieckiem niepełnosprawnym w tym </a:t>
            </a:r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wieku</a:t>
            </a:r>
            <a:b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(</a:t>
            </a:r>
            <a:r>
              <a:rPr lang="pl-PL" sz="3600" b="1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60 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dni w </a:t>
            </a:r>
            <a:r>
              <a:rPr lang="pl-PL" sz="3600" b="1" spc="-19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roku </a:t>
            </a:r>
            <a:r>
              <a:rPr lang="pl-PL" sz="3600" b="1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kalendarzowym</a:t>
            </a:r>
            <a:r>
              <a:rPr lang="pl-PL" sz="36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)</a:t>
            </a:r>
            <a:endParaRPr lang="pl-PL" sz="3600" spc="-6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chorym dzieckiem w wieku powyżej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14 lat lub innym </a:t>
            </a:r>
            <a:r>
              <a:rPr lang="pl-PL" sz="3600" spc="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chorym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członkiem</a:t>
            </a:r>
            <a:r>
              <a:rPr lang="pl-PL" sz="3600" spc="-57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57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rodziny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(np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. </a:t>
            </a:r>
            <a:r>
              <a:rPr lang="pl-PL" sz="36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małżonkiem,</a:t>
            </a:r>
            <a:r>
              <a:rPr lang="pl-PL" sz="3600" spc="-19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rodzicem), jeśli będziesz z nim mieszkać w czasie choroby</a:t>
            </a:r>
            <a:b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(</a:t>
            </a:r>
            <a:r>
              <a:rPr lang="pl-PL" sz="3600" b="1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14 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dni w</a:t>
            </a:r>
            <a:r>
              <a:rPr lang="pl-PL" sz="3600" b="1" spc="-89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b="1" spc="-19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roku  </a:t>
            </a:r>
            <a:r>
              <a:rPr lang="pl-PL" sz="3600" b="1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kalendarzowym)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37791" y="916360"/>
            <a:ext cx="11521280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Zasiłek opiekuńczy</a:t>
            </a:r>
          </a:p>
        </p:txBody>
      </p:sp>
    </p:spTree>
    <p:extLst>
      <p:ext uri="{BB962C8B-B14F-4D97-AF65-F5344CB8AC3E}">
        <p14:creationId xmlns:p14="http://schemas.microsoft.com/office/powerpoint/2010/main" val="2944871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068488"/>
            <a:ext cx="11665296" cy="6048672"/>
          </a:xfrm>
        </p:spPr>
        <p:txBody>
          <a:bodyPr/>
          <a:lstStyle/>
          <a:p>
            <a:endParaRPr lang="pl-PL" sz="3600" dirty="0" smtClean="0"/>
          </a:p>
          <a:p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Zasiłek chorobowy, świadczenie rehabilitacyjne, rentę wypadkową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możesz otrzymać,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jeśli będziesz niezdolny do pracy  z powodu wypadku przy pracy lub choroby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zawodowej.</a:t>
            </a:r>
          </a:p>
          <a:p>
            <a:endParaRPr lang="pl-PL" sz="3600" spc="-13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Dodatkowo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możesz otrzymać </a:t>
            </a:r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jednorazowe</a:t>
            </a:r>
            <a:r>
              <a:rPr lang="pl-PL" sz="36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o</a:t>
            </a:r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dszkodowanie,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zwrot </a:t>
            </a:r>
            <a:r>
              <a:rPr lang="pl-PL" sz="3600" spc="-32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kosztów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wyrobów </a:t>
            </a:r>
            <a:r>
              <a:rPr lang="pl-PL" sz="36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medycznych,</a:t>
            </a:r>
            <a:r>
              <a:rPr lang="pl-PL" sz="3600" spc="-5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świadczeń </a:t>
            </a:r>
            <a:r>
              <a:rPr lang="pl-PL" sz="3600" spc="-13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stomatologicznych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i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szczepień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ochronnych</a:t>
            </a:r>
            <a:endParaRPr lang="pl-PL" sz="3600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37791" y="916360"/>
            <a:ext cx="11521280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Świadczenia z ubezpieczenia  wypadkowego</a:t>
            </a:r>
          </a:p>
        </p:txBody>
      </p:sp>
    </p:spTree>
    <p:extLst>
      <p:ext uri="{BB962C8B-B14F-4D97-AF65-F5344CB8AC3E}">
        <p14:creationId xmlns:p14="http://schemas.microsoft.com/office/powerpoint/2010/main" val="2174435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2097344" cy="6048672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Możesz ją otrzymać, jeśli dostaniesz orzeczenie o niezdolności do pracy (wydaje lekarz orzecznik ZUS).</a:t>
            </a:r>
          </a:p>
          <a:p>
            <a:endParaRPr lang="pl-PL" sz="36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Przyznanie renty zależy także od tego, czy: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stałeś się niezdolny do  pracy w trakcie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okresu wymienionego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przepisach;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udowodnisz okresy składkowe i nieskładkowe – ich liczba  zależy od wieku, w którym stałeś się niezdolny do 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pracy;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Nie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masz </a:t>
            </a:r>
            <a:r>
              <a:rPr lang="pl-PL" sz="36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prawa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do </a:t>
            </a:r>
            <a:r>
              <a:rPr lang="pl-PL" sz="3600" spc="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emerytury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 FUS i nie</a:t>
            </a:r>
            <a:r>
              <a:rPr lang="pl-PL" sz="3600" spc="-38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600" spc="-38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spełniasz warunków, by ją uzyskać.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736" y="916360"/>
            <a:ext cx="11733335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Renta z tytułu niezdolności do pracy</a:t>
            </a:r>
          </a:p>
        </p:txBody>
      </p:sp>
    </p:spTree>
    <p:extLst>
      <p:ext uri="{BB962C8B-B14F-4D97-AF65-F5344CB8AC3E}">
        <p14:creationId xmlns:p14="http://schemas.microsoft.com/office/powerpoint/2010/main" val="2176553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2068488"/>
            <a:ext cx="11665296" cy="6048672"/>
          </a:xfrm>
        </p:spPr>
        <p:txBody>
          <a:bodyPr/>
          <a:lstStyle/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6" name="Shape 52"/>
          <p:cNvSpPr/>
          <p:nvPr/>
        </p:nvSpPr>
        <p:spPr>
          <a:xfrm>
            <a:off x="1461840" y="2788568"/>
            <a:ext cx="10081120" cy="475252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70000"/>
              </a:lnSpc>
              <a:defRPr sz="1800"/>
            </a:pPr>
            <a:r>
              <a:rPr lang="pl-PL" altLang="pl-PL" sz="6000" b="1" dirty="0" smtClean="0">
                <a:solidFill>
                  <a:srgbClr val="029A3F"/>
                </a:solidFill>
                <a:latin typeface="Lato" panose="020B0604020202020204" charset="-18"/>
              </a:rPr>
              <a:t>niepełnosprawność</a:t>
            </a:r>
          </a:p>
          <a:p>
            <a:pPr>
              <a:lnSpc>
                <a:spcPct val="70000"/>
              </a:lnSpc>
              <a:defRPr sz="1800"/>
            </a:pPr>
            <a:endParaRPr lang="pl-PL" altLang="pl-PL" sz="6000" b="1" dirty="0" smtClean="0">
              <a:solidFill>
                <a:srgbClr val="029A3F"/>
              </a:solidFill>
              <a:latin typeface="Lato" panose="020B0604020202020204" charset="-18"/>
            </a:endParaRPr>
          </a:p>
          <a:p>
            <a:pPr>
              <a:lnSpc>
                <a:spcPct val="70000"/>
              </a:lnSpc>
              <a:defRPr sz="1800"/>
            </a:pPr>
            <a:r>
              <a:rPr lang="pl-PL" altLang="pl-PL" sz="15000" b="1" dirty="0" smtClean="0">
                <a:solidFill>
                  <a:srgbClr val="F05E5E"/>
                </a:solidFill>
                <a:latin typeface="Lato" panose="020B0604020202020204" charset="-18"/>
              </a:rPr>
              <a:t>≠</a:t>
            </a:r>
            <a:r>
              <a:rPr lang="pl-PL" altLang="pl-PL" sz="1800" b="1" dirty="0" smtClean="0">
                <a:solidFill>
                  <a:srgbClr val="029A3F"/>
                </a:solidFill>
                <a:latin typeface="Lato" panose="020B0604020202020204" charset="-18"/>
              </a:rPr>
              <a:t/>
            </a:r>
            <a:br>
              <a:rPr lang="pl-PL" altLang="pl-PL" sz="1800" b="1" dirty="0" smtClean="0">
                <a:solidFill>
                  <a:srgbClr val="029A3F"/>
                </a:solidFill>
                <a:latin typeface="Lato" panose="020B0604020202020204" charset="-18"/>
              </a:rPr>
            </a:br>
            <a:r>
              <a:rPr lang="pl-PL" altLang="pl-PL" sz="6000" b="1" dirty="0" smtClean="0">
                <a:solidFill>
                  <a:srgbClr val="029A3F"/>
                </a:solidFill>
                <a:latin typeface="Lato" panose="020B0604020202020204" charset="-18"/>
              </a:rPr>
              <a:t>niezdolność do pracy</a:t>
            </a:r>
            <a:endParaRPr lang="pl-PL" sz="6000" b="1" dirty="0">
              <a:solidFill>
                <a:srgbClr val="029A3F"/>
              </a:solidFill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55743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2212504"/>
            <a:ext cx="12097344" cy="5904656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Możesz ją otrzymać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, gdy jesteś członkiem rodziny osoby  zmarłej, która w chwili 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śmierci:</a:t>
            </a:r>
          </a:p>
          <a:p>
            <a:endParaRPr lang="pl-PL" sz="36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miała prawo do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emerytury lub 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renty z tytułu niezdolności do pracy;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mogłaby otrzymać emeryturę lub rentę, bo spełniała  warunki, by ją uzyskać;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pobierała zasiłek przedemerytalny, świadczenie  przedemerytalne lub nauczycielskie świadczenie  kompensacyjne</a:t>
            </a:r>
            <a:r>
              <a:rPr lang="pl-PL" sz="3600" spc="-38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.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736" y="916360"/>
            <a:ext cx="11733335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Renta rodzinna</a:t>
            </a:r>
          </a:p>
        </p:txBody>
      </p:sp>
    </p:spTree>
    <p:extLst>
      <p:ext uri="{BB962C8B-B14F-4D97-AF65-F5344CB8AC3E}">
        <p14:creationId xmlns:p14="http://schemas.microsoft.com/office/powerpoint/2010/main" val="1287695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2097344" cy="6048672"/>
          </a:xfrm>
        </p:spPr>
        <p:txBody>
          <a:bodyPr/>
          <a:lstStyle/>
          <a:p>
            <a:endParaRPr lang="pl-PL" sz="3600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Otrzymasz </a:t>
            </a:r>
            <a:r>
              <a:rPr lang="pl-PL" sz="36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go, jeśli 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pokryjesz koszty pogrzebu: </a:t>
            </a:r>
          </a:p>
          <a:p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osoby ubezpieczonej, </a:t>
            </a:r>
            <a:r>
              <a:rPr lang="pl-PL" sz="36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np</a:t>
            </a: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. pracownika;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osoby, która pobierała  wypłacane przez ZUS  świadczenie, np. emeryturę;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członka rodziny osoby  ubezpieczonej albo emeryta  lub rencisty</a:t>
            </a:r>
            <a:r>
              <a:rPr lang="pl-PL" sz="3600" spc="-38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.</a:t>
            </a: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736" y="916360"/>
            <a:ext cx="11733335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Zasiłek pogrzebowy</a:t>
            </a:r>
          </a:p>
        </p:txBody>
      </p:sp>
    </p:spTree>
    <p:extLst>
      <p:ext uri="{BB962C8B-B14F-4D97-AF65-F5344CB8AC3E}">
        <p14:creationId xmlns:p14="http://schemas.microsoft.com/office/powerpoint/2010/main" val="2503524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2097344" cy="6048672"/>
          </a:xfrm>
        </p:spPr>
        <p:txBody>
          <a:bodyPr/>
          <a:lstStyle/>
          <a:p>
            <a:endParaRPr lang="pl-PL" sz="3600" b="1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spc="6" dirty="0" smtClean="0">
                <a:solidFill>
                  <a:srgbClr val="002060"/>
                </a:solidFill>
                <a:latin typeface="+mn-lt"/>
                <a:cs typeface="Ubuntu"/>
              </a:rPr>
              <a:t>Emerytura </a:t>
            </a:r>
            <a:r>
              <a:rPr lang="pl-PL" sz="3600" dirty="0" smtClean="0">
                <a:solidFill>
                  <a:srgbClr val="002060"/>
                </a:solidFill>
                <a:latin typeface="+mn-lt"/>
                <a:cs typeface="Ubuntu"/>
              </a:rPr>
              <a:t>ma </a:t>
            </a:r>
            <a:r>
              <a:rPr lang="pl-PL" sz="3600" dirty="0">
                <a:solidFill>
                  <a:srgbClr val="002060"/>
                </a:solidFill>
                <a:latin typeface="+mn-lt"/>
                <a:cs typeface="Ubuntu"/>
              </a:rPr>
              <a:t>zabezpieczyć</a:t>
            </a:r>
            <a:r>
              <a:rPr lang="pl-PL" sz="3600" spc="-109" dirty="0">
                <a:solidFill>
                  <a:srgbClr val="002060"/>
                </a:solidFill>
                <a:latin typeface="+mn-lt"/>
                <a:cs typeface="Ubuntu"/>
              </a:rPr>
              <a:t> </a:t>
            </a:r>
            <a:endParaRPr lang="pl-PL" sz="3600" spc="-109" dirty="0" smtClean="0">
              <a:solidFill>
                <a:srgbClr val="002060"/>
              </a:solidFill>
              <a:latin typeface="+mn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spc="-77" dirty="0" smtClean="0">
                <a:solidFill>
                  <a:srgbClr val="002060"/>
                </a:solidFill>
                <a:latin typeface="+mn-lt"/>
                <a:cs typeface="Ubuntu"/>
              </a:rPr>
              <a:t>Twój </a:t>
            </a:r>
            <a:r>
              <a:rPr lang="pl-PL" sz="3600" spc="-19" dirty="0" smtClean="0">
                <a:solidFill>
                  <a:srgbClr val="002060"/>
                </a:solidFill>
                <a:latin typeface="+mn-lt"/>
                <a:cs typeface="Ubuntu"/>
              </a:rPr>
              <a:t>byt </a:t>
            </a:r>
            <a:r>
              <a:rPr lang="pl-PL" sz="3600" dirty="0">
                <a:solidFill>
                  <a:srgbClr val="002060"/>
                </a:solidFill>
                <a:latin typeface="+mn-lt"/>
                <a:cs typeface="Ubuntu"/>
              </a:rPr>
              <a:t>na starość, </a:t>
            </a:r>
            <a:r>
              <a:rPr lang="pl-PL" sz="3600" dirty="0" smtClean="0">
                <a:solidFill>
                  <a:srgbClr val="002060"/>
                </a:solidFill>
                <a:latin typeface="+mn-lt"/>
                <a:cs typeface="Ubuntu"/>
              </a:rPr>
              <a:t>gdy </a:t>
            </a:r>
            <a:br>
              <a:rPr lang="pl-PL" sz="3600" dirty="0" smtClean="0">
                <a:solidFill>
                  <a:srgbClr val="002060"/>
                </a:solidFill>
                <a:latin typeface="+mn-lt"/>
                <a:cs typeface="Ubuntu"/>
              </a:rPr>
            </a:br>
            <a:r>
              <a:rPr lang="pl-PL" sz="3600" dirty="0" smtClean="0">
                <a:solidFill>
                  <a:srgbClr val="002060"/>
                </a:solidFill>
                <a:latin typeface="+mn-lt"/>
                <a:cs typeface="Ubuntu"/>
              </a:rPr>
              <a:t>z</a:t>
            </a:r>
            <a:r>
              <a:rPr lang="pl-PL" sz="3600" spc="-19" dirty="0" smtClean="0">
                <a:solidFill>
                  <a:srgbClr val="002060"/>
                </a:solidFill>
                <a:latin typeface="+mn-lt"/>
                <a:cs typeface="Ubuntu"/>
              </a:rPr>
              <a:t> powodu </a:t>
            </a:r>
            <a:r>
              <a:rPr lang="pl-PL" sz="3600" dirty="0" smtClean="0">
                <a:solidFill>
                  <a:srgbClr val="002060"/>
                </a:solidFill>
                <a:latin typeface="+mn-lt"/>
                <a:cs typeface="Ubuntu"/>
              </a:rPr>
              <a:t>wieku </a:t>
            </a:r>
            <a:r>
              <a:rPr lang="pl-PL" sz="3600" dirty="0">
                <a:solidFill>
                  <a:srgbClr val="002060"/>
                </a:solidFill>
                <a:latin typeface="+mn-lt"/>
                <a:cs typeface="Ubuntu"/>
              </a:rPr>
              <a:t>nie</a:t>
            </a:r>
            <a:r>
              <a:rPr lang="pl-PL" sz="3600" spc="-128" dirty="0">
                <a:solidFill>
                  <a:srgbClr val="002060"/>
                </a:solidFill>
                <a:latin typeface="+mn-lt"/>
                <a:cs typeface="Ubuntu"/>
              </a:rPr>
              <a:t> </a:t>
            </a:r>
            <a:r>
              <a:rPr lang="pl-PL" sz="3600" dirty="0">
                <a:solidFill>
                  <a:srgbClr val="002060"/>
                </a:solidFill>
                <a:latin typeface="+mn-lt"/>
                <a:cs typeface="Ubuntu"/>
              </a:rPr>
              <a:t>będziesz </a:t>
            </a:r>
            <a:endParaRPr lang="pl-PL" sz="3600" dirty="0" smtClean="0">
              <a:solidFill>
                <a:srgbClr val="002060"/>
              </a:solidFill>
              <a:latin typeface="+mn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dirty="0" smtClean="0">
                <a:solidFill>
                  <a:srgbClr val="002060"/>
                </a:solidFill>
                <a:latin typeface="+mn-lt"/>
                <a:cs typeface="Ubuntu"/>
              </a:rPr>
              <a:t>już </a:t>
            </a:r>
            <a:r>
              <a:rPr lang="pl-PL" sz="3600" dirty="0">
                <a:solidFill>
                  <a:srgbClr val="002060"/>
                </a:solidFill>
                <a:latin typeface="+mn-lt"/>
                <a:cs typeface="Ubuntu"/>
              </a:rPr>
              <a:t>mógł lub chciał </a:t>
            </a:r>
            <a:r>
              <a:rPr lang="pl-PL" sz="3600" spc="-13" dirty="0" smtClean="0">
                <a:solidFill>
                  <a:srgbClr val="002060"/>
                </a:solidFill>
                <a:latin typeface="+mn-lt"/>
                <a:cs typeface="Ubuntu"/>
              </a:rPr>
              <a:t>pracować.</a:t>
            </a:r>
          </a:p>
          <a:p>
            <a:pPr marL="16215" marR="98103">
              <a:spcBef>
                <a:spcPts val="128"/>
              </a:spcBef>
            </a:pPr>
            <a:endParaRPr lang="pl-PL" sz="3600" b="1" spc="-13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736" y="916360"/>
            <a:ext cx="11733335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Świadczenia z ubezpieczenia  </a:t>
            </a:r>
            <a:r>
              <a:rPr lang="pl-PL" sz="48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emerytalnego</a:t>
            </a:r>
            <a:endParaRPr lang="pl-PL" sz="4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object 10"/>
          <p:cNvSpPr/>
          <p:nvPr/>
        </p:nvSpPr>
        <p:spPr>
          <a:xfrm>
            <a:off x="7366496" y="2716560"/>
            <a:ext cx="4425291" cy="511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51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2097344" cy="6048672"/>
          </a:xfrm>
        </p:spPr>
        <p:txBody>
          <a:bodyPr/>
          <a:lstStyle/>
          <a:p>
            <a:endParaRPr lang="pl-PL" sz="3600" b="1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b="1" spc="-13" dirty="0">
                <a:solidFill>
                  <a:srgbClr val="002060"/>
                </a:solidFill>
                <a:latin typeface="+mj-lt"/>
                <a:cs typeface="Ubuntu"/>
              </a:rPr>
              <a:t>Kobiety</a:t>
            </a: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 mogą </a:t>
            </a:r>
            <a:r>
              <a:rPr lang="pl-PL" sz="3600" spc="-13" dirty="0" smtClean="0">
                <a:solidFill>
                  <a:srgbClr val="002060"/>
                </a:solidFill>
                <a:latin typeface="+mj-lt"/>
                <a:cs typeface="Ubuntu"/>
              </a:rPr>
              <a:t>przejść na </a:t>
            </a: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emeryturę, gdy </a:t>
            </a:r>
            <a:r>
              <a:rPr lang="pl-PL" sz="3600" spc="-13" dirty="0" smtClean="0">
                <a:solidFill>
                  <a:srgbClr val="002060"/>
                </a:solidFill>
                <a:latin typeface="+mj-lt"/>
                <a:cs typeface="Ubuntu"/>
              </a:rPr>
              <a:t>skończą </a:t>
            </a:r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60 </a:t>
            </a:r>
            <a:r>
              <a:rPr lang="pl-PL" sz="3600" b="1" spc="-13" dirty="0">
                <a:solidFill>
                  <a:srgbClr val="002060"/>
                </a:solidFill>
                <a:latin typeface="+mj-lt"/>
                <a:cs typeface="Ubuntu"/>
              </a:rPr>
              <a:t>lat</a:t>
            </a: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, </a:t>
            </a:r>
            <a:r>
              <a:rPr lang="pl-PL" sz="3600" spc="-13" dirty="0" smtClean="0">
                <a:solidFill>
                  <a:srgbClr val="002060"/>
                </a:solidFill>
                <a:latin typeface="+mj-lt"/>
                <a:cs typeface="Ubuntu"/>
              </a:rPr>
              <a:t/>
            </a:r>
            <a:br>
              <a:rPr lang="pl-PL" sz="3600" spc="-13" dirty="0" smtClean="0">
                <a:solidFill>
                  <a:srgbClr val="002060"/>
                </a:solidFill>
                <a:latin typeface="+mj-lt"/>
                <a:cs typeface="Ubuntu"/>
              </a:rPr>
            </a:br>
            <a:r>
              <a:rPr lang="pl-PL" sz="3600" spc="-13" dirty="0" smtClean="0">
                <a:solidFill>
                  <a:srgbClr val="002060"/>
                </a:solidFill>
                <a:latin typeface="+mj-lt"/>
                <a:cs typeface="Ubuntu"/>
              </a:rPr>
              <a:t>a </a:t>
            </a:r>
            <a:r>
              <a:rPr lang="pl-PL" sz="3600" b="1" spc="-13" dirty="0">
                <a:solidFill>
                  <a:srgbClr val="002060"/>
                </a:solidFill>
                <a:latin typeface="+mj-lt"/>
                <a:cs typeface="Ubuntu"/>
              </a:rPr>
              <a:t>mężczyźni – 65 </a:t>
            </a:r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lat.</a:t>
            </a:r>
          </a:p>
          <a:p>
            <a:pPr marL="16215" marR="98103">
              <a:spcBef>
                <a:spcPts val="128"/>
              </a:spcBef>
            </a:pPr>
            <a:endParaRPr lang="pl-PL" sz="3600" spc="-13" dirty="0" smtClean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spc="-13" dirty="0" smtClean="0">
                <a:solidFill>
                  <a:srgbClr val="002060"/>
                </a:solidFill>
                <a:latin typeface="+mj-lt"/>
                <a:cs typeface="Ubuntu"/>
              </a:rPr>
              <a:t>Możesz </a:t>
            </a: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wystąpić o emeryturę  zaraz po osiągnięciu tego wieku</a:t>
            </a:r>
          </a:p>
          <a:p>
            <a:pPr marL="16215" marR="98103">
              <a:spcBef>
                <a:spcPts val="128"/>
              </a:spcBef>
            </a:pP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– to prawo, a nie obowiązek.</a:t>
            </a:r>
          </a:p>
          <a:p>
            <a:pPr marL="16215" marR="98103">
              <a:spcBef>
                <a:spcPts val="128"/>
              </a:spcBef>
            </a:pPr>
            <a:endParaRPr lang="pl-PL" sz="3600" b="1" spc="-13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736" y="916360"/>
            <a:ext cx="11733335" cy="1008112"/>
          </a:xfrm>
        </p:spPr>
        <p:txBody>
          <a:bodyPr/>
          <a:lstStyle/>
          <a:p>
            <a:r>
              <a:rPr lang="pl-PL" sz="4800" dirty="0">
                <a:solidFill>
                  <a:srgbClr val="002060"/>
                </a:solidFill>
                <a:latin typeface="+mj-lt"/>
              </a:rPr>
              <a:t>Wiek emerytalny w Polsce</a:t>
            </a:r>
          </a:p>
        </p:txBody>
      </p:sp>
    </p:spTree>
    <p:extLst>
      <p:ext uri="{BB962C8B-B14F-4D97-AF65-F5344CB8AC3E}">
        <p14:creationId xmlns:p14="http://schemas.microsoft.com/office/powerpoint/2010/main" val="1875851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2068488"/>
            <a:ext cx="12097344" cy="3600400"/>
          </a:xfrm>
        </p:spPr>
        <p:txBody>
          <a:bodyPr/>
          <a:lstStyle/>
          <a:p>
            <a:endParaRPr lang="pl-PL" sz="3600" b="1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endParaRPr lang="pl-PL" sz="3600" b="1" spc="-13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525736" y="916360"/>
            <a:ext cx="11733335" cy="1008112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Wysokość emerytury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03" y="3283749"/>
            <a:ext cx="8589963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2840497" y="5164832"/>
            <a:ext cx="6984776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45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525736" y="2428528"/>
            <a:ext cx="12097344" cy="3240360"/>
          </a:xfrm>
        </p:spPr>
        <p:txBody>
          <a:bodyPr/>
          <a:lstStyle/>
          <a:p>
            <a:pPr marL="16215" marR="98103">
              <a:spcBef>
                <a:spcPts val="128"/>
              </a:spcBef>
            </a:pPr>
            <a:endParaRPr lang="pl-PL" sz="3600" b="1" spc="-13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pPr marL="16215" marR="98103">
              <a:spcBef>
                <a:spcPts val="128"/>
              </a:spcBef>
            </a:pP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/>
            </a:r>
            <a:b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</a:br>
            <a:r>
              <a:rPr lang="pl-PL" sz="3600" b="1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endParaRPr lang="pl-PL" sz="36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sz="3600" dirty="0">
              <a:latin typeface="Ubuntu"/>
              <a:cs typeface="Ubuntu"/>
            </a:endParaRPr>
          </a:p>
          <a:p>
            <a:endParaRPr lang="pl-PL" sz="3600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453728" y="844352"/>
            <a:ext cx="11733335" cy="1008112"/>
          </a:xfr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4800" dirty="0">
                <a:solidFill>
                  <a:srgbClr val="002060"/>
                </a:solidFill>
                <a:latin typeface="+mj-lt"/>
              </a:rPr>
              <a:t>Platforma Usług Elektronicznych ZUS</a:t>
            </a:r>
            <a:r>
              <a:rPr lang="pl-PL" sz="4800" dirty="0">
                <a:solidFill>
                  <a:srgbClr val="002060"/>
                </a:solidFill>
                <a:latin typeface="Lato Bold" panose="020B0604020202020204" charset="-18"/>
              </a:rPr>
              <a:t/>
            </a:r>
            <a:br>
              <a:rPr lang="pl-PL" sz="4800" dirty="0">
                <a:solidFill>
                  <a:srgbClr val="002060"/>
                </a:solidFill>
                <a:latin typeface="Lato Bold" panose="020B0604020202020204" charset="-18"/>
              </a:rPr>
            </a:br>
            <a:endParaRPr lang="pl-PL" sz="4800" dirty="0">
              <a:solidFill>
                <a:srgbClr val="002060"/>
              </a:solidFill>
              <a:latin typeface="Lato Bold" panose="020B0604020202020204" charset="-18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69752" y="6397351"/>
            <a:ext cx="116652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544"/>
            <a:ext cx="13003213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0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671315" y="4876800"/>
            <a:ext cx="5508776" cy="3456384"/>
          </a:xfrm>
        </p:spPr>
        <p:txBody>
          <a:bodyPr/>
          <a:lstStyle/>
          <a:p>
            <a:pPr marL="16215">
              <a:spcBef>
                <a:spcPts val="128"/>
              </a:spcBef>
            </a:pPr>
            <a:r>
              <a:rPr lang="pl-PL" sz="3200" b="1" spc="-6" dirty="0" smtClean="0">
                <a:solidFill>
                  <a:srgbClr val="5BC0C9"/>
                </a:solidFill>
                <a:latin typeface="+mj-lt"/>
                <a:cs typeface="Ubuntu"/>
              </a:rPr>
              <a:t>Parlament</a:t>
            </a:r>
            <a:r>
              <a:rPr lang="pl-PL" sz="3200" b="1" spc="-70" dirty="0" smtClean="0">
                <a:solidFill>
                  <a:srgbClr val="5BC0C9"/>
                </a:solidFill>
                <a:latin typeface="+mj-lt"/>
                <a:cs typeface="Ubuntu"/>
              </a:rPr>
              <a:t> </a:t>
            </a: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określa:</a:t>
            </a:r>
          </a:p>
          <a:p>
            <a:pPr marL="16215">
              <a:spcBef>
                <a:spcPts val="128"/>
              </a:spcBef>
            </a:pPr>
            <a:r>
              <a:rPr lang="pl-PL" sz="32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wysokość</a:t>
            </a:r>
            <a:r>
              <a:rPr lang="pl-PL" sz="3200" spc="-115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składek  na</a:t>
            </a:r>
            <a:r>
              <a:rPr lang="pl-PL" sz="3200" spc="-9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2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ubezpieczenia;</a:t>
            </a:r>
          </a:p>
          <a:p>
            <a:pPr marL="16215">
              <a:spcBef>
                <a:spcPts val="128"/>
              </a:spcBef>
            </a:pPr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zasady</a:t>
            </a:r>
            <a:r>
              <a:rPr lang="pl-PL" sz="3200" spc="-77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obliczania  </a:t>
            </a:r>
            <a:r>
              <a:rPr lang="pl-PL" sz="32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świadczeń.</a:t>
            </a:r>
            <a:endParaRPr lang="pl-PL" sz="32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813769" y="2765510"/>
            <a:ext cx="11431192" cy="2520280"/>
          </a:xfrm>
        </p:spPr>
        <p:txBody>
          <a:bodyPr/>
          <a:lstStyle/>
          <a:p>
            <a:r>
              <a:rPr lang="pl-PL" dirty="0" smtClean="0"/>
              <a:t>		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 fontScale="55000" lnSpcReduction="20000"/>
          </a:bodyPr>
          <a:lstStyle/>
          <a:p>
            <a:r>
              <a:rPr lang="pl-PL" sz="4400" dirty="0"/>
              <a:t>System ubezpieczeń społecznych</a:t>
            </a:r>
          </a:p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800" dirty="0"/>
              <a:t>ZUS nie tworzy prawa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6789738" y="3580656"/>
            <a:ext cx="5473302" cy="4968552"/>
          </a:xfrm>
        </p:spPr>
        <p:txBody>
          <a:bodyPr/>
          <a:lstStyle/>
          <a:p>
            <a:endParaRPr lang="pl-PL" b="1" dirty="0" smtClean="0">
              <a:solidFill>
                <a:srgbClr val="5BC0C9"/>
              </a:solidFill>
              <a:latin typeface="Ubuntu"/>
              <a:cs typeface="Ubuntu"/>
            </a:endParaRPr>
          </a:p>
          <a:p>
            <a:endParaRPr lang="pl-PL" b="1" dirty="0">
              <a:solidFill>
                <a:srgbClr val="5BC0C9"/>
              </a:solidFill>
              <a:latin typeface="Ubuntu"/>
              <a:cs typeface="Ubuntu"/>
            </a:endParaRPr>
          </a:p>
          <a:p>
            <a:endParaRPr lang="pl-PL" b="1" dirty="0" smtClean="0">
              <a:solidFill>
                <a:srgbClr val="5BC0C9"/>
              </a:solidFill>
              <a:latin typeface="Ubuntu"/>
              <a:cs typeface="Ubuntu"/>
            </a:endParaRPr>
          </a:p>
          <a:p>
            <a:r>
              <a:rPr lang="pl-PL" sz="3200" b="1" dirty="0" smtClean="0">
                <a:solidFill>
                  <a:srgbClr val="5BC0C9"/>
                </a:solidFill>
                <a:latin typeface="+mj-lt"/>
                <a:cs typeface="Ubuntu"/>
              </a:rPr>
              <a:t>ZUS</a:t>
            </a:r>
            <a:r>
              <a:rPr lang="pl-PL" sz="3200" dirty="0" smtClean="0">
                <a:latin typeface="+mj-lt"/>
                <a:cs typeface="Ubuntu"/>
              </a:rPr>
              <a:t> </a:t>
            </a:r>
            <a:r>
              <a:rPr lang="pl-PL" sz="32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nie ma wpływu na wysokość</a:t>
            </a:r>
            <a:r>
              <a:rPr lang="pl-PL" sz="3200" spc="-6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:</a:t>
            </a:r>
          </a:p>
          <a:p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składek na </a:t>
            </a:r>
            <a:r>
              <a:rPr lang="pl-PL" sz="32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ubezpieczenia 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społeczne,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ale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musi je</a:t>
            </a:r>
            <a:r>
              <a:rPr lang="pl-PL" sz="3200" spc="-16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zbierać  </a:t>
            </a:r>
            <a:endParaRPr lang="pl-PL" sz="3200" dirty="0" smtClean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r>
              <a:rPr lang="pl-PL" sz="320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i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zapisywać na</a:t>
            </a:r>
            <a:r>
              <a:rPr lang="pl-PL" sz="3200" spc="-2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2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kontach;</a:t>
            </a:r>
            <a:endParaRPr lang="pl-PL" sz="3200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r>
              <a:rPr lang="pl-PL" sz="3200" spc="-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świadczeń, </a:t>
            </a:r>
            <a:r>
              <a:rPr lang="pl-PL" sz="3200" b="1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ale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musi je</a:t>
            </a:r>
            <a:r>
              <a:rPr lang="pl-PL" sz="3200" spc="-14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200" spc="-13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prawidłowo  </a:t>
            </a:r>
            <a:r>
              <a:rPr lang="pl-PL" sz="3200" spc="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obliczyć </a:t>
            </a:r>
            <a:r>
              <a:rPr lang="pl-PL" sz="3200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i</a:t>
            </a:r>
            <a:r>
              <a:rPr lang="pl-PL" sz="3200" spc="-19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 </a:t>
            </a:r>
            <a:r>
              <a:rPr lang="pl-PL" sz="3200" spc="6" dirty="0">
                <a:solidFill>
                  <a:schemeClr val="tx1">
                    <a:lumMod val="75000"/>
                  </a:schemeClr>
                </a:solidFill>
                <a:latin typeface="+mj-lt"/>
                <a:cs typeface="Ubuntu"/>
              </a:rPr>
              <a:t>wypłacić.</a:t>
            </a:r>
            <a:endParaRPr lang="pl-PL" sz="3200" dirty="0">
              <a:solidFill>
                <a:schemeClr val="tx1">
                  <a:lumMod val="75000"/>
                </a:schemeClr>
              </a:solidFill>
              <a:latin typeface="+mj-lt"/>
              <a:cs typeface="Ubuntu"/>
            </a:endParaRPr>
          </a:p>
          <a:p>
            <a:endParaRPr lang="pl-PL" dirty="0">
              <a:latin typeface="Ubuntu"/>
              <a:cs typeface="Ubuntu"/>
            </a:endParaRPr>
          </a:p>
          <a:p>
            <a:endParaRPr lang="pl-PL" dirty="0"/>
          </a:p>
        </p:txBody>
      </p:sp>
      <p:sp>
        <p:nvSpPr>
          <p:cNvPr id="36" name="object 14"/>
          <p:cNvSpPr/>
          <p:nvPr/>
        </p:nvSpPr>
        <p:spPr>
          <a:xfrm>
            <a:off x="1746027" y="2882574"/>
            <a:ext cx="2565363" cy="1434945"/>
          </a:xfrm>
          <a:custGeom>
            <a:avLst/>
            <a:gdLst/>
            <a:ahLst/>
            <a:cxnLst/>
            <a:rect l="l" t="t" r="r" b="b"/>
            <a:pathLst>
              <a:path w="2059304" h="1086485">
                <a:moveTo>
                  <a:pt x="503999" y="0"/>
                </a:moveTo>
                <a:lnTo>
                  <a:pt x="0" y="35077"/>
                </a:lnTo>
                <a:lnTo>
                  <a:pt x="0" y="1086281"/>
                </a:lnTo>
                <a:lnTo>
                  <a:pt x="2059203" y="1086281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5"/>
          <p:cNvSpPr/>
          <p:nvPr/>
        </p:nvSpPr>
        <p:spPr>
          <a:xfrm>
            <a:off x="2504570" y="3390651"/>
            <a:ext cx="1381958" cy="85542"/>
          </a:xfrm>
          <a:custGeom>
            <a:avLst/>
            <a:gdLst/>
            <a:ahLst/>
            <a:cxnLst/>
            <a:rect l="l" t="t" r="r" b="b"/>
            <a:pathLst>
              <a:path w="1109345" h="64769">
                <a:moveTo>
                  <a:pt x="0" y="64376"/>
                </a:moveTo>
                <a:lnTo>
                  <a:pt x="122062" y="27158"/>
                </a:lnTo>
                <a:lnTo>
                  <a:pt x="220500" y="8047"/>
                </a:lnTo>
                <a:lnTo>
                  <a:pt x="347289" y="1005"/>
                </a:lnTo>
                <a:lnTo>
                  <a:pt x="554405" y="0"/>
                </a:lnTo>
                <a:lnTo>
                  <a:pt x="789864" y="10058"/>
                </a:lnTo>
                <a:lnTo>
                  <a:pt x="963899" y="32188"/>
                </a:lnTo>
                <a:lnTo>
                  <a:pt x="1071786" y="54317"/>
                </a:lnTo>
                <a:lnTo>
                  <a:pt x="1108798" y="64376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6"/>
          <p:cNvSpPr/>
          <p:nvPr/>
        </p:nvSpPr>
        <p:spPr>
          <a:xfrm>
            <a:off x="2585292" y="3488253"/>
            <a:ext cx="0" cy="654154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4893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7"/>
          <p:cNvSpPr/>
          <p:nvPr/>
        </p:nvSpPr>
        <p:spPr>
          <a:xfrm>
            <a:off x="3827143" y="3488253"/>
            <a:ext cx="0" cy="654154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4893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8"/>
          <p:cNvSpPr/>
          <p:nvPr/>
        </p:nvSpPr>
        <p:spPr>
          <a:xfrm>
            <a:off x="2833663" y="3390652"/>
            <a:ext cx="0" cy="751438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9"/>
          <p:cNvSpPr/>
          <p:nvPr/>
        </p:nvSpPr>
        <p:spPr>
          <a:xfrm>
            <a:off x="3578772" y="3390652"/>
            <a:ext cx="0" cy="751438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0"/>
          <p:cNvSpPr/>
          <p:nvPr/>
        </p:nvSpPr>
        <p:spPr>
          <a:xfrm>
            <a:off x="3082033" y="3390652"/>
            <a:ext cx="0" cy="751438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1"/>
          <p:cNvSpPr/>
          <p:nvPr/>
        </p:nvSpPr>
        <p:spPr>
          <a:xfrm>
            <a:off x="3330402" y="3390652"/>
            <a:ext cx="0" cy="751438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2"/>
          <p:cNvSpPr/>
          <p:nvPr/>
        </p:nvSpPr>
        <p:spPr>
          <a:xfrm>
            <a:off x="2899221" y="2948473"/>
            <a:ext cx="654986" cy="72125"/>
          </a:xfrm>
          <a:custGeom>
            <a:avLst/>
            <a:gdLst/>
            <a:ahLst/>
            <a:cxnLst/>
            <a:rect l="l" t="t" r="r" b="b"/>
            <a:pathLst>
              <a:path w="525780" h="54610">
                <a:moveTo>
                  <a:pt x="0" y="54000"/>
                </a:moveTo>
                <a:lnTo>
                  <a:pt x="68850" y="22781"/>
                </a:lnTo>
                <a:lnTo>
                  <a:pt x="118800" y="6750"/>
                </a:lnTo>
                <a:lnTo>
                  <a:pt x="174148" y="843"/>
                </a:lnTo>
                <a:lnTo>
                  <a:pt x="259194" y="0"/>
                </a:lnTo>
                <a:lnTo>
                  <a:pt x="361572" y="8437"/>
                </a:lnTo>
                <a:lnTo>
                  <a:pt x="446400" y="27000"/>
                </a:lnTo>
                <a:lnTo>
                  <a:pt x="504226" y="45562"/>
                </a:lnTo>
                <a:lnTo>
                  <a:pt x="525602" y="54000"/>
                </a:lnTo>
              </a:path>
            </a:pathLst>
          </a:custGeom>
          <a:ln w="50799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3"/>
          <p:cNvSpPr/>
          <p:nvPr/>
        </p:nvSpPr>
        <p:spPr>
          <a:xfrm>
            <a:off x="3296115" y="2648936"/>
            <a:ext cx="246806" cy="116574"/>
          </a:xfrm>
          <a:custGeom>
            <a:avLst/>
            <a:gdLst/>
            <a:ahLst/>
            <a:cxnLst/>
            <a:rect l="l" t="t" r="r" b="b"/>
            <a:pathLst>
              <a:path w="198119" h="88264">
                <a:moveTo>
                  <a:pt x="0" y="88239"/>
                </a:moveTo>
                <a:lnTo>
                  <a:pt x="198005" y="88239"/>
                </a:lnTo>
                <a:lnTo>
                  <a:pt x="198005" y="0"/>
                </a:lnTo>
                <a:lnTo>
                  <a:pt x="0" y="0"/>
                </a:lnTo>
                <a:lnTo>
                  <a:pt x="0" y="88239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4"/>
          <p:cNvSpPr/>
          <p:nvPr/>
        </p:nvSpPr>
        <p:spPr>
          <a:xfrm>
            <a:off x="3296115" y="2530056"/>
            <a:ext cx="246806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005" y="0"/>
                </a:lnTo>
              </a:path>
            </a:pathLst>
          </a:custGeom>
          <a:ln w="21602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5"/>
          <p:cNvSpPr/>
          <p:nvPr/>
        </p:nvSpPr>
        <p:spPr>
          <a:xfrm>
            <a:off x="3226271" y="2515804"/>
            <a:ext cx="0" cy="332947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6"/>
          <p:cNvSpPr/>
          <p:nvPr/>
        </p:nvSpPr>
        <p:spPr>
          <a:xfrm>
            <a:off x="2172703" y="2982708"/>
            <a:ext cx="0" cy="1159865"/>
          </a:xfrm>
          <a:custGeom>
            <a:avLst/>
            <a:gdLst/>
            <a:ahLst/>
            <a:cxnLst/>
            <a:rect l="l" t="t" r="r" b="b"/>
            <a:pathLst>
              <a:path h="878205">
                <a:moveTo>
                  <a:pt x="0" y="0"/>
                </a:moveTo>
                <a:lnTo>
                  <a:pt x="0" y="877671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7"/>
          <p:cNvSpPr/>
          <p:nvPr/>
        </p:nvSpPr>
        <p:spPr>
          <a:xfrm>
            <a:off x="1553819" y="3357106"/>
            <a:ext cx="619389" cy="33546"/>
          </a:xfrm>
          <a:custGeom>
            <a:avLst/>
            <a:gdLst/>
            <a:ahLst/>
            <a:cxnLst/>
            <a:rect l="l" t="t" r="r" b="b"/>
            <a:pathLst>
              <a:path w="497205" h="25400">
                <a:moveTo>
                  <a:pt x="0" y="25400"/>
                </a:moveTo>
                <a:lnTo>
                  <a:pt x="496798" y="0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8"/>
          <p:cNvSpPr/>
          <p:nvPr/>
        </p:nvSpPr>
        <p:spPr>
          <a:xfrm>
            <a:off x="1813929" y="2950850"/>
            <a:ext cx="143970" cy="198762"/>
          </a:xfrm>
          <a:custGeom>
            <a:avLst/>
            <a:gdLst/>
            <a:ahLst/>
            <a:cxnLst/>
            <a:rect l="l" t="t" r="r" b="b"/>
            <a:pathLst>
              <a:path w="115569" h="150494">
                <a:moveTo>
                  <a:pt x="115201" y="0"/>
                </a:moveTo>
                <a:lnTo>
                  <a:pt x="0" y="9004"/>
                </a:lnTo>
                <a:lnTo>
                  <a:pt x="0" y="149923"/>
                </a:lnTo>
                <a:lnTo>
                  <a:pt x="115201" y="140931"/>
                </a:lnTo>
                <a:lnTo>
                  <a:pt x="115201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9"/>
          <p:cNvSpPr/>
          <p:nvPr/>
        </p:nvSpPr>
        <p:spPr>
          <a:xfrm>
            <a:off x="1813937" y="3633133"/>
            <a:ext cx="130047" cy="309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0"/>
          <p:cNvSpPr/>
          <p:nvPr/>
        </p:nvSpPr>
        <p:spPr>
          <a:xfrm>
            <a:off x="2423838" y="3143416"/>
            <a:ext cx="1704705" cy="247404"/>
          </a:xfrm>
          <a:custGeom>
            <a:avLst/>
            <a:gdLst/>
            <a:ahLst/>
            <a:cxnLst/>
            <a:rect l="l" t="t" r="r" b="b"/>
            <a:pathLst>
              <a:path w="1368425" h="187325">
                <a:moveTo>
                  <a:pt x="1368005" y="187198"/>
                </a:moveTo>
                <a:lnTo>
                  <a:pt x="1198582" y="78974"/>
                </a:lnTo>
                <a:lnTo>
                  <a:pt x="1065607" y="23399"/>
                </a:lnTo>
                <a:lnTo>
                  <a:pt x="900231" y="2924"/>
                </a:lnTo>
                <a:lnTo>
                  <a:pt x="633602" y="0"/>
                </a:lnTo>
                <a:lnTo>
                  <a:pt x="343242" y="19686"/>
                </a:lnTo>
                <a:lnTo>
                  <a:pt x="146704" y="62998"/>
                </a:lnTo>
                <a:lnTo>
                  <a:pt x="35213" y="106309"/>
                </a:lnTo>
                <a:lnTo>
                  <a:pt x="0" y="125996"/>
                </a:lnTo>
              </a:path>
            </a:pathLst>
          </a:custGeom>
          <a:ln w="50800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/>
          <p:cNvSpPr/>
          <p:nvPr/>
        </p:nvSpPr>
        <p:spPr>
          <a:xfrm>
            <a:off x="4731327" y="3689527"/>
            <a:ext cx="548986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5BC0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2"/>
          <p:cNvSpPr/>
          <p:nvPr/>
        </p:nvSpPr>
        <p:spPr>
          <a:xfrm>
            <a:off x="5111515" y="3534812"/>
            <a:ext cx="401060" cy="30946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3"/>
          <p:cNvSpPr/>
          <p:nvPr/>
        </p:nvSpPr>
        <p:spPr>
          <a:xfrm>
            <a:off x="6092358" y="3280668"/>
            <a:ext cx="783927" cy="894849"/>
          </a:xfrm>
          <a:custGeom>
            <a:avLst/>
            <a:gdLst/>
            <a:ahLst/>
            <a:cxnLst/>
            <a:rect l="l" t="t" r="r" b="b"/>
            <a:pathLst>
              <a:path w="629285" h="677544">
                <a:moveTo>
                  <a:pt x="493420" y="0"/>
                </a:moveTo>
                <a:lnTo>
                  <a:pt x="135496" y="0"/>
                </a:lnTo>
                <a:lnTo>
                  <a:pt x="57162" y="2117"/>
                </a:lnTo>
                <a:lnTo>
                  <a:pt x="16937" y="16938"/>
                </a:lnTo>
                <a:lnTo>
                  <a:pt x="2117" y="57167"/>
                </a:lnTo>
                <a:lnTo>
                  <a:pt x="0" y="135509"/>
                </a:lnTo>
                <a:lnTo>
                  <a:pt x="0" y="541972"/>
                </a:lnTo>
                <a:lnTo>
                  <a:pt x="2117" y="620306"/>
                </a:lnTo>
                <a:lnTo>
                  <a:pt x="16937" y="660531"/>
                </a:lnTo>
                <a:lnTo>
                  <a:pt x="57162" y="675351"/>
                </a:lnTo>
                <a:lnTo>
                  <a:pt x="135496" y="677468"/>
                </a:lnTo>
                <a:lnTo>
                  <a:pt x="493420" y="677468"/>
                </a:lnTo>
                <a:lnTo>
                  <a:pt x="571761" y="675351"/>
                </a:lnTo>
                <a:lnTo>
                  <a:pt x="611990" y="660531"/>
                </a:lnTo>
                <a:lnTo>
                  <a:pt x="626812" y="620306"/>
                </a:lnTo>
                <a:lnTo>
                  <a:pt x="628589" y="554545"/>
                </a:lnTo>
                <a:lnTo>
                  <a:pt x="147853" y="554545"/>
                </a:lnTo>
                <a:lnTo>
                  <a:pt x="147853" y="512864"/>
                </a:lnTo>
                <a:lnTo>
                  <a:pt x="148589" y="508520"/>
                </a:lnTo>
                <a:lnTo>
                  <a:pt x="151663" y="499910"/>
                </a:lnTo>
                <a:lnTo>
                  <a:pt x="153771" y="495947"/>
                </a:lnTo>
                <a:lnTo>
                  <a:pt x="156438" y="492302"/>
                </a:lnTo>
                <a:lnTo>
                  <a:pt x="353186" y="211264"/>
                </a:lnTo>
                <a:lnTo>
                  <a:pt x="163906" y="211264"/>
                </a:lnTo>
                <a:lnTo>
                  <a:pt x="163906" y="136690"/>
                </a:lnTo>
                <a:lnTo>
                  <a:pt x="628929" y="136690"/>
                </a:lnTo>
                <a:lnTo>
                  <a:pt x="628929" y="135509"/>
                </a:lnTo>
                <a:lnTo>
                  <a:pt x="626812" y="57167"/>
                </a:lnTo>
                <a:lnTo>
                  <a:pt x="611990" y="16938"/>
                </a:lnTo>
                <a:lnTo>
                  <a:pt x="571761" y="2117"/>
                </a:lnTo>
                <a:lnTo>
                  <a:pt x="493420" y="0"/>
                </a:lnTo>
                <a:close/>
              </a:path>
              <a:path w="629285" h="677544">
                <a:moveTo>
                  <a:pt x="628929" y="136690"/>
                </a:moveTo>
                <a:lnTo>
                  <a:pt x="476516" y="136690"/>
                </a:lnTo>
                <a:lnTo>
                  <a:pt x="476516" y="176644"/>
                </a:lnTo>
                <a:lnTo>
                  <a:pt x="475703" y="181533"/>
                </a:lnTo>
                <a:lnTo>
                  <a:pt x="472439" y="191084"/>
                </a:lnTo>
                <a:lnTo>
                  <a:pt x="470204" y="195567"/>
                </a:lnTo>
                <a:lnTo>
                  <a:pt x="467321" y="199771"/>
                </a:lnTo>
                <a:lnTo>
                  <a:pt x="271157" y="479971"/>
                </a:lnTo>
                <a:lnTo>
                  <a:pt x="470204" y="479971"/>
                </a:lnTo>
                <a:lnTo>
                  <a:pt x="470204" y="554545"/>
                </a:lnTo>
                <a:lnTo>
                  <a:pt x="628589" y="554545"/>
                </a:lnTo>
                <a:lnTo>
                  <a:pt x="628929" y="541972"/>
                </a:lnTo>
                <a:lnTo>
                  <a:pt x="628929" y="13669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4"/>
          <p:cNvSpPr/>
          <p:nvPr/>
        </p:nvSpPr>
        <p:spPr>
          <a:xfrm>
            <a:off x="6992574" y="3280668"/>
            <a:ext cx="783927" cy="894849"/>
          </a:xfrm>
          <a:custGeom>
            <a:avLst/>
            <a:gdLst/>
            <a:ahLst/>
            <a:cxnLst/>
            <a:rect l="l" t="t" r="r" b="b"/>
            <a:pathLst>
              <a:path w="629285" h="677544">
                <a:moveTo>
                  <a:pt x="493420" y="0"/>
                </a:moveTo>
                <a:lnTo>
                  <a:pt x="135496" y="0"/>
                </a:lnTo>
                <a:lnTo>
                  <a:pt x="57162" y="2117"/>
                </a:lnTo>
                <a:lnTo>
                  <a:pt x="16937" y="16938"/>
                </a:lnTo>
                <a:lnTo>
                  <a:pt x="2117" y="57167"/>
                </a:lnTo>
                <a:lnTo>
                  <a:pt x="0" y="135509"/>
                </a:lnTo>
                <a:lnTo>
                  <a:pt x="114" y="546227"/>
                </a:lnTo>
                <a:lnTo>
                  <a:pt x="2117" y="620306"/>
                </a:lnTo>
                <a:lnTo>
                  <a:pt x="16937" y="660531"/>
                </a:lnTo>
                <a:lnTo>
                  <a:pt x="57162" y="675351"/>
                </a:lnTo>
                <a:lnTo>
                  <a:pt x="135496" y="677468"/>
                </a:lnTo>
                <a:lnTo>
                  <a:pt x="493420" y="677468"/>
                </a:lnTo>
                <a:lnTo>
                  <a:pt x="571761" y="675351"/>
                </a:lnTo>
                <a:lnTo>
                  <a:pt x="611990" y="660531"/>
                </a:lnTo>
                <a:lnTo>
                  <a:pt x="626812" y="620306"/>
                </a:lnTo>
                <a:lnTo>
                  <a:pt x="628465" y="559130"/>
                </a:lnTo>
                <a:lnTo>
                  <a:pt x="313181" y="559130"/>
                </a:lnTo>
                <a:lnTo>
                  <a:pt x="292784" y="558324"/>
                </a:lnTo>
                <a:lnTo>
                  <a:pt x="255217" y="551875"/>
                </a:lnTo>
                <a:lnTo>
                  <a:pt x="207281" y="530748"/>
                </a:lnTo>
                <a:lnTo>
                  <a:pt x="170609" y="497925"/>
                </a:lnTo>
                <a:lnTo>
                  <a:pt x="145973" y="454748"/>
                </a:lnTo>
                <a:lnTo>
                  <a:pt x="134415" y="403015"/>
                </a:lnTo>
                <a:lnTo>
                  <a:pt x="133642" y="384200"/>
                </a:lnTo>
                <a:lnTo>
                  <a:pt x="133642" y="136690"/>
                </a:lnTo>
                <a:lnTo>
                  <a:pt x="628929" y="136690"/>
                </a:lnTo>
                <a:lnTo>
                  <a:pt x="628929" y="135509"/>
                </a:lnTo>
                <a:lnTo>
                  <a:pt x="626812" y="57167"/>
                </a:lnTo>
                <a:lnTo>
                  <a:pt x="611990" y="16938"/>
                </a:lnTo>
                <a:lnTo>
                  <a:pt x="571761" y="2117"/>
                </a:lnTo>
                <a:lnTo>
                  <a:pt x="493420" y="0"/>
                </a:lnTo>
                <a:close/>
              </a:path>
              <a:path w="629285" h="677544">
                <a:moveTo>
                  <a:pt x="628929" y="136690"/>
                </a:moveTo>
                <a:lnTo>
                  <a:pt x="492721" y="136690"/>
                </a:lnTo>
                <a:lnTo>
                  <a:pt x="492721" y="384200"/>
                </a:lnTo>
                <a:lnTo>
                  <a:pt x="491942" y="403015"/>
                </a:lnTo>
                <a:lnTo>
                  <a:pt x="480237" y="454748"/>
                </a:lnTo>
                <a:lnTo>
                  <a:pt x="455484" y="497925"/>
                </a:lnTo>
                <a:lnTo>
                  <a:pt x="418803" y="530748"/>
                </a:lnTo>
                <a:lnTo>
                  <a:pt x="370882" y="551875"/>
                </a:lnTo>
                <a:lnTo>
                  <a:pt x="313181" y="559130"/>
                </a:lnTo>
                <a:lnTo>
                  <a:pt x="628465" y="559130"/>
                </a:lnTo>
                <a:lnTo>
                  <a:pt x="628814" y="546227"/>
                </a:lnTo>
                <a:lnTo>
                  <a:pt x="628929" y="136690"/>
                </a:lnTo>
                <a:close/>
              </a:path>
              <a:path w="629285" h="677544">
                <a:moveTo>
                  <a:pt x="395770" y="136690"/>
                </a:moveTo>
                <a:lnTo>
                  <a:pt x="230581" y="136690"/>
                </a:lnTo>
                <a:lnTo>
                  <a:pt x="230590" y="384200"/>
                </a:lnTo>
                <a:lnTo>
                  <a:pt x="230933" y="394652"/>
                </a:lnTo>
                <a:lnTo>
                  <a:pt x="243016" y="439402"/>
                </a:lnTo>
                <a:lnTo>
                  <a:pt x="270978" y="467948"/>
                </a:lnTo>
                <a:lnTo>
                  <a:pt x="313181" y="477977"/>
                </a:lnTo>
                <a:lnTo>
                  <a:pt x="322673" y="477572"/>
                </a:lnTo>
                <a:lnTo>
                  <a:pt x="362225" y="463637"/>
                </a:lnTo>
                <a:lnTo>
                  <a:pt x="387076" y="431965"/>
                </a:lnTo>
                <a:lnTo>
                  <a:pt x="395770" y="384200"/>
                </a:lnTo>
                <a:lnTo>
                  <a:pt x="395770" y="136690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5"/>
          <p:cNvSpPr/>
          <p:nvPr/>
        </p:nvSpPr>
        <p:spPr>
          <a:xfrm>
            <a:off x="7892853" y="3343095"/>
            <a:ext cx="783927" cy="894849"/>
          </a:xfrm>
          <a:custGeom>
            <a:avLst/>
            <a:gdLst/>
            <a:ahLst/>
            <a:cxnLst/>
            <a:rect l="l" t="t" r="r" b="b"/>
            <a:pathLst>
              <a:path w="629284" h="677544">
                <a:moveTo>
                  <a:pt x="493371" y="0"/>
                </a:moveTo>
                <a:lnTo>
                  <a:pt x="135447" y="0"/>
                </a:lnTo>
                <a:lnTo>
                  <a:pt x="57113" y="2117"/>
                </a:lnTo>
                <a:lnTo>
                  <a:pt x="16887" y="16938"/>
                </a:lnTo>
                <a:lnTo>
                  <a:pt x="2068" y="57167"/>
                </a:lnTo>
                <a:lnTo>
                  <a:pt x="43" y="132092"/>
                </a:lnTo>
                <a:lnTo>
                  <a:pt x="0" y="543788"/>
                </a:lnTo>
                <a:lnTo>
                  <a:pt x="2068" y="620306"/>
                </a:lnTo>
                <a:lnTo>
                  <a:pt x="16887" y="660531"/>
                </a:lnTo>
                <a:lnTo>
                  <a:pt x="57113" y="675351"/>
                </a:lnTo>
                <a:lnTo>
                  <a:pt x="135447" y="677468"/>
                </a:lnTo>
                <a:lnTo>
                  <a:pt x="493371" y="677468"/>
                </a:lnTo>
                <a:lnTo>
                  <a:pt x="571712" y="675351"/>
                </a:lnTo>
                <a:lnTo>
                  <a:pt x="611941" y="660531"/>
                </a:lnTo>
                <a:lnTo>
                  <a:pt x="626762" y="620306"/>
                </a:lnTo>
                <a:lnTo>
                  <a:pt x="628416" y="559142"/>
                </a:lnTo>
                <a:lnTo>
                  <a:pt x="306960" y="559142"/>
                </a:lnTo>
                <a:lnTo>
                  <a:pt x="297165" y="558890"/>
                </a:lnTo>
                <a:lnTo>
                  <a:pt x="257213" y="552914"/>
                </a:lnTo>
                <a:lnTo>
                  <a:pt x="218763" y="539961"/>
                </a:lnTo>
                <a:lnTo>
                  <a:pt x="184476" y="521284"/>
                </a:lnTo>
                <a:lnTo>
                  <a:pt x="163565" y="504075"/>
                </a:lnTo>
                <a:lnTo>
                  <a:pt x="192241" y="458762"/>
                </a:lnTo>
                <a:lnTo>
                  <a:pt x="194540" y="455498"/>
                </a:lnTo>
                <a:lnTo>
                  <a:pt x="197537" y="452793"/>
                </a:lnTo>
                <a:lnTo>
                  <a:pt x="205005" y="448398"/>
                </a:lnTo>
                <a:lnTo>
                  <a:pt x="209056" y="447294"/>
                </a:lnTo>
                <a:lnTo>
                  <a:pt x="364077" y="447294"/>
                </a:lnTo>
                <a:lnTo>
                  <a:pt x="364544" y="445574"/>
                </a:lnTo>
                <a:lnTo>
                  <a:pt x="365374" y="434865"/>
                </a:lnTo>
                <a:lnTo>
                  <a:pt x="365456" y="424065"/>
                </a:lnTo>
                <a:lnTo>
                  <a:pt x="362802" y="416128"/>
                </a:lnTo>
                <a:lnTo>
                  <a:pt x="329610" y="391879"/>
                </a:lnTo>
                <a:lnTo>
                  <a:pt x="298300" y="381835"/>
                </a:lnTo>
                <a:lnTo>
                  <a:pt x="289825" y="379353"/>
                </a:lnTo>
                <a:lnTo>
                  <a:pt x="246799" y="364163"/>
                </a:lnTo>
                <a:lnTo>
                  <a:pt x="208751" y="338734"/>
                </a:lnTo>
                <a:lnTo>
                  <a:pt x="187656" y="305460"/>
                </a:lnTo>
                <a:lnTo>
                  <a:pt x="179617" y="256286"/>
                </a:lnTo>
                <a:lnTo>
                  <a:pt x="180210" y="244596"/>
                </a:lnTo>
                <a:lnTo>
                  <a:pt x="194378" y="199510"/>
                </a:lnTo>
                <a:lnTo>
                  <a:pt x="226606" y="162219"/>
                </a:lnTo>
                <a:lnTo>
                  <a:pt x="261939" y="142570"/>
                </a:lnTo>
                <a:lnTo>
                  <a:pt x="306294" y="132747"/>
                </a:lnTo>
                <a:lnTo>
                  <a:pt x="323013" y="132092"/>
                </a:lnTo>
                <a:lnTo>
                  <a:pt x="628787" y="132092"/>
                </a:lnTo>
                <a:lnTo>
                  <a:pt x="626762" y="57167"/>
                </a:lnTo>
                <a:lnTo>
                  <a:pt x="611941" y="16938"/>
                </a:lnTo>
                <a:lnTo>
                  <a:pt x="571712" y="2117"/>
                </a:lnTo>
                <a:lnTo>
                  <a:pt x="493371" y="0"/>
                </a:lnTo>
                <a:close/>
              </a:path>
              <a:path w="629284" h="677544">
                <a:moveTo>
                  <a:pt x="324169" y="208394"/>
                </a:moveTo>
                <a:lnTo>
                  <a:pt x="283592" y="220002"/>
                </a:lnTo>
                <a:lnTo>
                  <a:pt x="270245" y="251396"/>
                </a:lnTo>
                <a:lnTo>
                  <a:pt x="270245" y="259816"/>
                </a:lnTo>
                <a:lnTo>
                  <a:pt x="299353" y="286689"/>
                </a:lnTo>
                <a:lnTo>
                  <a:pt x="337627" y="300306"/>
                </a:lnTo>
                <a:lnTo>
                  <a:pt x="346152" y="303034"/>
                </a:lnTo>
                <a:lnTo>
                  <a:pt x="389305" y="319360"/>
                </a:lnTo>
                <a:lnTo>
                  <a:pt x="427559" y="344614"/>
                </a:lnTo>
                <a:lnTo>
                  <a:pt x="452146" y="385744"/>
                </a:lnTo>
                <a:lnTo>
                  <a:pt x="456668" y="420611"/>
                </a:lnTo>
                <a:lnTo>
                  <a:pt x="456041" y="434865"/>
                </a:lnTo>
                <a:lnTo>
                  <a:pt x="446635" y="474814"/>
                </a:lnTo>
                <a:lnTo>
                  <a:pt x="426497" y="509049"/>
                </a:lnTo>
                <a:lnTo>
                  <a:pt x="396225" y="535625"/>
                </a:lnTo>
                <a:lnTo>
                  <a:pt x="356029" y="553083"/>
                </a:lnTo>
                <a:lnTo>
                  <a:pt x="306960" y="559142"/>
                </a:lnTo>
                <a:lnTo>
                  <a:pt x="628416" y="559142"/>
                </a:lnTo>
                <a:lnTo>
                  <a:pt x="628831" y="543788"/>
                </a:lnTo>
                <a:lnTo>
                  <a:pt x="628880" y="235343"/>
                </a:lnTo>
                <a:lnTo>
                  <a:pt x="401220" y="235343"/>
                </a:lnTo>
                <a:lnTo>
                  <a:pt x="396483" y="233946"/>
                </a:lnTo>
                <a:lnTo>
                  <a:pt x="360491" y="215328"/>
                </a:lnTo>
                <a:lnTo>
                  <a:pt x="331836" y="208655"/>
                </a:lnTo>
                <a:lnTo>
                  <a:pt x="324169" y="208394"/>
                </a:lnTo>
                <a:close/>
              </a:path>
              <a:path w="629284" h="677544">
                <a:moveTo>
                  <a:pt x="364077" y="447294"/>
                </a:moveTo>
                <a:lnTo>
                  <a:pt x="219203" y="447294"/>
                </a:lnTo>
                <a:lnTo>
                  <a:pt x="224994" y="449097"/>
                </a:lnTo>
                <a:lnTo>
                  <a:pt x="236653" y="456361"/>
                </a:lnTo>
                <a:lnTo>
                  <a:pt x="275985" y="476834"/>
                </a:lnTo>
                <a:lnTo>
                  <a:pt x="309843" y="482282"/>
                </a:lnTo>
                <a:lnTo>
                  <a:pt x="322298" y="481554"/>
                </a:lnTo>
                <a:lnTo>
                  <a:pt x="357243" y="464001"/>
                </a:lnTo>
                <a:lnTo>
                  <a:pt x="361807" y="455639"/>
                </a:lnTo>
                <a:lnTo>
                  <a:pt x="364077" y="447294"/>
                </a:lnTo>
                <a:close/>
              </a:path>
              <a:path w="629284" h="677544">
                <a:moveTo>
                  <a:pt x="628787" y="132092"/>
                </a:moveTo>
                <a:lnTo>
                  <a:pt x="323013" y="132092"/>
                </a:lnTo>
                <a:lnTo>
                  <a:pt x="332562" y="132281"/>
                </a:lnTo>
                <a:lnTo>
                  <a:pt x="341985" y="132846"/>
                </a:lnTo>
                <a:lnTo>
                  <a:pt x="386709" y="141237"/>
                </a:lnTo>
                <a:lnTo>
                  <a:pt x="425553" y="158051"/>
                </a:lnTo>
                <a:lnTo>
                  <a:pt x="450940" y="176555"/>
                </a:lnTo>
                <a:lnTo>
                  <a:pt x="426795" y="221649"/>
                </a:lnTo>
                <a:lnTo>
                  <a:pt x="410592" y="235343"/>
                </a:lnTo>
                <a:lnTo>
                  <a:pt x="628880" y="235343"/>
                </a:lnTo>
                <a:lnTo>
                  <a:pt x="628787" y="132092"/>
                </a:lnTo>
                <a:close/>
              </a:path>
            </a:pathLst>
          </a:custGeom>
          <a:solidFill>
            <a:srgbClr val="5BC0C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849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11338" y="5164832"/>
            <a:ext cx="5508776" cy="3456384"/>
          </a:xfrm>
        </p:spPr>
        <p:txBody>
          <a:bodyPr/>
          <a:lstStyle/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zasiłek macierzyński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zasiłek opiekuńczy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renta rodzinna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b="1" dirty="0" smtClean="0">
                <a:solidFill>
                  <a:srgbClr val="002060"/>
                </a:solidFill>
                <a:latin typeface="+mj-lt"/>
              </a:rPr>
              <a:t> zasiłek </a:t>
            </a: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chorobowy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b="1" dirty="0" smtClean="0">
                <a:solidFill>
                  <a:srgbClr val="002060"/>
                </a:solidFill>
                <a:latin typeface="+mj-lt"/>
              </a:rPr>
              <a:t> świadczenie </a:t>
            </a: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rehabilitacyjne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b="1" dirty="0" smtClean="0">
                <a:solidFill>
                  <a:srgbClr val="002060"/>
                </a:solidFill>
                <a:latin typeface="+mj-lt"/>
              </a:rPr>
              <a:t> rehabilitacja </a:t>
            </a: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lecznicza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 fontScale="47500" lnSpcReduction="20000"/>
          </a:bodyPr>
          <a:lstStyle/>
          <a:p>
            <a:r>
              <a:rPr lang="pl-PL" sz="5100" dirty="0"/>
              <a:t>System ubezpieczeń społecznych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24051" y="556320"/>
            <a:ext cx="11521280" cy="1368153"/>
          </a:xfrm>
        </p:spPr>
        <p:txBody>
          <a:bodyPr/>
          <a:lstStyle/>
          <a:p>
            <a:r>
              <a:rPr lang="pl-PL" sz="3600" dirty="0">
                <a:solidFill>
                  <a:srgbClr val="002060"/>
                </a:solidFill>
                <a:latin typeface="+mj-lt"/>
              </a:rPr>
              <a:t>Ze świadczeń z ubezpieczenia społecznego korzystamy przez całe życie</a:t>
            </a:r>
            <a:r>
              <a:rPr lang="pl-PL" sz="3600" dirty="0">
                <a:solidFill>
                  <a:srgbClr val="2D3D59"/>
                </a:solidFill>
                <a:latin typeface="+mj-lt"/>
              </a:rPr>
              <a:t>…</a:t>
            </a:r>
            <a:endParaRPr lang="pl-PL" dirty="0">
              <a:latin typeface="+mj-lt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5"/>
          </p:nvPr>
        </p:nvSpPr>
        <p:spPr>
          <a:xfrm>
            <a:off x="5944729" y="5236840"/>
            <a:ext cx="6155902" cy="2650864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odszkodowania powypadkowe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b="1" dirty="0" smtClean="0">
                <a:solidFill>
                  <a:srgbClr val="002060"/>
                </a:solidFill>
                <a:latin typeface="+mj-lt"/>
              </a:rPr>
              <a:t> renta </a:t>
            </a: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z tytułu niezdolności do pracy </a:t>
            </a:r>
            <a:endParaRPr lang="pl-PL" altLang="pl-PL" sz="2400" b="1" dirty="0" smtClean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b="1" dirty="0" smtClean="0">
                <a:solidFill>
                  <a:srgbClr val="002060"/>
                </a:solidFill>
                <a:latin typeface="+mj-lt"/>
              </a:rPr>
              <a:t> emerytura</a:t>
            </a:r>
            <a:endParaRPr lang="pl-PL" altLang="pl-PL" sz="2400" b="1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2400" b="1" dirty="0" smtClean="0">
                <a:solidFill>
                  <a:srgbClr val="002060"/>
                </a:solidFill>
                <a:latin typeface="+mj-lt"/>
              </a:rPr>
              <a:t> zasiłek </a:t>
            </a:r>
            <a:r>
              <a:rPr lang="pl-PL" altLang="pl-PL" sz="2400" b="1" dirty="0">
                <a:solidFill>
                  <a:srgbClr val="002060"/>
                </a:solidFill>
                <a:latin typeface="+mj-lt"/>
              </a:rPr>
              <a:t>pogrzebowy</a:t>
            </a:r>
          </a:p>
          <a:p>
            <a:endParaRPr lang="pl-PL" dirty="0"/>
          </a:p>
        </p:txBody>
      </p:sp>
      <p:pic>
        <p:nvPicPr>
          <p:cNvPr id="7" name="Picture 2" descr="F:\ZBP - wykład\mat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1" y="2296412"/>
            <a:ext cx="14516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ZBP - wykład\dzieck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35" y="1708448"/>
            <a:ext cx="1807041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algorzata.korba\Desktop\ZBP - wykład\dorośl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92" y="2068488"/>
            <a:ext cx="1657751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malgorzata.korba\Desktop\ZBP - wykład\wóze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6" y="2068488"/>
            <a:ext cx="2376264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malgorzata.korba\Desktop\ZBP - wykład\starszy człowie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737" y="2068488"/>
            <a:ext cx="1287143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137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4800" dirty="0" smtClean="0">
                <a:solidFill>
                  <a:srgbClr val="002060"/>
                </a:solidFill>
                <a:latin typeface="+mj-lt"/>
              </a:rPr>
              <a:t>System </a:t>
            </a:r>
            <a:r>
              <a:rPr lang="pl-PL" sz="4800" dirty="0">
                <a:solidFill>
                  <a:srgbClr val="002060"/>
                </a:solidFill>
                <a:latin typeface="+mj-lt"/>
              </a:rPr>
              <a:t>ubezpieczeń społecznych</a:t>
            </a:r>
          </a:p>
        </p:txBody>
      </p:sp>
      <p:pic>
        <p:nvPicPr>
          <p:cNvPr id="8" name="Picture 4" descr="piktogram_staroś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7167" y="2201140"/>
            <a:ext cx="1412430" cy="1373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piktogram_dzieck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395367"/>
            <a:ext cx="1214981" cy="12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ktogram chor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38392"/>
            <a:ext cx="826948" cy="17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lgorzata.korba\Desktop\wóze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70" y="3513589"/>
            <a:ext cx="1449428" cy="14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189965" y="2500536"/>
            <a:ext cx="3744483" cy="59046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002060"/>
                </a:solidFill>
                <a:latin typeface="Lato" panose="020B0604020202020204" charset="-18"/>
              </a:rPr>
              <a:t>ryzyko starości</a:t>
            </a:r>
          </a:p>
          <a:p>
            <a:pPr marL="109728" indent="0">
              <a:buNone/>
            </a:pPr>
            <a:endParaRPr lang="pl-PL" altLang="pl-PL" sz="3200" dirty="0">
              <a:solidFill>
                <a:srgbClr val="002060"/>
              </a:solidFill>
              <a:latin typeface="Lato" panose="020B0604020202020204" charset="-18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002060"/>
                </a:solidFill>
                <a:latin typeface="Lato" panose="020B0604020202020204" charset="-18"/>
              </a:rPr>
              <a:t>ryzyko niezdolności do pracy</a:t>
            </a:r>
          </a:p>
          <a:p>
            <a:endParaRPr lang="pl-PL" altLang="pl-PL" sz="3200" dirty="0">
              <a:solidFill>
                <a:srgbClr val="002060"/>
              </a:solidFill>
              <a:latin typeface="Lato" panose="020B0604020202020204" charset="-18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002060"/>
                </a:solidFill>
                <a:latin typeface="Lato" panose="020B0604020202020204" charset="-18"/>
              </a:rPr>
              <a:t>macierzyństwo i ryzyko choroby</a:t>
            </a:r>
          </a:p>
          <a:p>
            <a:endParaRPr lang="pl-PL" altLang="pl-PL" sz="3200" dirty="0">
              <a:solidFill>
                <a:srgbClr val="002060"/>
              </a:solidFill>
              <a:latin typeface="Lato" panose="020B0604020202020204" charset="-18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3200" dirty="0">
                <a:solidFill>
                  <a:srgbClr val="002060"/>
                </a:solidFill>
                <a:latin typeface="Lato" panose="020B0604020202020204" charset="-18"/>
              </a:rPr>
              <a:t>ryzyko wypadku przy pracy</a:t>
            </a: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8302600" y="2503427"/>
            <a:ext cx="4320480" cy="618979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</a:t>
            </a:r>
            <a:r>
              <a:rPr lang="pl-PL" altLang="pl-PL" sz="3200" dirty="0">
                <a:solidFill>
                  <a:srgbClr val="002060"/>
                </a:solidFill>
                <a:latin typeface="Lato" panose="020B0604020202020204" charset="-18"/>
              </a:rPr>
              <a:t>emerytalne</a:t>
            </a:r>
          </a:p>
          <a:p>
            <a:pPr marL="109728" indent="0">
              <a:buNone/>
            </a:pPr>
            <a:endParaRPr lang="pl-PL" altLang="pl-PL" sz="3200" dirty="0">
              <a:solidFill>
                <a:srgbClr val="2C3C58"/>
              </a:solidFill>
              <a:latin typeface="Lato" panose="020B0604020202020204" charset="-18"/>
            </a:endParaRPr>
          </a:p>
          <a:p>
            <a:pPr marL="109728" indent="0"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rentowe</a:t>
            </a:r>
          </a:p>
          <a:p>
            <a:pPr marL="109728" indent="0">
              <a:buNone/>
            </a:pPr>
            <a:endParaRPr lang="pl-PL" altLang="pl-PL" sz="3600" dirty="0">
              <a:solidFill>
                <a:srgbClr val="2C3C58"/>
              </a:solidFill>
              <a:latin typeface="Lato" panose="020B0604020202020204" charset="-18"/>
            </a:endParaRPr>
          </a:p>
          <a:p>
            <a:pPr marL="109728" indent="0"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chorobowe</a:t>
            </a:r>
          </a:p>
          <a:p>
            <a:endParaRPr lang="pl-PL" altLang="pl-PL" sz="3600" dirty="0">
              <a:solidFill>
                <a:srgbClr val="2C3C58"/>
              </a:solidFill>
              <a:latin typeface="Lato" panose="020B0604020202020204" charset="-18"/>
            </a:endParaRPr>
          </a:p>
          <a:p>
            <a:pPr marL="109728" indent="0">
              <a:buNone/>
            </a:pPr>
            <a:r>
              <a:rPr lang="pl-PL" altLang="pl-PL" sz="3200" dirty="0">
                <a:solidFill>
                  <a:srgbClr val="2C3C58"/>
                </a:solidFill>
                <a:latin typeface="Lato" panose="020B0604020202020204" charset="-18"/>
              </a:rPr>
              <a:t>ubezpieczenie wypadkowe</a:t>
            </a:r>
          </a:p>
        </p:txBody>
      </p:sp>
      <p:sp>
        <p:nvSpPr>
          <p:cNvPr id="14" name="Prążkowana strzałka w prawo 13"/>
          <p:cNvSpPr/>
          <p:nvPr/>
        </p:nvSpPr>
        <p:spPr>
          <a:xfrm>
            <a:off x="6934448" y="2483168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ążkowana strzałka w prawo 14"/>
          <p:cNvSpPr/>
          <p:nvPr/>
        </p:nvSpPr>
        <p:spPr>
          <a:xfrm>
            <a:off x="6934448" y="3923328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ążkowana strzałka w prawo 15"/>
          <p:cNvSpPr/>
          <p:nvPr/>
        </p:nvSpPr>
        <p:spPr>
          <a:xfrm>
            <a:off x="6934448" y="5668888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ążkowana strzałka w prawo 16"/>
          <p:cNvSpPr/>
          <p:nvPr/>
        </p:nvSpPr>
        <p:spPr>
          <a:xfrm>
            <a:off x="6934448" y="7307704"/>
            <a:ext cx="1224136" cy="809456"/>
          </a:xfrm>
          <a:prstGeom prst="stripedRightArrow">
            <a:avLst>
              <a:gd name="adj1" fmla="val 50000"/>
              <a:gd name="adj2" fmla="val 39519"/>
            </a:avLst>
          </a:prstGeom>
          <a:solidFill>
            <a:srgbClr val="029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Picture 3" descr="C:\Users\malgorzata.korba\Desktop\Obraz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67" y="6742024"/>
            <a:ext cx="1622845" cy="19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0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669752" y="556320"/>
            <a:ext cx="11521280" cy="1080120"/>
          </a:xfrm>
        </p:spPr>
        <p:txBody>
          <a:bodyPr/>
          <a:lstStyle/>
          <a:p>
            <a:r>
              <a:rPr lang="pl-PL" sz="4800" b="0" dirty="0" smtClean="0">
                <a:solidFill>
                  <a:srgbClr val="2D3D59"/>
                </a:solidFill>
                <a:latin typeface="+mj-lt"/>
              </a:rPr>
              <a:t>		</a:t>
            </a:r>
            <a:r>
              <a:rPr lang="pl-PL" sz="4800" dirty="0" smtClean="0">
                <a:solidFill>
                  <a:srgbClr val="002060"/>
                </a:solidFill>
                <a:latin typeface="+mj-lt"/>
              </a:rPr>
              <a:t>Klienci </a:t>
            </a:r>
            <a:r>
              <a:rPr lang="pl-PL" sz="4800" dirty="0">
                <a:solidFill>
                  <a:srgbClr val="002060"/>
                </a:solidFill>
                <a:latin typeface="+mj-lt"/>
              </a:rPr>
              <a:t>powszechnego </a:t>
            </a:r>
            <a:r>
              <a:rPr lang="pl-PL" sz="4800" dirty="0" smtClean="0">
                <a:solidFill>
                  <a:srgbClr val="002060"/>
                </a:solidFill>
                <a:latin typeface="+mj-lt"/>
              </a:rPr>
              <a:t>systemu 					          ubezpieczeń </a:t>
            </a:r>
            <a:r>
              <a:rPr lang="pl-PL" sz="4800" dirty="0">
                <a:solidFill>
                  <a:srgbClr val="002060"/>
                </a:solidFill>
                <a:latin typeface="+mj-lt"/>
              </a:rPr>
              <a:t>społecz</a:t>
            </a:r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nych</a:t>
            </a:r>
          </a:p>
          <a:p>
            <a:endParaRPr lang="pl-PL" sz="4800" b="0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9752" y="2788568"/>
            <a:ext cx="11521280" cy="511256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pl-PL" sz="8000" b="1" dirty="0">
                <a:solidFill>
                  <a:srgbClr val="00882B">
                    <a:lumMod val="75000"/>
                  </a:srgbClr>
                </a:solidFill>
                <a:latin typeface="+mj-lt"/>
              </a:rPr>
              <a:t>27,3</a:t>
            </a:r>
            <a:r>
              <a:rPr kumimoji="0" lang="pl-PL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pl-PL" sz="8000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miliony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pl-PL" sz="5400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ubezpieczonych,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pl-PL" sz="5400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świadczeniobiorców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pl-PL" sz="5400" b="1" i="0" u="none" strike="noStrike" kern="0" cap="none" spc="0" normalizeH="0" baseline="0" noProof="0" dirty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i płatników </a:t>
            </a:r>
            <a:r>
              <a:rPr kumimoji="0" lang="pl-P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82B">
                    <a:lumMod val="75000"/>
                  </a:srgbClr>
                </a:solidFill>
                <a:effectLst/>
                <a:uLnTx/>
                <a:uFillTx/>
                <a:latin typeface="+mj-lt"/>
              </a:rPr>
              <a:t>składek</a:t>
            </a:r>
            <a:endParaRPr kumimoji="0" lang="pl-PL" sz="5400" b="1" i="0" u="none" strike="noStrike" kern="0" cap="none" spc="0" normalizeH="0" baseline="0" noProof="0" dirty="0">
              <a:ln>
                <a:noFill/>
              </a:ln>
              <a:solidFill>
                <a:srgbClr val="00882B">
                  <a:lumMod val="75000"/>
                </a:srgb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798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630926" y="2500536"/>
            <a:ext cx="11557448" cy="5976663"/>
          </a:xfrm>
        </p:spPr>
        <p:txBody>
          <a:bodyPr/>
          <a:lstStyle/>
          <a:p>
            <a:pPr marL="47835">
              <a:spcBef>
                <a:spcPts val="128"/>
              </a:spcBef>
            </a:pPr>
            <a:r>
              <a:rPr lang="pl-PL" sz="3600" b="1" spc="-13" dirty="0">
                <a:solidFill>
                  <a:srgbClr val="002060"/>
                </a:solidFill>
                <a:latin typeface="+mj-lt"/>
                <a:cs typeface="Ubuntu"/>
              </a:rPr>
              <a:t>ubezpieczeni (ponad </a:t>
            </a:r>
            <a:r>
              <a:rPr lang="pl-PL" sz="3600" b="1" spc="-6" dirty="0" smtClean="0">
                <a:solidFill>
                  <a:srgbClr val="002060"/>
                </a:solidFill>
                <a:latin typeface="+mj-lt"/>
                <a:cs typeface="Ubuntu"/>
              </a:rPr>
              <a:t>16,5 mln</a:t>
            </a:r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):</a:t>
            </a:r>
          </a:p>
          <a:p>
            <a:pPr marL="47835">
              <a:spcBef>
                <a:spcPts val="128"/>
              </a:spcBef>
            </a:pPr>
            <a:r>
              <a:rPr lang="pl-PL" sz="3600" spc="-6" dirty="0">
                <a:solidFill>
                  <a:srgbClr val="002060"/>
                </a:solidFill>
                <a:latin typeface="+mj-lt"/>
                <a:cs typeface="Ubuntu"/>
              </a:rPr>
              <a:t>m.in</a:t>
            </a:r>
            <a:r>
              <a:rPr lang="pl-PL" sz="3600" dirty="0" smtClean="0">
                <a:solidFill>
                  <a:srgbClr val="002060"/>
                </a:solidFill>
                <a:latin typeface="+mj-lt"/>
                <a:cs typeface="Ubuntu"/>
              </a:rPr>
              <a:t>.</a:t>
            </a:r>
            <a:r>
              <a:rPr lang="pl-PL" sz="3600" spc="-102" dirty="0" smtClean="0">
                <a:solidFill>
                  <a:srgbClr val="002060"/>
                </a:solidFill>
                <a:latin typeface="+mj-lt"/>
                <a:cs typeface="Ubuntu"/>
              </a:rPr>
              <a:t> p</a:t>
            </a:r>
            <a:r>
              <a:rPr lang="pl-PL" sz="3600" spc="-6" dirty="0" smtClean="0">
                <a:solidFill>
                  <a:srgbClr val="002060"/>
                </a:solidFill>
                <a:latin typeface="+mj-lt"/>
                <a:cs typeface="Ubuntu"/>
              </a:rPr>
              <a:t>racownicy, </a:t>
            </a:r>
            <a:r>
              <a:rPr lang="pl-PL" sz="3600" dirty="0" smtClean="0">
                <a:solidFill>
                  <a:srgbClr val="002060"/>
                </a:solidFill>
                <a:latin typeface="+mj-lt"/>
                <a:cs typeface="Ubuntu"/>
              </a:rPr>
              <a:t>zleceniobiorcy</a:t>
            </a:r>
          </a:p>
          <a:p>
            <a:pPr marL="47835">
              <a:spcBef>
                <a:spcPts val="128"/>
              </a:spcBef>
            </a:pPr>
            <a:endParaRPr lang="pl-PL" sz="3600" dirty="0" smtClean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>
              <a:spcBef>
                <a:spcPts val="128"/>
              </a:spcBef>
            </a:pPr>
            <a:r>
              <a:rPr lang="pl-PL" sz="3600" b="1" spc="-6" dirty="0">
                <a:solidFill>
                  <a:srgbClr val="002060"/>
                </a:solidFill>
                <a:latin typeface="+mj-lt"/>
                <a:cs typeface="Ubuntu"/>
              </a:rPr>
              <a:t>ś</a:t>
            </a:r>
            <a:r>
              <a:rPr lang="pl-PL" sz="3600" b="1" spc="-6" dirty="0" smtClean="0">
                <a:solidFill>
                  <a:srgbClr val="002060"/>
                </a:solidFill>
                <a:latin typeface="+mj-lt"/>
                <a:cs typeface="Ubuntu"/>
              </a:rPr>
              <a:t>wiadczeniobiorcy </a:t>
            </a:r>
            <a:r>
              <a:rPr lang="pl-PL" sz="3600" b="1" spc="-13" dirty="0">
                <a:solidFill>
                  <a:srgbClr val="002060"/>
                </a:solidFill>
                <a:latin typeface="+mj-lt"/>
                <a:cs typeface="Ubuntu"/>
              </a:rPr>
              <a:t>(ponad </a:t>
            </a:r>
            <a:r>
              <a:rPr lang="pl-PL" sz="3600" b="1" dirty="0">
                <a:solidFill>
                  <a:srgbClr val="002060"/>
                </a:solidFill>
                <a:latin typeface="+mj-lt"/>
                <a:cs typeface="Ubuntu"/>
              </a:rPr>
              <a:t>8,1 mln</a:t>
            </a:r>
            <a:r>
              <a:rPr lang="pl-PL" sz="3600" b="1" spc="-19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emerytów i </a:t>
            </a:r>
            <a:r>
              <a:rPr lang="pl-PL" sz="3600" b="1" spc="-13" dirty="0">
                <a:solidFill>
                  <a:srgbClr val="002060"/>
                </a:solidFill>
                <a:latin typeface="+mj-lt"/>
                <a:cs typeface="Ubuntu"/>
              </a:rPr>
              <a:t>rencistów</a:t>
            </a:r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):</a:t>
            </a:r>
            <a:endParaRPr lang="pl-PL" sz="36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>
              <a:spcBef>
                <a:spcPts val="128"/>
              </a:spcBef>
            </a:pPr>
            <a:r>
              <a:rPr lang="pl-PL" sz="3600" dirty="0">
                <a:solidFill>
                  <a:srgbClr val="002060"/>
                </a:solidFill>
                <a:latin typeface="+mj-lt"/>
                <a:cs typeface="Ubuntu"/>
              </a:rPr>
              <a:t>m.in. emeryci,</a:t>
            </a:r>
            <a:r>
              <a:rPr lang="pl-PL" sz="3600" spc="-83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600" dirty="0">
                <a:solidFill>
                  <a:srgbClr val="002060"/>
                </a:solidFill>
                <a:latin typeface="+mj-lt"/>
                <a:cs typeface="Ubuntu"/>
              </a:rPr>
              <a:t>renciści, </a:t>
            </a:r>
            <a:r>
              <a:rPr lang="pl-PL" sz="3600" spc="-6" dirty="0" smtClean="0">
                <a:solidFill>
                  <a:srgbClr val="002060"/>
                </a:solidFill>
                <a:latin typeface="+mj-lt"/>
                <a:cs typeface="Ubuntu"/>
              </a:rPr>
              <a:t>osoby</a:t>
            </a:r>
            <a:r>
              <a:rPr lang="pl-PL" sz="3600" spc="-6" dirty="0">
                <a:solidFill>
                  <a:srgbClr val="002060"/>
                </a:solidFill>
                <a:latin typeface="+mj-lt"/>
                <a:cs typeface="Ubuntu"/>
              </a:rPr>
              <a:t>, </a:t>
            </a: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które</a:t>
            </a:r>
            <a:r>
              <a:rPr lang="pl-PL" sz="3600" spc="-89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600" dirty="0">
                <a:solidFill>
                  <a:srgbClr val="002060"/>
                </a:solidFill>
                <a:latin typeface="+mj-lt"/>
                <a:cs typeface="Ubuntu"/>
              </a:rPr>
              <a:t>pobierają </a:t>
            </a:r>
            <a:r>
              <a:rPr lang="pl-PL" sz="3600" dirty="0" smtClean="0">
                <a:solidFill>
                  <a:srgbClr val="002060"/>
                </a:solidFill>
                <a:latin typeface="+mj-lt"/>
                <a:cs typeface="Ubuntu"/>
              </a:rPr>
              <a:t>zasiłki</a:t>
            </a:r>
            <a:endParaRPr lang="pl-PL" sz="36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>
              <a:spcBef>
                <a:spcPts val="128"/>
              </a:spcBef>
            </a:pPr>
            <a:endParaRPr lang="pl-PL" sz="3600" dirty="0" smtClean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>
              <a:spcBef>
                <a:spcPts val="128"/>
              </a:spcBef>
            </a:pPr>
            <a:r>
              <a:rPr lang="pl-PL" sz="3600" b="1" spc="6" dirty="0">
                <a:solidFill>
                  <a:srgbClr val="002060"/>
                </a:solidFill>
                <a:latin typeface="+mj-lt"/>
                <a:cs typeface="Ubuntu"/>
              </a:rPr>
              <a:t>płatnicy</a:t>
            </a:r>
            <a:r>
              <a:rPr lang="pl-PL" sz="3600" b="1" spc="-64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600" b="1" spc="6" dirty="0" smtClean="0">
                <a:solidFill>
                  <a:srgbClr val="002060"/>
                </a:solidFill>
                <a:latin typeface="+mj-lt"/>
                <a:cs typeface="Ubuntu"/>
              </a:rPr>
              <a:t>składek (</a:t>
            </a:r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ponad </a:t>
            </a:r>
            <a:r>
              <a:rPr lang="pl-PL" sz="3600" b="1" dirty="0">
                <a:solidFill>
                  <a:srgbClr val="002060"/>
                </a:solidFill>
                <a:latin typeface="+mj-lt"/>
                <a:cs typeface="Ubuntu"/>
              </a:rPr>
              <a:t>2,7 </a:t>
            </a:r>
            <a:r>
              <a:rPr lang="pl-PL" sz="3600" b="1" dirty="0" smtClean="0">
                <a:solidFill>
                  <a:srgbClr val="002060"/>
                </a:solidFill>
                <a:latin typeface="+mj-lt"/>
                <a:cs typeface="Ubuntu"/>
              </a:rPr>
              <a:t>mln</a:t>
            </a:r>
            <a: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  <a:t>):</a:t>
            </a:r>
            <a:br>
              <a:rPr lang="pl-PL" sz="3600" b="1" spc="-13" dirty="0" smtClean="0">
                <a:solidFill>
                  <a:srgbClr val="002060"/>
                </a:solidFill>
                <a:latin typeface="+mj-lt"/>
                <a:cs typeface="Ubuntu"/>
              </a:rPr>
            </a:br>
            <a:r>
              <a:rPr lang="pl-PL" sz="3600" dirty="0" smtClean="0">
                <a:solidFill>
                  <a:srgbClr val="002060"/>
                </a:solidFill>
                <a:latin typeface="+mj-lt"/>
                <a:cs typeface="Ubuntu"/>
              </a:rPr>
              <a:t>m.in</a:t>
            </a:r>
            <a:r>
              <a:rPr lang="pl-PL" sz="3600" dirty="0">
                <a:solidFill>
                  <a:srgbClr val="002060"/>
                </a:solidFill>
                <a:latin typeface="+mj-lt"/>
                <a:cs typeface="Ubuntu"/>
              </a:rPr>
              <a:t>.</a:t>
            </a:r>
            <a:r>
              <a:rPr lang="pl-PL" sz="3600" spc="-64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pracodawcy,  </a:t>
            </a:r>
            <a:r>
              <a:rPr lang="pl-PL" sz="3600" spc="-6" dirty="0">
                <a:solidFill>
                  <a:srgbClr val="002060"/>
                </a:solidFill>
                <a:latin typeface="+mj-lt"/>
                <a:cs typeface="Ubuntu"/>
              </a:rPr>
              <a:t>zleceniodawcy,</a:t>
            </a:r>
            <a:endParaRPr lang="pl-PL" sz="3600" dirty="0">
              <a:solidFill>
                <a:srgbClr val="002060"/>
              </a:solidFill>
              <a:latin typeface="+mj-lt"/>
              <a:cs typeface="Ubuntu"/>
            </a:endParaRPr>
          </a:p>
          <a:p>
            <a:pPr marL="16215" marR="6486" indent="-811"/>
            <a:r>
              <a:rPr lang="pl-PL" sz="3600" spc="-6" dirty="0">
                <a:solidFill>
                  <a:srgbClr val="002060"/>
                </a:solidFill>
                <a:latin typeface="+mj-lt"/>
                <a:cs typeface="Ubuntu"/>
              </a:rPr>
              <a:t>osoby, </a:t>
            </a:r>
            <a:r>
              <a:rPr lang="pl-PL" sz="3600" spc="-13" dirty="0">
                <a:solidFill>
                  <a:srgbClr val="002060"/>
                </a:solidFill>
                <a:latin typeface="+mj-lt"/>
                <a:cs typeface="Ubuntu"/>
              </a:rPr>
              <a:t>które </a:t>
            </a:r>
            <a:r>
              <a:rPr lang="pl-PL" sz="3600" spc="-6" dirty="0">
                <a:solidFill>
                  <a:srgbClr val="002060"/>
                </a:solidFill>
                <a:latin typeface="+mj-lt"/>
                <a:cs typeface="Ubuntu"/>
              </a:rPr>
              <a:t>prowadzą  </a:t>
            </a:r>
            <a:r>
              <a:rPr lang="pl-PL" sz="3600" dirty="0">
                <a:solidFill>
                  <a:srgbClr val="002060"/>
                </a:solidFill>
                <a:latin typeface="+mj-lt"/>
                <a:cs typeface="Ubuntu"/>
              </a:rPr>
              <a:t>działalność</a:t>
            </a:r>
            <a:r>
              <a:rPr lang="pl-PL" sz="3600" spc="-128" dirty="0">
                <a:solidFill>
                  <a:srgbClr val="002060"/>
                </a:solidFill>
                <a:latin typeface="+mj-lt"/>
                <a:cs typeface="Ubuntu"/>
              </a:rPr>
              <a:t> </a:t>
            </a:r>
            <a:r>
              <a:rPr lang="pl-PL" sz="3600" dirty="0">
                <a:solidFill>
                  <a:srgbClr val="002060"/>
                </a:solidFill>
                <a:latin typeface="+mj-lt"/>
                <a:cs typeface="Ubuntu"/>
              </a:rPr>
              <a:t>gospodarczą</a:t>
            </a:r>
          </a:p>
          <a:p>
            <a:pPr marL="16215">
              <a:spcBef>
                <a:spcPts val="128"/>
              </a:spcBef>
            </a:pPr>
            <a:endParaRPr lang="pl-PL" sz="3600" dirty="0">
              <a:latin typeface="Ubuntu"/>
              <a:cs typeface="Ubuntu"/>
            </a:endParaRPr>
          </a:p>
          <a:p>
            <a:pPr marL="16215">
              <a:spcBef>
                <a:spcPts val="128"/>
              </a:spcBef>
            </a:pPr>
            <a:endParaRPr lang="pl-PL" sz="3600" dirty="0">
              <a:latin typeface="Ubuntu"/>
              <a:cs typeface="Ubuntu"/>
            </a:endParaRPr>
          </a:p>
          <a:p>
            <a:pPr marL="16215">
              <a:spcBef>
                <a:spcPts val="128"/>
              </a:spcBef>
            </a:pPr>
            <a:endParaRPr lang="pl-PL" sz="3600" dirty="0">
              <a:latin typeface="Ubuntu"/>
              <a:cs typeface="Ubuntu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/>
          </a:bodyPr>
          <a:lstStyle/>
          <a:p>
            <a:r>
              <a:rPr lang="pl-PL" sz="2400" dirty="0"/>
              <a:t>System ubezpieczeń społecznych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669752" y="628328"/>
            <a:ext cx="11521280" cy="1728192"/>
          </a:xfrm>
        </p:spPr>
        <p:txBody>
          <a:bodyPr/>
          <a:lstStyle/>
          <a:p>
            <a:r>
              <a:rPr lang="pl-PL" sz="4800" b="0" dirty="0" smtClean="0">
                <a:solidFill>
                  <a:srgbClr val="2D3D59"/>
                </a:solidFill>
                <a:latin typeface="+mj-lt"/>
              </a:rPr>
              <a:t>		</a:t>
            </a:r>
            <a:r>
              <a:rPr lang="pl-PL" sz="4800" spc="-6" dirty="0">
                <a:latin typeface="+mj-lt"/>
              </a:rPr>
              <a:t>Uczestnicy </a:t>
            </a:r>
            <a:r>
              <a:rPr lang="pl-PL" sz="4800" spc="-13" dirty="0">
                <a:latin typeface="+mj-lt"/>
              </a:rPr>
              <a:t>powszechnego</a:t>
            </a:r>
            <a:r>
              <a:rPr lang="pl-PL" sz="4800" spc="-57" dirty="0">
                <a:latin typeface="+mj-lt"/>
              </a:rPr>
              <a:t> </a:t>
            </a:r>
            <a:r>
              <a:rPr lang="pl-PL" sz="4800" spc="-13" dirty="0" smtClean="0">
                <a:latin typeface="+mj-lt"/>
              </a:rPr>
              <a:t>systemu</a:t>
            </a:r>
          </a:p>
          <a:p>
            <a:r>
              <a:rPr lang="pl-PL" sz="4800" spc="-13" dirty="0" smtClean="0">
                <a:latin typeface="+mj-lt"/>
              </a:rPr>
              <a:t>                ubezpieczeń </a:t>
            </a:r>
            <a:r>
              <a:rPr lang="pl-PL" sz="4800" spc="-13" dirty="0">
                <a:latin typeface="+mj-lt"/>
              </a:rPr>
              <a:t>społecznych</a:t>
            </a:r>
            <a:r>
              <a:rPr lang="pl-PL" sz="4800" spc="6" dirty="0">
                <a:latin typeface="+mj-lt"/>
              </a:rPr>
              <a:t> </a:t>
            </a:r>
            <a:r>
              <a:rPr lang="pl-PL" sz="4800" spc="-26" dirty="0">
                <a:latin typeface="+mj-lt"/>
              </a:rPr>
              <a:t>to:</a:t>
            </a:r>
            <a:r>
              <a:rPr lang="pl-PL" sz="48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			</a:t>
            </a:r>
            <a:r>
              <a:rPr lang="pl-PL" sz="54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	 </a:t>
            </a:r>
            <a:endParaRPr lang="pl-PL" sz="4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310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741760" y="1780456"/>
            <a:ext cx="11521280" cy="5605079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55066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763437" y="772344"/>
            <a:ext cx="11931651" cy="864096"/>
          </a:xfrm>
        </p:spPr>
        <p:txBody>
          <a:bodyPr/>
          <a:lstStyle/>
          <a:p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Praca </a:t>
            </a:r>
            <a:r>
              <a:rPr lang="pl-PL" sz="4800" spc="-26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zarobkowa </a:t>
            </a:r>
            <a:r>
              <a:rPr lang="pl-PL" sz="4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a</a:t>
            </a:r>
            <a:r>
              <a:rPr lang="pl-PL" sz="4800" spc="13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4800" spc="-13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ubezpieczenia</a:t>
            </a:r>
            <a:endParaRPr lang="pl-PL" sz="4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9" y="1996480"/>
            <a:ext cx="1128357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7" y="7325072"/>
            <a:ext cx="11283578" cy="13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64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1"/>
          </p:nvPr>
        </p:nvSpPr>
        <p:spPr>
          <a:xfrm>
            <a:off x="696515" y="2644551"/>
            <a:ext cx="11809312" cy="568863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217024" cy="47865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System ubezpieczeń społecznych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>
          <a:xfrm>
            <a:off x="607659" y="844352"/>
            <a:ext cx="12015420" cy="1440160"/>
          </a:xfrm>
        </p:spPr>
        <p:txBody>
          <a:bodyPr/>
          <a:lstStyle/>
          <a:p>
            <a:pPr algn="ctr"/>
            <a:r>
              <a:rPr lang="pl-PL" sz="4800" spc="-26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Stopy </a:t>
            </a:r>
            <a:r>
              <a:rPr lang="pl-PL" sz="4800" spc="-13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procentowe </a:t>
            </a:r>
            <a:r>
              <a:rPr lang="pl-PL" sz="48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składek i</a:t>
            </a:r>
            <a:r>
              <a:rPr lang="pl-PL" sz="4800" spc="-83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48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zasady ich  finansowania </a:t>
            </a:r>
            <a:endParaRPr lang="pl-PL" sz="48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2428528"/>
            <a:ext cx="1202533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04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</Template>
  <TotalTime>503</TotalTime>
  <Words>3923</Words>
  <Application>Microsoft Office PowerPoint</Application>
  <PresentationFormat>Niestandardowy</PresentationFormat>
  <Paragraphs>244</Paragraphs>
  <Slides>30</Slides>
  <Notes>29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Szablon prezentacji</vt:lpstr>
      <vt:lpstr>System ubezpieczeń społecznych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ubezpieczeń społecznych</dc:title>
  <dc:creator>Krawczyk, Marzena</dc:creator>
  <cp:lastModifiedBy>Kazoń, Agnieszka</cp:lastModifiedBy>
  <cp:revision>45</cp:revision>
  <dcterms:created xsi:type="dcterms:W3CDTF">2022-05-23T05:04:15Z</dcterms:created>
  <dcterms:modified xsi:type="dcterms:W3CDTF">2022-06-02T11:26:46Z</dcterms:modified>
</cp:coreProperties>
</file>