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96" r:id="rId5"/>
    <p:sldId id="298" r:id="rId6"/>
    <p:sldId id="299" r:id="rId7"/>
    <p:sldId id="300" r:id="rId8"/>
    <p:sldId id="303" r:id="rId9"/>
    <p:sldId id="289" r:id="rId10"/>
    <p:sldId id="261" r:id="rId11"/>
    <p:sldId id="304" r:id="rId12"/>
    <p:sldId id="305" r:id="rId13"/>
    <p:sldId id="284" r:id="rId14"/>
    <p:sldId id="302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E3E1-BD4C-4BB5-A14F-94A3A14AA298}" type="datetimeFigureOut">
              <a:rPr lang="pl-PL" smtClean="0"/>
              <a:t>02.06.2022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E9AD-9A9C-4093-8EEE-488FF2D98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169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E3E1-BD4C-4BB5-A14F-94A3A14AA298}" type="datetimeFigureOut">
              <a:rPr lang="pl-PL" smtClean="0"/>
              <a:t>02.06.2022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E9AD-9A9C-4093-8EEE-488FF2D98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5961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E3E1-BD4C-4BB5-A14F-94A3A14AA298}" type="datetimeFigureOut">
              <a:rPr lang="pl-PL" smtClean="0"/>
              <a:t>02.06.2022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E9AD-9A9C-4093-8EEE-488FF2D98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1101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E3E1-BD4C-4BB5-A14F-94A3A14AA298}" type="datetimeFigureOut">
              <a:rPr lang="pl-PL" smtClean="0"/>
              <a:t>02.06.2022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E9AD-9A9C-4093-8EEE-488FF2D98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568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E3E1-BD4C-4BB5-A14F-94A3A14AA298}" type="datetimeFigureOut">
              <a:rPr lang="pl-PL" smtClean="0"/>
              <a:t>02.06.2022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E9AD-9A9C-4093-8EEE-488FF2D98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205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E3E1-BD4C-4BB5-A14F-94A3A14AA298}" type="datetimeFigureOut">
              <a:rPr lang="pl-PL" smtClean="0"/>
              <a:t>02.06.2022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E9AD-9A9C-4093-8EEE-488FF2D98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7938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E3E1-BD4C-4BB5-A14F-94A3A14AA298}" type="datetimeFigureOut">
              <a:rPr lang="pl-PL" smtClean="0"/>
              <a:t>02.06.2022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E9AD-9A9C-4093-8EEE-488FF2D98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605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E3E1-BD4C-4BB5-A14F-94A3A14AA298}" type="datetimeFigureOut">
              <a:rPr lang="pl-PL" smtClean="0"/>
              <a:t>02.06.2022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E9AD-9A9C-4093-8EEE-488FF2D98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72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E3E1-BD4C-4BB5-A14F-94A3A14AA298}" type="datetimeFigureOut">
              <a:rPr lang="pl-PL" smtClean="0"/>
              <a:t>02.06.2022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E9AD-9A9C-4093-8EEE-488FF2D98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3130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E3E1-BD4C-4BB5-A14F-94A3A14AA298}" type="datetimeFigureOut">
              <a:rPr lang="pl-PL" smtClean="0"/>
              <a:t>02.06.2022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E9AD-9A9C-4093-8EEE-488FF2D98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574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E3E1-BD4C-4BB5-A14F-94A3A14AA298}" type="datetimeFigureOut">
              <a:rPr lang="pl-PL" smtClean="0"/>
              <a:t>02.06.2022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E9AD-9A9C-4093-8EEE-488FF2D98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936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BE3E1-BD4C-4BB5-A14F-94A3A14AA298}" type="datetimeFigureOut">
              <a:rPr lang="pl-PL" smtClean="0"/>
              <a:t>02.06.2022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AE9AD-9A9C-4093-8EEE-488FF2D98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860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rostokąt 34"/>
          <p:cNvSpPr/>
          <p:nvPr/>
        </p:nvSpPr>
        <p:spPr>
          <a:xfrm>
            <a:off x="1524000" y="2420888"/>
            <a:ext cx="9144000" cy="2736304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3068961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PODSTAWOWE FORMY WSPARCIA </a:t>
            </a:r>
            <a:b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AKTYWIZACJI ZAWODOWEJ BEZROBOTNYCH</a:t>
            </a:r>
            <a:endParaRPr lang="pl-P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Rectangle 2"/>
          <p:cNvSpPr txBox="1">
            <a:spLocks noChangeArrowheads="1"/>
          </p:cNvSpPr>
          <p:nvPr/>
        </p:nvSpPr>
        <p:spPr>
          <a:xfrm>
            <a:off x="1991544" y="394222"/>
            <a:ext cx="8424936" cy="13891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pl-PL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36" name="Text Box 38"/>
          <p:cNvSpPr txBox="1">
            <a:spLocks noChangeArrowheads="1"/>
          </p:cNvSpPr>
          <p:nvPr/>
        </p:nvSpPr>
        <p:spPr bwMode="auto">
          <a:xfrm>
            <a:off x="1524000" y="6273226"/>
            <a:ext cx="9144000" cy="584775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pl-PL" sz="1600" b="1" dirty="0">
                <a:solidFill>
                  <a:srgbClr val="000000"/>
                </a:solidFill>
              </a:rPr>
              <a:t>ul. </a:t>
            </a:r>
            <a:r>
              <a:rPr lang="pl-PL" sz="1600" b="1" dirty="0" smtClean="0">
                <a:solidFill>
                  <a:srgbClr val="000000"/>
                </a:solidFill>
              </a:rPr>
              <a:t>Batorego 126 A, 65-735 </a:t>
            </a:r>
            <a:r>
              <a:rPr lang="pl-PL" sz="1600" b="1" dirty="0">
                <a:solidFill>
                  <a:srgbClr val="000000"/>
                </a:solidFill>
              </a:rPr>
              <a:t>Zielona Góra, tel. (68) 456-56-50 </a:t>
            </a:r>
          </a:p>
          <a:p>
            <a:pPr algn="ctr" eaLnBrk="0" hangingPunct="0"/>
            <a:r>
              <a:rPr lang="pl-PL" sz="1600" b="1" dirty="0">
                <a:solidFill>
                  <a:srgbClr val="000000"/>
                </a:solidFill>
              </a:rPr>
              <a:t>e-mail: kancelaria@praca.gov.pl    http</a:t>
            </a:r>
            <a:r>
              <a:rPr lang="pl-PL" sz="1600" b="1" dirty="0" smtClean="0">
                <a:solidFill>
                  <a:srgbClr val="000000"/>
                </a:solidFill>
              </a:rPr>
              <a:t>://zielonagora.praca.gov.pl</a:t>
            </a:r>
            <a:endParaRPr lang="pl-PL" sz="16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/>
          </p:nvPr>
        </p:nvGraphicFramePr>
        <p:xfrm>
          <a:off x="1919462" y="277093"/>
          <a:ext cx="8280921" cy="150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4211"/>
                <a:gridCol w="5328518"/>
                <a:gridCol w="1728192"/>
              </a:tblGrid>
              <a:tr h="15062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Powiatowy Urząd Pracy</a:t>
                      </a:r>
                    </a:p>
                    <a:p>
                      <a:pPr algn="ctr"/>
                      <a:r>
                        <a:rPr lang="pl-PL" sz="2400" b="1" dirty="0" smtClean="0"/>
                        <a:t>w Zielonej Górze</a:t>
                      </a:r>
                      <a:endParaRPr lang="pl-PL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1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332657"/>
            <a:ext cx="1629410" cy="1190625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018" y="445889"/>
            <a:ext cx="1060674" cy="117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8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75520" y="1700809"/>
            <a:ext cx="8496944" cy="4425355"/>
          </a:xfrm>
        </p:spPr>
        <p:txBody>
          <a:bodyPr>
            <a:normAutofit/>
          </a:bodyPr>
          <a:lstStyle/>
          <a:p>
            <a:pPr marL="450850" indent="-39688" defTabSz="531813">
              <a:buNone/>
            </a:pPr>
            <a:endParaRPr lang="pl-PL" sz="3600" dirty="0">
              <a:sym typeface="Wingdings" pitchFamily="2" charset="2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074962" y="525474"/>
            <a:ext cx="6408712" cy="972071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altLang="pl-PL" sz="2400" b="1" smtClean="0"/>
              <a:t>Dofinansowanie wynagrodzenia bezrobotnego 50+ (art. 60d)</a:t>
            </a:r>
            <a:endParaRPr lang="pl-PL" sz="24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827" y="394222"/>
            <a:ext cx="1689823" cy="123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rostokąt 5"/>
          <p:cNvSpPr/>
          <p:nvPr/>
        </p:nvSpPr>
        <p:spPr>
          <a:xfrm>
            <a:off x="2347514" y="1572384"/>
            <a:ext cx="6096000" cy="47705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1600" dirty="0"/>
              <a:t>Starosta może, na podstawie zawartej umowy, przyznać pracodawcy lub przedsiębiorcy dofinansowanie wynagrodzenia za zatrudnienie skierowanego bezrobotnego, który ukończył 50 rok życia. </a:t>
            </a:r>
          </a:p>
          <a:p>
            <a:pPr>
              <a:defRPr/>
            </a:pPr>
            <a:endParaRPr lang="pl-PL" sz="1600" dirty="0"/>
          </a:p>
          <a:p>
            <a:pPr>
              <a:defRPr/>
            </a:pPr>
            <a:r>
              <a:rPr lang="pl-PL" sz="1600" b="1" dirty="0"/>
              <a:t>Dofinansowanie przysługuje przez okres: 	</a:t>
            </a:r>
            <a:r>
              <a:rPr lang="pl-PL" sz="1600" dirty="0"/>
              <a:t> </a:t>
            </a:r>
          </a:p>
          <a:p>
            <a:pPr algn="just">
              <a:defRPr/>
            </a:pPr>
            <a:r>
              <a:rPr lang="pl-PL" sz="1600" dirty="0"/>
              <a:t>1) 12 miesięcy w przypadku zatrudnienia bezrobotnego, który ukończył 50 lat ale jednocześnie nie ukończył 60 lat lub </a:t>
            </a:r>
          </a:p>
          <a:p>
            <a:pPr>
              <a:defRPr/>
            </a:pPr>
            <a:r>
              <a:rPr lang="pl-PL" sz="1600" dirty="0"/>
              <a:t>2) 24 miesięcy w przypadku zatrudnienia bezrobotnego, który ukończył 60 lat. 	</a:t>
            </a:r>
          </a:p>
          <a:p>
            <a:pPr algn="just">
              <a:defRPr/>
            </a:pPr>
            <a:endParaRPr lang="pl-PL" sz="1600" dirty="0"/>
          </a:p>
          <a:p>
            <a:pPr algn="just">
              <a:defRPr/>
            </a:pPr>
            <a:r>
              <a:rPr lang="pl-PL" sz="1600" dirty="0"/>
              <a:t>Dofinansowanie wynagrodzenia przysługuje w kwocie określonej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w </a:t>
            </a:r>
            <a:r>
              <a:rPr lang="pl-PL" sz="1600" dirty="0"/>
              <a:t>umowie, nie wyższej jednak niż </a:t>
            </a:r>
            <a:r>
              <a:rPr lang="pl-PL" sz="1600" dirty="0" smtClean="0"/>
              <a:t>50</a:t>
            </a:r>
            <a:r>
              <a:rPr lang="pl-PL" sz="1600" dirty="0"/>
              <a:t>% minimalnego wynagrodzenia za pracę miesięcznie obowiązującego w dniu zawarcia umowy, za każdego zatrudnionego bezrobotnego. </a:t>
            </a:r>
          </a:p>
          <a:p>
            <a:pPr>
              <a:buFont typeface="Arial" pitchFamily="34" charset="0"/>
              <a:buChar char="•"/>
              <a:defRPr/>
            </a:pPr>
            <a:endParaRPr lang="pl-PL" sz="1600" dirty="0"/>
          </a:p>
          <a:p>
            <a:pPr algn="just">
              <a:defRPr/>
            </a:pPr>
            <a:r>
              <a:rPr lang="pl-PL" sz="1600" dirty="0"/>
              <a:t>Pracodawca lub przedsiębiorca są obowiązani do dalszego zatrudniania skierowanego bezrobotnego po upływie okresu przysługiwania dofinansowania wynagrodzenia, odpowiednio przez okres 6 lub 12 miesięcy.</a:t>
            </a:r>
          </a:p>
        </p:txBody>
      </p:sp>
    </p:spTree>
    <p:extLst>
      <p:ext uri="{BB962C8B-B14F-4D97-AF65-F5344CB8AC3E}">
        <p14:creationId xmlns:p14="http://schemas.microsoft.com/office/powerpoint/2010/main" val="317488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75520" y="1700809"/>
            <a:ext cx="8496944" cy="4425355"/>
          </a:xfrm>
        </p:spPr>
        <p:txBody>
          <a:bodyPr>
            <a:normAutofit/>
          </a:bodyPr>
          <a:lstStyle/>
          <a:p>
            <a:pPr marL="450850" indent="-39688" defTabSz="531813">
              <a:buNone/>
            </a:pPr>
            <a:endParaRPr lang="pl-PL" sz="3600" dirty="0">
              <a:sym typeface="Wingdings" pitchFamily="2" charset="2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074962" y="525474"/>
            <a:ext cx="6408712" cy="972071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altLang="pl-PL" sz="2400" b="1"/>
              <a:t>REFUNDACJA  KOSZTÓW  WYPOSAŻENIA  </a:t>
            </a:r>
            <a:br>
              <a:rPr lang="pl-PL" altLang="pl-PL" sz="2400" b="1"/>
            </a:br>
            <a:r>
              <a:rPr lang="pl-PL" altLang="pl-PL" sz="2400" b="1"/>
              <a:t>LUB  DOPOSAŻENIA STANOWISKA  PRACY</a:t>
            </a:r>
            <a:endParaRPr lang="pl-PL" sz="24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827" y="394222"/>
            <a:ext cx="1689823" cy="123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rostokąt 5"/>
          <p:cNvSpPr/>
          <p:nvPr/>
        </p:nvSpPr>
        <p:spPr>
          <a:xfrm>
            <a:off x="2347514" y="1572384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1600" dirty="0" smtClean="0"/>
              <a:t>.</a:t>
            </a:r>
            <a:endParaRPr lang="pl-PL" sz="1600" dirty="0"/>
          </a:p>
        </p:txBody>
      </p:sp>
      <p:sp>
        <p:nvSpPr>
          <p:cNvPr id="7" name="Prostokąt 6"/>
          <p:cNvSpPr/>
          <p:nvPr/>
        </p:nvSpPr>
        <p:spPr>
          <a:xfrm>
            <a:off x="2387674" y="1628801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None/>
              <a:defRPr/>
            </a:pPr>
            <a:r>
              <a:rPr lang="pl-PL" dirty="0"/>
              <a:t>Celem refundacji kosztów wyposażenia lub doposażenia stanowisk pracy jest pomoc dla pracodawców zamierzających zatrudnić bezrobotnych skierowanych przez urzędy pracy.</a:t>
            </a:r>
          </a:p>
          <a:p>
            <a:pPr algn="just">
              <a:buNone/>
              <a:defRPr/>
            </a:pPr>
            <a:endParaRPr lang="pl-PL" dirty="0"/>
          </a:p>
          <a:p>
            <a:pPr algn="just">
              <a:buNone/>
              <a:defRPr/>
            </a:pPr>
            <a:r>
              <a:rPr lang="pl-PL" dirty="0" smtClean="0"/>
              <a:t>Na </a:t>
            </a:r>
            <a:r>
              <a:rPr lang="pl-PL" dirty="0"/>
              <a:t>refundowanym stanowisku pracy może być zatrudniony bezrobotny zarejestrowany i skierowany przez urząd pracy, który posiada kwalifikacje, umiejętności i doświadczenie zawodowe niezbędne do wykonywania pracy na tym stanowisku, zgłoszone przez pracodawcę.</a:t>
            </a:r>
          </a:p>
          <a:p>
            <a:pPr>
              <a:buNone/>
              <a:defRPr/>
            </a:pPr>
            <a:endParaRPr lang="pl-PL" dirty="0"/>
          </a:p>
          <a:p>
            <a:pPr>
              <a:buNone/>
              <a:defRPr/>
            </a:pPr>
            <a:r>
              <a:rPr lang="pl-PL" dirty="0"/>
              <a:t>Wnioskodawcą może być:</a:t>
            </a:r>
          </a:p>
          <a:p>
            <a:pPr algn="just">
              <a:defRPr/>
            </a:pPr>
            <a:r>
              <a:rPr lang="pl-PL" dirty="0"/>
              <a:t>przedsiębiorca  prowadzący działalność gospodarczą;  </a:t>
            </a:r>
          </a:p>
          <a:p>
            <a:pPr algn="just">
              <a:defRPr/>
            </a:pPr>
            <a:r>
              <a:rPr lang="pl-PL" dirty="0"/>
              <a:t>podmiot prowadzące przedszkole/szkołę;</a:t>
            </a:r>
          </a:p>
          <a:p>
            <a:pPr algn="just">
              <a:defRPr/>
            </a:pPr>
            <a:r>
              <a:rPr lang="pl-PL" dirty="0"/>
              <a:t>producent rolny;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332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75520" y="1700809"/>
            <a:ext cx="8496944" cy="4425355"/>
          </a:xfrm>
        </p:spPr>
        <p:txBody>
          <a:bodyPr>
            <a:normAutofit/>
          </a:bodyPr>
          <a:lstStyle/>
          <a:p>
            <a:pPr marL="450850" indent="-39688" defTabSz="531813">
              <a:buNone/>
            </a:pPr>
            <a:endParaRPr lang="pl-PL" sz="3600" dirty="0">
              <a:sym typeface="Wingdings" pitchFamily="2" charset="2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074962" y="525474"/>
            <a:ext cx="6408712" cy="972071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altLang="pl-PL" sz="2400" b="1"/>
              <a:t>REFUNDACJA  KOSZTÓW  WYPOSAŻENIA  </a:t>
            </a:r>
            <a:br>
              <a:rPr lang="pl-PL" altLang="pl-PL" sz="2400" b="1"/>
            </a:br>
            <a:r>
              <a:rPr lang="pl-PL" altLang="pl-PL" sz="2400" b="1"/>
              <a:t>LUB  DOPOSAŻENIA STANOWISKA  PRACY</a:t>
            </a:r>
            <a:endParaRPr lang="pl-PL" sz="24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827" y="394222"/>
            <a:ext cx="1689823" cy="123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rostokąt 5"/>
          <p:cNvSpPr/>
          <p:nvPr/>
        </p:nvSpPr>
        <p:spPr>
          <a:xfrm>
            <a:off x="2074962" y="1572384"/>
            <a:ext cx="63685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  <a:defRPr/>
            </a:pPr>
            <a:r>
              <a:rPr lang="pl-PL" sz="2000" dirty="0"/>
              <a:t>Środki na stworzenie stanowiska pracy można przeznaczyć przede wszystkim na środki trwałe </a:t>
            </a:r>
            <a:r>
              <a:rPr lang="pl-PL" sz="2000" dirty="0" smtClean="0"/>
              <a:t>(meble, </a:t>
            </a:r>
            <a:r>
              <a:rPr lang="pl-PL" sz="2000" dirty="0"/>
              <a:t>komputer wraz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z oprogramowaniem, maszyny</a:t>
            </a:r>
            <a:r>
              <a:rPr lang="pl-PL" sz="2000" dirty="0"/>
              <a:t>, </a:t>
            </a:r>
            <a:r>
              <a:rPr lang="pl-PL" sz="2000" dirty="0" smtClean="0"/>
              <a:t>urządzenia). </a:t>
            </a:r>
            <a:endParaRPr lang="pl-PL" sz="2000" dirty="0"/>
          </a:p>
          <a:p>
            <a:pPr algn="just">
              <a:buNone/>
              <a:defRPr/>
            </a:pPr>
            <a:endParaRPr lang="pl-PL" sz="2000" dirty="0"/>
          </a:p>
          <a:p>
            <a:pPr algn="just">
              <a:buNone/>
              <a:defRPr/>
            </a:pPr>
            <a:r>
              <a:rPr lang="pl-PL" sz="2000" dirty="0"/>
              <a:t>Refundacja nie może być przeznaczona na:</a:t>
            </a:r>
          </a:p>
          <a:p>
            <a:pPr algn="just">
              <a:defRPr/>
            </a:pPr>
            <a:r>
              <a:rPr lang="pl-PL" sz="2000" dirty="0" smtClean="0"/>
              <a:t>finansowanie </a:t>
            </a:r>
            <a:r>
              <a:rPr lang="pl-PL" sz="2000" dirty="0"/>
              <a:t>wynagrodzeń i </a:t>
            </a:r>
            <a:r>
              <a:rPr lang="pl-PL" sz="2000" dirty="0" smtClean="0"/>
              <a:t>pochodnych, opłaty </a:t>
            </a:r>
            <a:r>
              <a:rPr lang="pl-PL" sz="2000" dirty="0"/>
              <a:t>związane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z </a:t>
            </a:r>
            <a:r>
              <a:rPr lang="pl-PL" sz="2000" dirty="0"/>
              <a:t>najmem, inne opłaty lokalne, ubezpieczenia, koszty mediów (np. gazu, energii elektrycznej i inne), </a:t>
            </a:r>
            <a:r>
              <a:rPr lang="pl-PL" sz="2000" dirty="0" smtClean="0"/>
              <a:t>finansowanie </a:t>
            </a:r>
            <a:r>
              <a:rPr lang="pl-PL" sz="2000" dirty="0"/>
              <a:t>podatków, kosztów reklamy, kosztów związanych z siecią internetową.</a:t>
            </a:r>
          </a:p>
          <a:p>
            <a:pPr>
              <a:defRPr/>
            </a:pPr>
            <a:endParaRPr lang="pl-PL" sz="2000" dirty="0"/>
          </a:p>
          <a:p>
            <a:pPr algn="just">
              <a:defRPr/>
            </a:pPr>
            <a:r>
              <a:rPr lang="pl-PL" sz="2000" dirty="0"/>
              <a:t>Pracodawca, który podpisuje umowę refundacji, zobowiązuje się do zatrudniania na pełen etat na stworzonym stanowisku osobę bezrobotną skierowaną przez PUP przez 24 miesiące.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32883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75520" y="1700809"/>
            <a:ext cx="8496944" cy="442535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sz="3600" b="1" dirty="0" smtClean="0"/>
              <a:t>Powiatowy Urząd Pracy</a:t>
            </a:r>
          </a:p>
          <a:p>
            <a:pPr algn="ctr">
              <a:buNone/>
            </a:pPr>
            <a:r>
              <a:rPr lang="pl-PL" sz="3600" b="1" dirty="0"/>
              <a:t>u</a:t>
            </a:r>
            <a:r>
              <a:rPr lang="pl-PL" sz="3600" b="1" dirty="0" smtClean="0"/>
              <a:t>l</a:t>
            </a:r>
            <a:r>
              <a:rPr lang="pl-PL" sz="3600" b="1" dirty="0" smtClean="0"/>
              <a:t>. Batorego 126 A</a:t>
            </a:r>
          </a:p>
          <a:p>
            <a:pPr algn="ctr">
              <a:buNone/>
            </a:pPr>
            <a:r>
              <a:rPr lang="pl-PL" sz="3600" b="1" dirty="0" smtClean="0"/>
              <a:t>65-735 Zielona Góra</a:t>
            </a:r>
          </a:p>
          <a:p>
            <a:pPr algn="ctr">
              <a:buNone/>
            </a:pPr>
            <a:r>
              <a:rPr lang="pl-PL" sz="3600" b="1" dirty="0" smtClean="0"/>
              <a:t>Tel. 68 456 56 50</a:t>
            </a:r>
          </a:p>
          <a:p>
            <a:pPr algn="ctr">
              <a:buNone/>
            </a:pPr>
            <a:endParaRPr lang="pl-PL" sz="3600" dirty="0" smtClean="0"/>
          </a:p>
          <a:p>
            <a:r>
              <a:rPr lang="pl-PL" sz="2200" dirty="0" smtClean="0"/>
              <a:t>Staż 				68 456 56 46</a:t>
            </a:r>
          </a:p>
          <a:p>
            <a:r>
              <a:rPr lang="pl-PL" sz="2200" dirty="0" smtClean="0"/>
              <a:t>Prace interwencyjne 		68 456 56 49       </a:t>
            </a:r>
          </a:p>
          <a:p>
            <a:pPr>
              <a:buNone/>
            </a:pPr>
            <a:r>
              <a:rPr lang="pl-PL" sz="2200" dirty="0" smtClean="0"/>
              <a:t>  	Refundacje wynagrodzenia</a:t>
            </a:r>
          </a:p>
          <a:p>
            <a:r>
              <a:rPr lang="pl-PL" sz="2200" dirty="0" smtClean="0"/>
              <a:t>Refundacje wyposażenia	68 456 56 73</a:t>
            </a:r>
          </a:p>
          <a:p>
            <a:r>
              <a:rPr lang="pl-PL" sz="2200" dirty="0" smtClean="0"/>
              <a:t>Szkolenia			68 456 56 </a:t>
            </a:r>
            <a:r>
              <a:rPr lang="pl-PL" sz="2200" dirty="0" smtClean="0"/>
              <a:t>58</a:t>
            </a:r>
          </a:p>
          <a:p>
            <a:r>
              <a:rPr lang="pl-PL" sz="2200" dirty="0" smtClean="0"/>
              <a:t>Doradca Zawodowy		68 456 56 76</a:t>
            </a:r>
            <a:endParaRPr lang="pl-PL" sz="2200" dirty="0" smtClean="0"/>
          </a:p>
          <a:p>
            <a:pPr marL="982662" indent="-571500" defTabSz="531813"/>
            <a:endParaRPr lang="pl-PL" sz="3600" dirty="0">
              <a:sym typeface="Wingdings" pitchFamily="2" charset="2"/>
            </a:endParaRPr>
          </a:p>
        </p:txBody>
      </p:sp>
      <p:sp>
        <p:nvSpPr>
          <p:cNvPr id="4" name="Prostokąt zaokrąglony 3"/>
          <p:cNvSpPr/>
          <p:nvPr/>
        </p:nvSpPr>
        <p:spPr>
          <a:xfrm>
            <a:off x="2401115" y="481571"/>
            <a:ext cx="6408712" cy="972071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4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827" y="394222"/>
            <a:ext cx="1689823" cy="123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421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75520" y="1700809"/>
            <a:ext cx="8496944" cy="4425355"/>
          </a:xfrm>
        </p:spPr>
        <p:txBody>
          <a:bodyPr>
            <a:normAutofit/>
          </a:bodyPr>
          <a:lstStyle/>
          <a:p>
            <a:pPr marL="982662" indent="-571500" defTabSz="531813"/>
            <a:endParaRPr lang="pl-PL" sz="3600" dirty="0" smtClean="0">
              <a:sym typeface="Wingdings" pitchFamily="2" charset="2"/>
            </a:endParaRPr>
          </a:p>
          <a:p>
            <a:pPr marL="982662" indent="-571500" defTabSz="531813"/>
            <a:endParaRPr lang="pl-PL" sz="3600" dirty="0">
              <a:sym typeface="Wingdings" pitchFamily="2" charset="2"/>
            </a:endParaRPr>
          </a:p>
          <a:p>
            <a:pPr marL="982662" indent="-571500" defTabSz="531813"/>
            <a:endParaRPr lang="pl-PL" sz="3600" dirty="0" smtClean="0">
              <a:sym typeface="Wingdings" pitchFamily="2" charset="2"/>
            </a:endParaRPr>
          </a:p>
          <a:p>
            <a:pPr marL="411162" indent="0" algn="ctr" defTabSz="531813">
              <a:buNone/>
            </a:pPr>
            <a:r>
              <a:rPr lang="pl-PL" sz="3600" dirty="0" smtClean="0">
                <a:sym typeface="Wingdings" pitchFamily="2" charset="2"/>
              </a:rPr>
              <a:t>Dziękuję za uwagę</a:t>
            </a:r>
            <a:endParaRPr lang="pl-PL" sz="3600" dirty="0">
              <a:sym typeface="Wingdings" pitchFamily="2" charset="2"/>
            </a:endParaRPr>
          </a:p>
        </p:txBody>
      </p:sp>
      <p:sp>
        <p:nvSpPr>
          <p:cNvPr id="4" name="Prostokąt zaokrąglony 3"/>
          <p:cNvSpPr/>
          <p:nvPr/>
        </p:nvSpPr>
        <p:spPr>
          <a:xfrm>
            <a:off x="2401115" y="481571"/>
            <a:ext cx="6408712" cy="972071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4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827" y="394222"/>
            <a:ext cx="1689823" cy="123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02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75520" y="1700809"/>
            <a:ext cx="8496944" cy="4425355"/>
          </a:xfrm>
        </p:spPr>
        <p:txBody>
          <a:bodyPr>
            <a:normAutofit/>
          </a:bodyPr>
          <a:lstStyle/>
          <a:p>
            <a:pPr marL="450850" indent="-39688" defTabSz="531813">
              <a:buNone/>
            </a:pPr>
            <a:endParaRPr lang="pl-PL" sz="3600" dirty="0">
              <a:sym typeface="Wingdings" pitchFamily="2" charset="2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074962" y="525474"/>
            <a:ext cx="6408712" cy="972071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altLang="pl-PL" sz="2400" smtClean="0"/>
              <a:t>Czym dysponuje urząd pracy i dlaczego opłaca</a:t>
            </a:r>
            <a:br>
              <a:rPr lang="pl-PL" altLang="pl-PL" sz="2400" smtClean="0"/>
            </a:br>
            <a:r>
              <a:rPr lang="pl-PL" altLang="pl-PL" sz="2400" smtClean="0"/>
              <a:t>się korzystać z jego usług:</a:t>
            </a:r>
            <a:endParaRPr lang="pl-PL" sz="24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827" y="394222"/>
            <a:ext cx="1689823" cy="123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rostokąt 5"/>
          <p:cNvSpPr/>
          <p:nvPr/>
        </p:nvSpPr>
        <p:spPr>
          <a:xfrm>
            <a:off x="2231318" y="1628801"/>
            <a:ext cx="6096000" cy="46474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2000" dirty="0"/>
              <a:t>p</a:t>
            </a:r>
            <a:r>
              <a:rPr lang="pl-PL" sz="2000" dirty="0" smtClean="0"/>
              <a:t>ośrednictwo pracy,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2000" dirty="0" smtClean="0"/>
              <a:t>baza </a:t>
            </a:r>
            <a:r>
              <a:rPr lang="pl-PL" sz="2000" dirty="0"/>
              <a:t>ofert pracy </a:t>
            </a:r>
            <a:r>
              <a:rPr lang="pl-PL" sz="2000" b="1" dirty="0"/>
              <a:t>oferty.praca.gov.pl</a:t>
            </a:r>
            <a:r>
              <a:rPr lang="pl-PL" sz="2000" dirty="0"/>
              <a:t> - nie tylko na trenie działania Twojego urzędu pracy, ale również </a:t>
            </a:r>
            <a:br>
              <a:rPr lang="pl-PL" sz="2000" dirty="0"/>
            </a:br>
            <a:r>
              <a:rPr lang="pl-PL" sz="2000" dirty="0"/>
              <a:t>w skali całego kraju,</a:t>
            </a:r>
          </a:p>
          <a:p>
            <a:pPr algn="just">
              <a:defRPr/>
            </a:pPr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2000" dirty="0"/>
              <a:t>o</a:t>
            </a:r>
            <a:r>
              <a:rPr lang="pl-PL" sz="2000" dirty="0" smtClean="0"/>
              <a:t>rganizacja giełd </a:t>
            </a:r>
            <a:r>
              <a:rPr lang="pl-PL" sz="2000" dirty="0"/>
              <a:t>pracy, </a:t>
            </a:r>
            <a:r>
              <a:rPr lang="pl-PL" sz="2000" dirty="0" smtClean="0"/>
              <a:t>umożliwiających </a:t>
            </a:r>
            <a:r>
              <a:rPr lang="pl-PL" sz="2000" dirty="0"/>
              <a:t>bezpośredni kontakt pracodawcy z wybranymi kandydatami,</a:t>
            </a:r>
          </a:p>
          <a:p>
            <a:pPr algn="just">
              <a:defRPr/>
            </a:pPr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2000" dirty="0"/>
              <a:t>p</a:t>
            </a:r>
            <a:r>
              <a:rPr lang="pl-PL" sz="2000" dirty="0" smtClean="0"/>
              <a:t>omoc doradcy zawodowego – określenie predyspozycji zawodowych, przygotowanie dokumentów aplikacyjnych, przygotowanie do rozmowy kwalifikacyjnej,</a:t>
            </a:r>
          </a:p>
          <a:p>
            <a:pPr algn="just">
              <a:defRPr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7020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75520" y="1700809"/>
            <a:ext cx="8496944" cy="4425355"/>
          </a:xfrm>
        </p:spPr>
        <p:txBody>
          <a:bodyPr>
            <a:normAutofit/>
          </a:bodyPr>
          <a:lstStyle/>
          <a:p>
            <a:pPr marL="450850" indent="-39688" defTabSz="531813">
              <a:buNone/>
            </a:pPr>
            <a:endParaRPr lang="pl-PL" sz="3600" dirty="0">
              <a:sym typeface="Wingdings" pitchFamily="2" charset="2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074962" y="525474"/>
            <a:ext cx="6408712" cy="972071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4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827" y="394222"/>
            <a:ext cx="1689823" cy="123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rostokąt 6"/>
          <p:cNvSpPr/>
          <p:nvPr/>
        </p:nvSpPr>
        <p:spPr>
          <a:xfrm>
            <a:off x="2387674" y="1700809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/>
              <a:t>a</a:t>
            </a:r>
            <a:r>
              <a:rPr lang="pl-PL" dirty="0" smtClean="0"/>
              <a:t>ktywne formy przeciwdziałania bezrobociu,</a:t>
            </a:r>
            <a:endParaRPr lang="pl-PL" dirty="0"/>
          </a:p>
          <a:p>
            <a:pPr algn="just">
              <a:defRPr/>
            </a:pP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 smtClean="0"/>
              <a:t>Organizacja nowych </a:t>
            </a:r>
            <a:r>
              <a:rPr lang="pl-PL" dirty="0"/>
              <a:t>miejsc pracy przez refundację kosztów wyposażenia stanowisk pracy oraz kosztów wynagrodzeń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składek na ubezpieczenia społeczne,</a:t>
            </a:r>
          </a:p>
          <a:p>
            <a:pPr algn="just">
              <a:defRPr/>
            </a:pP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 smtClean="0"/>
              <a:t>pomoc </a:t>
            </a:r>
            <a:r>
              <a:rPr lang="pl-PL" dirty="0"/>
              <a:t>w podwyższeniu kwalifikacji </a:t>
            </a:r>
            <a:r>
              <a:rPr lang="pl-PL" dirty="0" smtClean="0"/>
              <a:t>zawodowych,</a:t>
            </a:r>
            <a:endParaRPr lang="pl-PL" dirty="0"/>
          </a:p>
          <a:p>
            <a:pPr algn="just">
              <a:defRPr/>
            </a:pP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/>
              <a:t>wszystkie usługi świadczone przez powiatowy urząd pracy są bezpłatne, a udzielana pomoc finansowana jest ze środków Funduszu Pracy, Państwowego Funduszu </a:t>
            </a:r>
            <a:r>
              <a:rPr lang="pl-PL" dirty="0" smtClean="0"/>
              <a:t>Osób Niepełnosprawnych </a:t>
            </a:r>
            <a:r>
              <a:rPr lang="pl-PL" dirty="0"/>
              <a:t>lub Europejskiego Funduszu Społecznego.</a:t>
            </a:r>
          </a:p>
        </p:txBody>
      </p:sp>
    </p:spTree>
    <p:extLst>
      <p:ext uri="{BB962C8B-B14F-4D97-AF65-F5344CB8AC3E}">
        <p14:creationId xmlns:p14="http://schemas.microsoft.com/office/powerpoint/2010/main" val="10698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75520" y="1700809"/>
            <a:ext cx="8496944" cy="4425355"/>
          </a:xfrm>
        </p:spPr>
        <p:txBody>
          <a:bodyPr>
            <a:normAutofit/>
          </a:bodyPr>
          <a:lstStyle/>
          <a:p>
            <a:pPr marL="450850" indent="-39688" defTabSz="531813">
              <a:buNone/>
            </a:pPr>
            <a:endParaRPr lang="pl-PL" sz="3600" dirty="0">
              <a:sym typeface="Wingdings" pitchFamily="2" charset="2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074962" y="525474"/>
            <a:ext cx="6408712" cy="972071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STAŻ</a:t>
            </a:r>
            <a:endParaRPr lang="pl-PL" sz="24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827" y="394222"/>
            <a:ext cx="1689823" cy="123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rostokąt 5"/>
          <p:cNvSpPr/>
          <p:nvPr/>
        </p:nvSpPr>
        <p:spPr>
          <a:xfrm>
            <a:off x="2231318" y="2236554"/>
            <a:ext cx="6096000" cy="461664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None/>
            </a:pPr>
            <a:r>
              <a:rPr lang="pl-PL" dirty="0" smtClean="0"/>
              <a:t>Celem </a:t>
            </a:r>
            <a:r>
              <a:rPr lang="pl-PL" dirty="0" smtClean="0"/>
              <a:t>stażu jest nabywanie praktycznych umiejętności do wykonywania pracy poprzez wykonywanie zadań w miejscu pracy przez osobę bezrobotną, bez nawiązywania stosunku pracy z pracodawcą</a:t>
            </a:r>
            <a:r>
              <a:rPr lang="pl-PL" dirty="0" smtClean="0"/>
              <a:t>.</a:t>
            </a:r>
          </a:p>
          <a:p>
            <a:pPr algn="just">
              <a:buNone/>
            </a:pPr>
            <a:endParaRPr lang="pl-PL" dirty="0"/>
          </a:p>
          <a:p>
            <a:pPr algn="just"/>
            <a:r>
              <a:rPr lang="pl-PL" dirty="0"/>
              <a:t>czas </a:t>
            </a:r>
            <a:r>
              <a:rPr lang="pl-PL" dirty="0" smtClean="0"/>
              <a:t>trwania stażu: </a:t>
            </a:r>
            <a:endParaRPr lang="pl-PL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/>
              <a:t>od 3 do 6 miesięcy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/>
              <a:t>od 3 do 12 miesięcy osoby do 30 roku życia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Stypendium = 120% zasiłku dla osób bezrobotnych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(1565 </a:t>
            </a:r>
            <a:r>
              <a:rPr lang="pl-PL" dirty="0"/>
              <a:t>zł brutto)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2 dni wolne za każde przepracowane 30 dni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zaświadczenie o odbytym stażu</a:t>
            </a:r>
          </a:p>
          <a:p>
            <a:pPr algn="just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9604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75520" y="1700809"/>
            <a:ext cx="8496944" cy="4425355"/>
          </a:xfrm>
        </p:spPr>
        <p:txBody>
          <a:bodyPr>
            <a:normAutofit/>
          </a:bodyPr>
          <a:lstStyle/>
          <a:p>
            <a:pPr marL="450850" indent="-39688" defTabSz="531813">
              <a:buNone/>
            </a:pPr>
            <a:endParaRPr lang="pl-PL" sz="3600" dirty="0">
              <a:sym typeface="Wingdings" pitchFamily="2" charset="2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074962" y="525474"/>
            <a:ext cx="6408712" cy="972071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SZKOLENIA</a:t>
            </a:r>
            <a:endParaRPr lang="pl-PL" sz="24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827" y="394222"/>
            <a:ext cx="1689823" cy="123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rostokąt 5"/>
          <p:cNvSpPr/>
          <p:nvPr/>
        </p:nvSpPr>
        <p:spPr>
          <a:xfrm>
            <a:off x="2231318" y="2236554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None/>
            </a:pPr>
            <a:r>
              <a:rPr lang="pl-PL" dirty="0" smtClean="0"/>
              <a:t>Celem szkolenia jest podwyższenie lub uzupełnienie kwalifikacji osoby bezrobotnej.</a:t>
            </a:r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 smtClean="0"/>
              <a:t>Należy złożyć w PUP wniosek z uzasadnieniem celowości szkolenia (uprawdopodobnienie zatrudnienia lub oświadczenie o otwarciu działalności gospodarczej).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Szkolenia prowadzone są </a:t>
            </a:r>
            <a:r>
              <a:rPr lang="pl-PL" dirty="0"/>
              <a:t>w formie kursu obejmującego przeciętnie nie mniej niż 25 godzin zegarowych w </a:t>
            </a:r>
            <a:r>
              <a:rPr lang="pl-PL" dirty="0" smtClean="0"/>
              <a:t>tygodniu.</a:t>
            </a:r>
            <a:r>
              <a:rPr lang="pl-PL" dirty="0" smtClean="0"/>
              <a:t> </a:t>
            </a:r>
            <a:endParaRPr lang="pl-PL" dirty="0"/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Uczestnik </a:t>
            </a:r>
            <a:r>
              <a:rPr lang="pl-PL" dirty="0"/>
              <a:t>szkolenia otrzymuje co miesiąc stypendium równe 120% zasiłku dla bezrobotnych, jeżeli miesięczny wymiar godzin szkolenia wynosi co najmniej 150 </a:t>
            </a:r>
            <a:r>
              <a:rPr lang="pl-PL" dirty="0" smtClean="0"/>
              <a:t>godzin.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768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75520" y="1700809"/>
            <a:ext cx="6708154" cy="4425355"/>
          </a:xfrm>
        </p:spPr>
        <p:txBody>
          <a:bodyPr>
            <a:normAutofit lnSpcReduction="10000"/>
          </a:bodyPr>
          <a:lstStyle/>
          <a:p>
            <a:pPr marL="450850" indent="-39688" algn="just" defTabSz="531813">
              <a:buNone/>
            </a:pPr>
            <a:endParaRPr lang="pl-PL" sz="3600" dirty="0">
              <a:sym typeface="Wingdings" pitchFamily="2" charset="2"/>
            </a:endParaRPr>
          </a:p>
          <a:p>
            <a:pPr marL="0" indent="0" algn="just">
              <a:buNone/>
            </a:pPr>
            <a:r>
              <a:rPr lang="pl-PL" sz="2100" dirty="0"/>
              <a:t>Dofinansowanie studiów podyplomowych umożliwia pogłębienie wiedzy i zdobycie nowych umiejętności, dzięki czemu osoba poszukująca pracy może zwiększyć </a:t>
            </a:r>
            <a:r>
              <a:rPr lang="pl-PL" sz="2100" dirty="0" smtClean="0"/>
              <a:t>swoje </a:t>
            </a:r>
            <a:r>
              <a:rPr lang="pl-PL" sz="2100" dirty="0"/>
              <a:t>szanse na rynku pracy</a:t>
            </a:r>
            <a:r>
              <a:rPr lang="pl-PL" sz="2100" dirty="0" smtClean="0"/>
              <a:t>.</a:t>
            </a:r>
          </a:p>
          <a:p>
            <a:pPr marL="0" indent="0" algn="just">
              <a:buNone/>
            </a:pPr>
            <a:endParaRPr lang="pl-PL" sz="2100" dirty="0"/>
          </a:p>
          <a:p>
            <a:pPr marL="0" indent="0" algn="just">
              <a:buNone/>
            </a:pPr>
            <a:r>
              <a:rPr lang="pl-PL" sz="2100" dirty="0"/>
              <a:t>Urząd pracy może sfinansować do 100% kosztów studiów podyplomowych, nie więcej jednak niż 300% przeciętnego wynagrodzenia. </a:t>
            </a:r>
            <a:endParaRPr lang="pl-PL" sz="2100" dirty="0" smtClean="0"/>
          </a:p>
          <a:p>
            <a:pPr marL="0" indent="0" algn="just">
              <a:buNone/>
            </a:pPr>
            <a:endParaRPr lang="pl-PL" sz="2100" dirty="0"/>
          </a:p>
          <a:p>
            <a:pPr marL="0" indent="0" algn="just">
              <a:buNone/>
            </a:pPr>
            <a:r>
              <a:rPr lang="pl-PL" sz="2100" dirty="0" smtClean="0"/>
              <a:t>Za </a:t>
            </a:r>
            <a:r>
              <a:rPr lang="pl-PL" sz="2100" dirty="0"/>
              <a:t>okres uczestnictwa w zajęciach przewidzianych programem studiów  osoba bezrobotna otrzyma stypendium w wysokości 20% zasiłku dla bezrobotnych.</a:t>
            </a:r>
            <a:endParaRPr lang="pl-PL" sz="21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074962" y="525474"/>
            <a:ext cx="6408712" cy="972071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STUDIA PODYPLOMOWE</a:t>
            </a:r>
            <a:endParaRPr lang="pl-PL" sz="24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827" y="394222"/>
            <a:ext cx="1689823" cy="123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805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75520" y="1700809"/>
            <a:ext cx="6708154" cy="4425355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endParaRPr lang="pl-PL" sz="2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pl-PL" sz="2600" dirty="0"/>
              <a:t>Na wniosek bezrobotnego lub poszukującego pracy PUP może sfinansować z Funduszu Pracy opłatę pobieraną za postępowanie nostryfikacyjne albo postępowanie w sprawie potwierdzenia ukończenia studiów na określonym poziomie, o którym mowa w art. 327 ust. 3 ustawy z dnia 20 lipca 2018 r. – Prawo o szkolnictwie wyższym i nauce. Inne koszty nostryfikacji nie są objęte finansowaniem.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6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pl-PL" sz="2600" dirty="0" smtClean="0"/>
              <a:t>Aby </a:t>
            </a:r>
            <a:r>
              <a:rPr lang="pl-PL" sz="2600" dirty="0"/>
              <a:t>otrzymać wsparcie, należy złożyć wniosek o sfinansowanie opłaty we właściwym dla miejsca zamieszkania powiatowym urzędzie pracy. </a:t>
            </a:r>
            <a:endParaRPr lang="pl-PL" sz="26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pl-PL" sz="2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pl-PL" sz="2600" dirty="0" smtClean="0"/>
              <a:t>We </a:t>
            </a:r>
            <a:r>
              <a:rPr lang="pl-PL" sz="2600" dirty="0"/>
              <a:t>wniosku należy zawrzeć: </a:t>
            </a:r>
            <a:endParaRPr lang="pl-PL" sz="26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pl-PL" sz="2600" dirty="0" smtClean="0"/>
              <a:t>- imię </a:t>
            </a:r>
            <a:r>
              <a:rPr lang="pl-PL" sz="2600" dirty="0"/>
              <a:t>i nazwisko oraz numer PESEL osoby </a:t>
            </a:r>
            <a:r>
              <a:rPr lang="pl-PL" sz="2600" dirty="0" err="1" smtClean="0"/>
              <a:t>wnioskującej,a</a:t>
            </a:r>
            <a:r>
              <a:rPr lang="pl-PL" sz="2600" dirty="0"/>
              <a:t> w przypadku cudzoziemca numer dokumentu stwierdzającego tożsamość, i adres zamieszkania tej osoby;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600" dirty="0" smtClean="0"/>
              <a:t>- nazwę </a:t>
            </a:r>
            <a:r>
              <a:rPr lang="pl-PL" sz="2600" dirty="0"/>
              <a:t>i adres uczelni prowadzącej postępowanie;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600" dirty="0" smtClean="0"/>
              <a:t>- wysokość </a:t>
            </a:r>
            <a:r>
              <a:rPr lang="pl-PL" sz="2600" dirty="0"/>
              <a:t>opłaty;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600" dirty="0" smtClean="0"/>
              <a:t>- państwo </a:t>
            </a:r>
            <a:r>
              <a:rPr lang="pl-PL" sz="2600" dirty="0"/>
              <a:t>wydania dyplomu objętego postępowaniem;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600" dirty="0" smtClean="0"/>
              <a:t>- uzasadnienie </a:t>
            </a:r>
            <a:r>
              <a:rPr lang="pl-PL" sz="2600" dirty="0"/>
              <a:t>potrzeby udzielenia tej formy pomocy. </a:t>
            </a:r>
          </a:p>
          <a:p>
            <a:pPr marL="450850" indent="-39688" algn="just" defTabSz="531813">
              <a:buNone/>
            </a:pPr>
            <a:endParaRPr lang="pl-PL" sz="21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1848256" y="551148"/>
            <a:ext cx="6408712" cy="972071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1600" b="1" dirty="0" smtClean="0">
                <a:solidFill>
                  <a:schemeClr val="bg1"/>
                </a:solidFill>
              </a:rPr>
              <a:t>FINANSOWANIE KOSZTÓW POSTĘPOWANIA NOSTRYFIKACYJNEGO LUB POSTĘPOWANIA W SPRAWIE POTWIERDZENIA UKOŃCZENIA STUDIÓW NA OKREŚLONYM POZIOMIE </a:t>
            </a:r>
            <a:endParaRPr lang="pl-PL" sz="1600" b="1" dirty="0">
              <a:solidFill>
                <a:schemeClr val="bg1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827" y="394222"/>
            <a:ext cx="1689823" cy="123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584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75520" y="1700809"/>
            <a:ext cx="6708154" cy="442535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sz="2400" dirty="0"/>
              <a:t>Po złożeniu wniosku i jego pozytywnym rozpatrzeniu starosta zawiera z osobą bezrobotną lub poszukującą pracy, umowę o sfinansowanie opłaty</a:t>
            </a:r>
            <a:r>
              <a:rPr lang="pl-PL" sz="2400" dirty="0" smtClean="0"/>
              <a:t>,</a:t>
            </a:r>
            <a:endParaRPr lang="pl-PL" sz="2400" dirty="0"/>
          </a:p>
          <a:p>
            <a:pPr marL="0" indent="0" algn="just">
              <a:buNone/>
            </a:pPr>
            <a:r>
              <a:rPr lang="pl-PL" sz="2400" b="1" dirty="0"/>
              <a:t>Uwaga!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>Osoba, która otrzymała wsparcie jest zobowiązana do zwrotu opłaty w przypadku: przerwania postępowania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z </a:t>
            </a:r>
            <a:r>
              <a:rPr lang="pl-PL" sz="2400" dirty="0"/>
              <a:t>jej winy; </a:t>
            </a:r>
          </a:p>
          <a:p>
            <a:pPr algn="just"/>
            <a:r>
              <a:rPr lang="pl-PL" sz="2400" dirty="0"/>
              <a:t>niepowiadomienia powiatowego urzędu pracy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o </a:t>
            </a:r>
            <a:r>
              <a:rPr lang="pl-PL" sz="2400" dirty="0"/>
              <a:t>wyniku postępowania; </a:t>
            </a:r>
          </a:p>
          <a:p>
            <a:pPr algn="just"/>
            <a:r>
              <a:rPr lang="pl-PL" sz="2400" dirty="0"/>
              <a:t>niedostarczenia do powiatowego urzędu pracy zaświadczenia, o którym mowa w art. 327 ust. 5 </a:t>
            </a:r>
            <a:r>
              <a:rPr lang="pl-PL" sz="2400" dirty="0" smtClean="0"/>
              <a:t>ustawa </a:t>
            </a:r>
            <a:r>
              <a:rPr lang="pl-PL" sz="2400" dirty="0"/>
              <a:t>z dnia 20 lipca 2018 r. – Prawo o szkolnictwie wyższym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i </a:t>
            </a:r>
            <a:r>
              <a:rPr lang="pl-PL" sz="2400" dirty="0"/>
              <a:t>nauce (</a:t>
            </a:r>
            <a:r>
              <a:rPr lang="pl-PL" sz="2400" dirty="0" err="1"/>
              <a:t>t.j</a:t>
            </a:r>
            <a:r>
              <a:rPr lang="pl-PL" sz="2400" dirty="0"/>
              <a:t>. Dz. U. z 2022 r. poz. 574). </a:t>
            </a:r>
          </a:p>
          <a:p>
            <a:pPr marL="0" indent="0">
              <a:spcBef>
                <a:spcPts val="0"/>
              </a:spcBef>
              <a:buNone/>
            </a:pPr>
            <a:endParaRPr lang="pl-PL" sz="2400" dirty="0" smtClean="0"/>
          </a:p>
        </p:txBody>
      </p:sp>
      <p:sp>
        <p:nvSpPr>
          <p:cNvPr id="4" name="Prostokąt zaokrąglony 3"/>
          <p:cNvSpPr/>
          <p:nvPr/>
        </p:nvSpPr>
        <p:spPr>
          <a:xfrm>
            <a:off x="1848256" y="551148"/>
            <a:ext cx="6408712" cy="972071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1600" b="1" dirty="0" smtClean="0">
                <a:solidFill>
                  <a:schemeClr val="bg1"/>
                </a:solidFill>
              </a:rPr>
              <a:t>FINANSOWANIE KOSZTÓW POSTĘPOWANIA NOSTRYFIKACYJNEGO LUB POSTĘPOWANIA W SPRAWIE POTWIERDZENIA UKOŃCZENIA STUDIÓW NA OKREŚLONYM POZIOMIE </a:t>
            </a:r>
            <a:endParaRPr lang="pl-PL" sz="1600" b="1" dirty="0">
              <a:solidFill>
                <a:schemeClr val="bg1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827" y="394222"/>
            <a:ext cx="1689823" cy="123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755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r>
              <a:rPr lang="pl-PL" sz="2800" dirty="0">
                <a:sym typeface="Wingdings" pitchFamily="2" charset="2"/>
              </a:rPr>
              <a:t/>
            </a:r>
            <a:br>
              <a:rPr lang="pl-PL" sz="2800" dirty="0">
                <a:sym typeface="Wingdings" pitchFamily="2" charset="2"/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75520" y="1700809"/>
            <a:ext cx="8496944" cy="4425355"/>
          </a:xfrm>
        </p:spPr>
        <p:txBody>
          <a:bodyPr>
            <a:normAutofit/>
          </a:bodyPr>
          <a:lstStyle/>
          <a:p>
            <a:pPr marL="450850" indent="-39688" defTabSz="531813">
              <a:buNone/>
            </a:pPr>
            <a:endParaRPr lang="pl-PL" sz="3600" dirty="0">
              <a:sym typeface="Wingdings" pitchFamily="2" charset="2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074962" y="525474"/>
            <a:ext cx="6408712" cy="972071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altLang="pl-PL" sz="2400" b="1" smtClean="0"/>
              <a:t>PRACE INTERWENCYJNE</a:t>
            </a:r>
            <a:endParaRPr lang="pl-PL" sz="24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827" y="394222"/>
            <a:ext cx="1689823" cy="123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rostokąt 6"/>
          <p:cNvSpPr/>
          <p:nvPr/>
        </p:nvSpPr>
        <p:spPr>
          <a:xfrm>
            <a:off x="2347514" y="1628801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1600" dirty="0"/>
              <a:t>Prace interwencyjne oznaczają zatrudnienie bezrobotnego przez pracodawcę </a:t>
            </a:r>
            <a:r>
              <a:rPr lang="pl-PL" sz="1600" dirty="0" smtClean="0"/>
              <a:t>z </a:t>
            </a:r>
            <a:r>
              <a:rPr lang="pl-PL" sz="1600" dirty="0"/>
              <a:t>częściowym dofinansowaniem pracodawcy wynagrodzenia przez urząd pracy. Celem jest ułatwienie bezrobotnym powrotu na rynek pracy. </a:t>
            </a:r>
          </a:p>
          <a:p>
            <a:pPr algn="just">
              <a:defRPr/>
            </a:pPr>
            <a:r>
              <a:rPr lang="pl-PL" sz="1600" dirty="0"/>
              <a:t>	</a:t>
            </a:r>
          </a:p>
          <a:p>
            <a:pPr algn="just">
              <a:defRPr/>
            </a:pPr>
            <a:r>
              <a:rPr lang="pl-PL" sz="1600" dirty="0" smtClean="0"/>
              <a:t>Skierowanie </a:t>
            </a:r>
            <a:r>
              <a:rPr lang="pl-PL" sz="1600" dirty="0"/>
              <a:t>do podjęcia zatrudnienia w ramach prac interwencyjnych może otrzymać każda osoba bezrobotna zarejestrowana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w </a:t>
            </a:r>
            <a:r>
              <a:rPr lang="pl-PL" sz="1600" dirty="0"/>
              <a:t>powiatowym urzędzie </a:t>
            </a:r>
            <a:r>
              <a:rPr lang="pl-PL" sz="1600" dirty="0" smtClean="0"/>
              <a:t>pracy.</a:t>
            </a:r>
          </a:p>
          <a:p>
            <a:pPr algn="just">
              <a:defRPr/>
            </a:pPr>
            <a:endParaRPr lang="pl-PL" sz="1600" dirty="0"/>
          </a:p>
          <a:p>
            <a:pPr algn="just">
              <a:defRPr/>
            </a:pPr>
            <a:r>
              <a:rPr lang="pl-PL" sz="1600" dirty="0"/>
              <a:t>Pracodawca, który zatrudnił w ramach prac interwencyjnych skierowanych przez urząd pracy bezrobotnych otrzymuje </a:t>
            </a:r>
            <a:r>
              <a:rPr lang="pl-PL" sz="1600" b="1" dirty="0"/>
              <a:t>zwrot części kosztów</a:t>
            </a:r>
            <a:r>
              <a:rPr lang="pl-PL" sz="1600" dirty="0"/>
              <a:t> poniesionych na ich: wynagrodzenia, nagrody, składki na ubezpieczenia społeczne. </a:t>
            </a:r>
          </a:p>
          <a:p>
            <a:pPr>
              <a:defRPr/>
            </a:pPr>
            <a:endParaRPr lang="pl-PL" sz="1600" dirty="0"/>
          </a:p>
          <a:p>
            <a:pPr algn="just">
              <a:defRPr/>
            </a:pPr>
            <a:r>
              <a:rPr lang="pl-PL" sz="1600" dirty="0"/>
              <a:t>Refundacja jest wypłacana przez okres do 6 miesięcy, a pracodawca zobowiązany jest do dalszego zatrudniania pracownika przez okres </a:t>
            </a:r>
            <a:br>
              <a:rPr lang="pl-PL" sz="1600" dirty="0"/>
            </a:br>
            <a:r>
              <a:rPr lang="pl-PL" sz="1600" dirty="0"/>
              <a:t>4 miesięcy po okresie refundacji. </a:t>
            </a:r>
            <a:endParaRPr lang="pl-PL" sz="1600" dirty="0" smtClean="0"/>
          </a:p>
          <a:p>
            <a:pPr algn="just">
              <a:defRPr/>
            </a:pPr>
            <a:r>
              <a:rPr lang="pl-PL" sz="1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5201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484</Words>
  <Application>Microsoft Office PowerPoint</Application>
  <PresentationFormat>Panoramiczny</PresentationFormat>
  <Paragraphs>129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Motyw pakietu Office</vt:lpstr>
      <vt:lpstr>     PODSTAWOWE FORMY WSPARCIA   AKTYWIZACJI ZAWODOWEJ BEZROBOTNYCH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MOŻLIWOŚCI WSPARCIA PRZEDSIĘBIORCÓW PRZEZ POWIATOWY URZĄD PRACY W ZIELONEJ GÓRZE</dc:title>
  <dc:creator>ninkow</dc:creator>
  <cp:lastModifiedBy>Nina Kowalonek</cp:lastModifiedBy>
  <cp:revision>20</cp:revision>
  <dcterms:created xsi:type="dcterms:W3CDTF">2016-05-18T08:12:40Z</dcterms:created>
  <dcterms:modified xsi:type="dcterms:W3CDTF">2022-06-02T07:03:12Z</dcterms:modified>
</cp:coreProperties>
</file>