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9" r:id="rId6"/>
    <p:sldId id="270" r:id="rId7"/>
    <p:sldId id="268" r:id="rId8"/>
    <p:sldId id="261" r:id="rId9"/>
    <p:sldId id="262" r:id="rId10"/>
    <p:sldId id="263" r:id="rId11"/>
    <p:sldId id="264" r:id="rId12"/>
    <p:sldId id="271" r:id="rId13"/>
    <p:sldId id="273" r:id="rId14"/>
    <p:sldId id="274" r:id="rId15"/>
    <p:sldId id="275" r:id="rId16"/>
    <p:sldId id="276" r:id="rId17"/>
    <p:sldId id="277" r:id="rId18"/>
    <p:sldId id="292" r:id="rId19"/>
    <p:sldId id="285" r:id="rId20"/>
    <p:sldId id="287" r:id="rId21"/>
    <p:sldId id="289" r:id="rId22"/>
    <p:sldId id="291" r:id="rId23"/>
    <p:sldId id="284" r:id="rId24"/>
  </p:sldIdLst>
  <p:sldSz cx="9144000" cy="6858000" type="screen4x3"/>
  <p:notesSz cx="9926638" cy="6796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0800" autoAdjust="0"/>
  </p:normalViewPr>
  <p:slideViewPr>
    <p:cSldViewPr>
      <p:cViewPr varScale="1">
        <p:scale>
          <a:sx n="93" d="100"/>
          <a:sy n="93" d="100"/>
        </p:scale>
        <p:origin x="17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7B1B61A-27C4-4F05-AFA4-D4D9638CB06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800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5C6CEC1-21A0-452A-923A-CEADDEF9F0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74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B6F0D71-3BAB-4685-B6CE-A8097A086E8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142"/>
            <a:ext cx="7941310" cy="305824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F85EF37-5779-4168-907E-2200D5813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67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42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25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062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092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58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08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2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4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520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8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>
              <a:defRPr/>
            </a:pPr>
            <a:endParaRPr lang="pl-PL" baseline="0" dirty="0" smtClean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4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076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694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782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59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07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5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14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30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17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18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50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2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7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2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79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29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6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5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87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4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81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CA3D00-FF96-450D-9F17-05488FE42533}" type="datetimeFigureOut">
              <a:rPr lang="pl-PL" smtClean="0"/>
              <a:t>18.11.2019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arometrzawodow.p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Barometr zawodów   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3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Spotkanie w ramach branżowego partnerstwa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na rzecz badań rynku pracy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14 listopada 2019 roku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894" y="404664"/>
            <a:ext cx="8183880" cy="1051560"/>
          </a:xfrm>
        </p:spPr>
        <p:txBody>
          <a:bodyPr/>
          <a:lstStyle/>
          <a:p>
            <a:pPr algn="ctr"/>
            <a:r>
              <a:rPr lang="pl-PL" sz="4400" dirty="0" smtClean="0"/>
              <a:t>ZAWÓD ZRÓWNOWAŻONY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93915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Zawód, w którym nie ma problemów z obsadzeniem ofert pracy: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Liczba ofert pracy i liczba odpowiednich kandydatów jest zbliżona,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Oferty nie trafiają do PUP, ale nie ma problemu z ich obsadzeniem,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W danym zawodzie są pracodawcy i pracownicy, ale nie ma „ruchu” w zawodzie.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pPr algn="ctr"/>
            <a:r>
              <a:rPr lang="pl-PL" sz="4400" dirty="0" smtClean="0"/>
              <a:t>ZAWÓD NADWYŻKOWY 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18388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chemeClr val="tx1"/>
                </a:solidFill>
              </a:rPr>
              <a:t>Zawód, w którym jest dużo mniej ofert pracy, niż kandydatów spełniających wymagania: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chemeClr val="tx1"/>
                </a:solidFill>
              </a:rPr>
              <a:t>Na jedną ofertę pracy przypada wielu kandydatów, którzy mogą podjąć daną pracę,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chemeClr val="tx1"/>
                </a:solidFill>
              </a:rPr>
              <a:t>Oferty są szybko realizowane, a osoby o odpowiednich kwalifikacjach mają problem ze znalezieniem zatrudnienia,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chemeClr val="tx1"/>
                </a:solidFill>
              </a:rPr>
              <a:t>Osoby o odpowiednich kwalifikacjach muszą podejmować pracę w zawodzie w innych powiatach/krajach lub w innym zawodzie (ponieważ nie ma dla nich w powiecie ofert w zawodzie, w którym deklarują chęć pracy i posiadanie kwalifikacji).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3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178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SERWIS INTERNETOWY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6664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Serwis</a:t>
            </a:r>
            <a:r>
              <a:rPr lang="pl-PL" dirty="0"/>
              <a:t> </a:t>
            </a:r>
            <a:r>
              <a:rPr lang="pl-PL" dirty="0">
                <a:solidFill>
                  <a:srgbClr val="0070C0"/>
                </a:solidFill>
                <a:hlinkClick r:id="rId3"/>
              </a:rPr>
              <a:t>http://barometrzawodow.pl</a:t>
            </a:r>
            <a:r>
              <a:rPr lang="pl-PL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2633174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Narzędzie</a:t>
            </a:r>
          </a:p>
          <a:p>
            <a:pPr algn="ctr"/>
            <a:r>
              <a:rPr lang="pl-PL" dirty="0"/>
              <a:t>d</a:t>
            </a:r>
            <a:r>
              <a:rPr lang="pl-PL" dirty="0" smtClean="0"/>
              <a:t>o przeprowadzania badania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652120" y="2636912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Prezentacja wyników badania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933056"/>
            <a:ext cx="2808312" cy="193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 flipH="1">
            <a:off x="2799234" y="1700808"/>
            <a:ext cx="1760250" cy="932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endCxn id="5" idx="0"/>
          </p:cNvCxnSpPr>
          <p:nvPr/>
        </p:nvCxnSpPr>
        <p:spPr>
          <a:xfrm>
            <a:off x="4559484" y="1700808"/>
            <a:ext cx="235277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725" y="3533183"/>
            <a:ext cx="2364520" cy="23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/>
          <a:lstStyle/>
          <a:p>
            <a:pPr algn="ctr"/>
            <a:r>
              <a:rPr lang="pl-PL" sz="4400" dirty="0" smtClean="0"/>
              <a:t>PROGNOZY NA MAPACH</a:t>
            </a:r>
            <a:endParaRPr lang="pl-PL" sz="4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71600" y="18448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Dane prezentowane są w podziale na województwa i kraj.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196" y="2593404"/>
            <a:ext cx="4421980" cy="3384376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4" y="2593404"/>
            <a:ext cx="4352154" cy="32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05840"/>
          </a:xfrm>
        </p:spPr>
        <p:txBody>
          <a:bodyPr/>
          <a:lstStyle/>
          <a:p>
            <a:pPr algn="ctr"/>
            <a:r>
              <a:rPr lang="pl-PL" sz="4400" dirty="0" smtClean="0"/>
              <a:t>PROGNOZY NA MAPACH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88" y="1354520"/>
            <a:ext cx="8183880" cy="124246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Istnieje możliwość porównywania dwóch wybranych lat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44824"/>
            <a:ext cx="6818970" cy="41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183880" cy="1296144"/>
          </a:xfrm>
        </p:spPr>
        <p:txBody>
          <a:bodyPr/>
          <a:lstStyle/>
          <a:p>
            <a:pPr algn="ctr"/>
            <a:r>
              <a:rPr lang="pl-PL" sz="4400" dirty="0" smtClean="0"/>
              <a:t>PROGNOZY W TABELACH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052736"/>
            <a:ext cx="8183880" cy="1242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Tabele pozwalają na porównywanie danych między województwami i powiatami. Widoczne są również komentarze.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5" y="2295200"/>
            <a:ext cx="8726777" cy="30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1051560"/>
          </a:xfrm>
        </p:spPr>
        <p:txBody>
          <a:bodyPr/>
          <a:lstStyle/>
          <a:p>
            <a:pPr algn="ctr"/>
            <a:r>
              <a:rPr lang="pl-PL" sz="4400" dirty="0" smtClean="0"/>
              <a:t>PROGNOZY NA PLAKATACH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331" y="1916832"/>
            <a:ext cx="3168352" cy="3456384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Plakat można wydrukować dla całego województwa i kraju,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Plakat można wygenerować także dla wybranych grup zawodów (deficyt, równowaga, nadwyżka).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2816"/>
            <a:ext cx="5556552" cy="39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661824"/>
          </a:xfrm>
        </p:spPr>
        <p:txBody>
          <a:bodyPr/>
          <a:lstStyle/>
          <a:p>
            <a:pPr algn="ctr"/>
            <a:r>
              <a:rPr lang="pl-PL" sz="4400" dirty="0" smtClean="0"/>
              <a:t>PROGNOZY NA PLAKATACH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8184"/>
            <a:ext cx="2952328" cy="3096344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Możliwość pobrania wersji oryginalnej plakatów i raportów wojewódzkich i ogólnopolskich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340768"/>
            <a:ext cx="5447576" cy="47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346" y="548680"/>
            <a:ext cx="7543800" cy="76613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WYNIKI BADANIA NA 2020 ROK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6346" y="1833831"/>
            <a:ext cx="4181089" cy="172728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/>
              <a:t>57 zawodów deficytowych,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/>
              <a:t>102 zawody zrównoważone,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/>
              <a:t>0 zawodów nadwyżkowych,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/>
              <a:t>Główne przyczyny deficytów: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627784" y="3479967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Brak doświadczenia zawodowego,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Brak aktualnych uprawnień,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Niska jakość ofert.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2960" y="4680296"/>
            <a:ext cx="7995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Branże: budowlana, transportowa, gastronomiczna, medyczna, </a:t>
            </a:r>
            <a:r>
              <a:rPr lang="pl-PL" sz="2400" dirty="0" err="1" smtClean="0"/>
              <a:t>techniczno</a:t>
            </a:r>
            <a:r>
              <a:rPr lang="pl-PL" sz="2400" dirty="0" smtClean="0"/>
              <a:t> – przemysłowa, usługowa, finansowa, a także zawody związane z edukacją, o charakterze pracy socjalnej/ opiekuńczej oraz pracownicy służb mundurowych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811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WYNIKI BADANIA NA 2020 ROK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062" y="1078512"/>
            <a:ext cx="3244985" cy="50314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/>
              <a:t>Kierowcy samochodów ciężarowych i ciągników siodłowych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2" y="1772816"/>
            <a:ext cx="4834301" cy="24482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97051"/>
            <a:ext cx="4384098" cy="223224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580112" y="29969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Spawacze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58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Co to jest?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320480"/>
          </a:xfrm>
        </p:spPr>
        <p:txBody>
          <a:bodyPr>
            <a:normAutofit lnSpcReduction="10000"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Badanie jakościowe oparte na panelach eksperckich,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Krótkotrwała prognoza rynku pracy,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Corocznie przeprowadzane w każdym powiecie,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Systematyzuje i zbiera wiedzę ekspertów – pracowników pup oraz innych zaangażowanych osób.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963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2620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1367" y="854278"/>
            <a:ext cx="3461009" cy="648072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/>
              <a:t>Elektrycy, elektromechanicy i elektromonterzy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07947"/>
            <a:ext cx="4984334" cy="25963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789040"/>
            <a:ext cx="4280420" cy="220478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74375" y="2782953"/>
            <a:ext cx="29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Nauczyciele przedmiotów ogólnokształcących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22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2620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980728"/>
            <a:ext cx="3028961" cy="576064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/>
              <a:t>Operatorzy </a:t>
            </a:r>
            <a:r>
              <a:rPr lang="pl-PL" sz="1800" dirty="0"/>
              <a:t>i mechanicy </a:t>
            </a:r>
            <a:r>
              <a:rPr lang="pl-PL" sz="1800" dirty="0" smtClean="0"/>
              <a:t>sprzętu </a:t>
            </a:r>
            <a:r>
              <a:rPr lang="pl-PL" sz="1800" dirty="0"/>
              <a:t>do robót ziemnych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49345"/>
            <a:ext cx="5124418" cy="25922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77072"/>
            <a:ext cx="4343439" cy="225821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868144" y="29563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Pielęgniarki i położne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94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Połączenie badania Barometr zawodów oraz Monitoringu zawodów deficytowych i nadwyżkowych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Decyzją Ministerstwa Rodziny, Pracy i Polityki Społecznej od 2020 roku obowiązywać będzie nowa metodologia badania,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Badanie Barometr zawodów zostanie uzupełniony o komponent ilościowy pochodzący z Monitoringu Zawodów Deficytowych i Nadwyżkowych,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Projekt nowej metodologii został opracowany i skonsultowany przez wojewódzkie urzędy pracy i zaakceptowany przez </a:t>
            </a:r>
            <a:r>
              <a:rPr lang="pl-PL" sz="2800" dirty="0" err="1" smtClean="0"/>
              <a:t>MRPiPS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847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183880" cy="131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solidFill>
                  <a:schemeClr val="tx1"/>
                </a:solidFill>
              </a:rPr>
              <a:t>DZIĘKUJEMY ZA UWAGĘ!</a:t>
            </a:r>
            <a:endParaRPr lang="pl-P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078" y="332656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Na czym polega?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078" y="1844824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1" dirty="0" smtClean="0">
                <a:solidFill>
                  <a:schemeClr val="tx1"/>
                </a:solidFill>
              </a:rPr>
              <a:t>168</a:t>
            </a:r>
            <a:r>
              <a:rPr lang="pl-PL" sz="4000" dirty="0" smtClean="0">
                <a:solidFill>
                  <a:schemeClr val="tx1"/>
                </a:solidFill>
              </a:rPr>
              <a:t> grup zawodowych przyporządkowanych do 3 grup: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4000" dirty="0" smtClean="0">
                <a:solidFill>
                  <a:schemeClr val="accent3"/>
                </a:solidFill>
              </a:rPr>
              <a:t>Deficyt = niedobór pracowników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</a:rPr>
              <a:t>Równowaga popytu i podaży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4000" dirty="0" smtClean="0">
                <a:solidFill>
                  <a:schemeClr val="tx2"/>
                </a:solidFill>
              </a:rPr>
              <a:t>Nadwyżka = nadmiar pracowników</a:t>
            </a:r>
          </a:p>
          <a:p>
            <a:pPr marL="0" indent="0" algn="ctr">
              <a:buNone/>
            </a:pP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Klasyfikacja zawodów stosowana w badaniu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Lista zawodów oparta została na „Klasyfikacji zawodów i specjalności na potrzeby rynku pracy” z 2014 roku,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168 pozycji,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Nazwy zawodów zostały dopasowane do nazewnictwa stosowanego przez pracowników i poszukujących pracy,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Lista jest uaktualniana raz w roku,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Zmiany w liście ograniczane do minimów, aby zachować porównywalność prognoz,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Udostępniana uczestnikom badania w serwisie internetowym.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PRZEBIEG BADANIA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/>
          <a:lstStyle/>
          <a:p>
            <a:r>
              <a:rPr lang="pl-PL" sz="3200" dirty="0" smtClean="0">
                <a:solidFill>
                  <a:schemeClr val="tx1"/>
                </a:solidFill>
              </a:rPr>
              <a:t>Optymalna liczba uczestników – 6-8 osób, </a:t>
            </a:r>
          </a:p>
          <a:p>
            <a:r>
              <a:rPr lang="pl-PL" sz="3200" dirty="0" smtClean="0">
                <a:solidFill>
                  <a:schemeClr val="tx1"/>
                </a:solidFill>
              </a:rPr>
              <a:t>Agencje zatrudnienia: Gorzów Wielkopolski, Zielona Góra, Nowa Sól,</a:t>
            </a:r>
          </a:p>
          <a:p>
            <a:r>
              <a:rPr lang="pl-PL" sz="3200" dirty="0" smtClean="0">
                <a:solidFill>
                  <a:schemeClr val="tx1"/>
                </a:solidFill>
              </a:rPr>
              <a:t>Dane ze sprawozdawczości są wyświetlane automatycznie w trakcie panelu w serwisie internetowym, </a:t>
            </a:r>
          </a:p>
          <a:p>
            <a:r>
              <a:rPr lang="pl-PL" sz="3200" dirty="0" smtClean="0">
                <a:solidFill>
                  <a:schemeClr val="tx1"/>
                </a:solidFill>
              </a:rPr>
              <a:t>Czas trwania panelu: 2-3 godziny.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178" y="90872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smtClean="0">
                <a:solidFill>
                  <a:schemeClr val="tx1"/>
                </a:solidFill>
              </a:rPr>
              <a:t>Na podstawie własnej wiedzy oraz danych z rejestrów (</a:t>
            </a:r>
            <a:r>
              <a:rPr lang="pl-PL" sz="2200" u="sng" dirty="0" smtClean="0">
                <a:solidFill>
                  <a:schemeClr val="tx1"/>
                </a:solidFill>
              </a:rPr>
              <a:t>wykorzystywane wyłącznie pomocniczo!</a:t>
            </a:r>
            <a:r>
              <a:rPr lang="pl-PL" sz="2200" dirty="0" smtClean="0">
                <a:solidFill>
                  <a:schemeClr val="tx1"/>
                </a:solidFill>
              </a:rPr>
              <a:t>) uczestnicy ustalają: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b="1" i="1" dirty="0" smtClean="0">
                <a:solidFill>
                  <a:schemeClr val="tx1"/>
                </a:solidFill>
              </a:rPr>
              <a:t>Jak zmieni się zapotrzebowanie na pracowników w zawodzie…? Czy wystąpi: szybki wzrost, wzrost, równowaga, spadek, szybki spadek? – </a:t>
            </a:r>
            <a:r>
              <a:rPr lang="pl-PL" sz="2200" dirty="0" smtClean="0">
                <a:solidFill>
                  <a:schemeClr val="tx1"/>
                </a:solidFill>
              </a:rPr>
              <a:t>zaznaczona odpowiedź w serwisie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b="1" i="1" dirty="0" smtClean="0">
                <a:solidFill>
                  <a:schemeClr val="tx1"/>
                </a:solidFill>
              </a:rPr>
              <a:t>Jak będzie kształtować się relacja między dostępną siłą roboczą a zapotrzebowaniem na pracowników w zawodzie … w 2020 roku? Czy wystąpi: duży deficyt poszukujących pracy, deficyt poszukujących pracy, równowaga popytu i podaży, nadwyżka poszukujących pracy, duża nadwyżka poszukujących pracy? – </a:t>
            </a:r>
            <a:r>
              <a:rPr lang="pl-PL" sz="2200" dirty="0" smtClean="0">
                <a:solidFill>
                  <a:schemeClr val="tx1"/>
                </a:solidFill>
              </a:rPr>
              <a:t>zaznaczona odpowiedź w serwisie</a:t>
            </a:r>
            <a:r>
              <a:rPr lang="pl-PL" sz="2200" b="1" i="1" dirty="0" smtClean="0">
                <a:solidFill>
                  <a:schemeClr val="tx1"/>
                </a:solidFill>
              </a:rPr>
              <a:t> </a:t>
            </a:r>
            <a:endParaRPr lang="pl-PL" sz="2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PRZYGOTOWANIE DO BADANIA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685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Jakie czynniki mogą wpłynąć na sytuację na rynku pracy w 2020 roku?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Nowe inwestycje, zamknięcia zakładów pracy, otwarcia/ zamknięcia szkół, zwiększenie/zmniejszenie liczby absolwentów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Jakie kwalifikacje mają osoby, które poszukują pracy?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Czy spełniają oczekiwania pracodawców? Czy mają wymagane umiejętności, certyfikaty, pozwolenia? Czy osoby spełniające kryteria są gotowe podjąć pracę na warunkach oferowanych przez pracodawcę?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Jakie oferty zgłaszają pracodawcy?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Czy są to oferty stażowe? Czy są to nowe oferty, czy też regularnie powracające? Dlaczego oferty wracają – ze względu na sezonowość pracy, niedopasowanie kwalifikacji pracowników, warunki pracy itp.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Klasyfikowanie zawodów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824536"/>
          </a:xfrm>
        </p:spPr>
        <p:txBody>
          <a:bodyPr>
            <a:normAutofit/>
          </a:bodyPr>
          <a:lstStyle/>
          <a:p>
            <a:endParaRPr lang="pl-PL" sz="2800" dirty="0" smtClean="0"/>
          </a:p>
          <a:p>
            <a:r>
              <a:rPr lang="pl-PL" sz="2800" dirty="0" smtClean="0">
                <a:solidFill>
                  <a:schemeClr val="tx1"/>
                </a:solidFill>
              </a:rPr>
              <a:t>Każdy zawód </a:t>
            </a:r>
            <a:r>
              <a:rPr lang="pl-PL" sz="2800" b="1" dirty="0" smtClean="0">
                <a:solidFill>
                  <a:schemeClr val="tx1"/>
                </a:solidFill>
              </a:rPr>
              <a:t>oceniany jest z punktu widzenia ofert pracy</a:t>
            </a:r>
            <a:r>
              <a:rPr lang="pl-PL" sz="2800" dirty="0" smtClean="0">
                <a:solidFill>
                  <a:schemeClr val="tx1"/>
                </a:solidFill>
              </a:rPr>
              <a:t> – ich występowania na rynku pracy i prawdopodobnego wzrostu, spadku lub utrzymania się ich liczby.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Zawody występujące w szarej strefie, profesje nierejestrowane w PUP lub występujące nielicznie, też są częścią rynku pracy i należy je oceniać.</a:t>
            </a:r>
          </a:p>
          <a:p>
            <a:r>
              <a:rPr lang="pl-PL" sz="2800" dirty="0">
                <a:solidFill>
                  <a:schemeClr val="tx1"/>
                </a:solidFill>
              </a:rPr>
              <a:t>Pomijane zawody niewystępujące na lokalnym rynku pracy z podaniem przyczyny </a:t>
            </a:r>
            <a:r>
              <a:rPr lang="pl-PL" sz="2800" dirty="0" smtClean="0">
                <a:solidFill>
                  <a:schemeClr val="tx1"/>
                </a:solidFill>
              </a:rPr>
              <a:t>pominięcia.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ZAWÓD DEFICYTOWY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Zawody, w których jest problem z obsadzeniem ofert pracy. 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Prawdopodobne przyczyny: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Brak lub niewielka liczba kandydatów na dane stanowisko,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Zainteresowani kandydaci nie mają odpowiednich kwalifikacji,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Oferty są niskiej jakości (np. niska płaca, niekorzystne warunki pracy – należy opisać w komentarzu).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	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1558</TotalTime>
  <Words>918</Words>
  <Application>Microsoft Office PowerPoint</Application>
  <PresentationFormat>Pokaz na ekranie (4:3)</PresentationFormat>
  <Paragraphs>119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Retrospekcja</vt:lpstr>
      <vt:lpstr>Barometr zawodów   </vt:lpstr>
      <vt:lpstr>Co to jest?</vt:lpstr>
      <vt:lpstr>Na czym polega?</vt:lpstr>
      <vt:lpstr>Klasyfikacja zawodów stosowana w badaniu</vt:lpstr>
      <vt:lpstr>PRZEBIEG BADANIA</vt:lpstr>
      <vt:lpstr>Prezentacja programu PowerPoint</vt:lpstr>
      <vt:lpstr>PRZYGOTOWANIE DO BADANIA</vt:lpstr>
      <vt:lpstr>Klasyfikowanie zawodów</vt:lpstr>
      <vt:lpstr>ZAWÓD DEFICYTOWY</vt:lpstr>
      <vt:lpstr>ZAWÓD ZRÓWNOWAŻONY</vt:lpstr>
      <vt:lpstr>ZAWÓD NADWYŻKOWY </vt:lpstr>
      <vt:lpstr>SERWIS INTERNETOWY</vt:lpstr>
      <vt:lpstr>PROGNOZY NA MAPACH</vt:lpstr>
      <vt:lpstr>PROGNOZY NA MAPACH</vt:lpstr>
      <vt:lpstr>PROGNOZY W TABELACH</vt:lpstr>
      <vt:lpstr>PROGNOZY NA PLAKATACH</vt:lpstr>
      <vt:lpstr>PROGNOZY NA PLAKATACH</vt:lpstr>
      <vt:lpstr>WYNIKI BADANIA NA 2020 ROK</vt:lpstr>
      <vt:lpstr>WYNIKI BADANIA NA 2020 ROK</vt:lpstr>
      <vt:lpstr>Prezentacja programu PowerPoint</vt:lpstr>
      <vt:lpstr>Prezentacja programu PowerPoint</vt:lpstr>
      <vt:lpstr>Połączenie badania Barometr zawodów oraz Monitoringu zawodów deficytowych i nadwyżkowych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Barometr zawodów -</dc:title>
  <dc:creator>Aleksandra Wojtkowiak</dc:creator>
  <cp:lastModifiedBy>Aleksandra Wojtkowiak</cp:lastModifiedBy>
  <cp:revision>81</cp:revision>
  <cp:lastPrinted>2019-11-13T11:20:16Z</cp:lastPrinted>
  <dcterms:created xsi:type="dcterms:W3CDTF">2016-09-06T10:07:27Z</dcterms:created>
  <dcterms:modified xsi:type="dcterms:W3CDTF">2019-11-18T09:38:09Z</dcterms:modified>
</cp:coreProperties>
</file>