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4"/>
  </p:notesMasterIdLst>
  <p:handoutMasterIdLst>
    <p:handoutMasterId r:id="rId35"/>
  </p:handoutMasterIdLst>
  <p:sldIdLst>
    <p:sldId id="263" r:id="rId2"/>
    <p:sldId id="264" r:id="rId3"/>
    <p:sldId id="262" r:id="rId4"/>
    <p:sldId id="265" r:id="rId5"/>
    <p:sldId id="266" r:id="rId6"/>
    <p:sldId id="267" r:id="rId7"/>
    <p:sldId id="268" r:id="rId8"/>
    <p:sldId id="269" r:id="rId9"/>
    <p:sldId id="278" r:id="rId10"/>
    <p:sldId id="270" r:id="rId11"/>
    <p:sldId id="271" r:id="rId12"/>
    <p:sldId id="276" r:id="rId13"/>
    <p:sldId id="272" r:id="rId14"/>
    <p:sldId id="273" r:id="rId15"/>
    <p:sldId id="274" r:id="rId16"/>
    <p:sldId id="290" r:id="rId17"/>
    <p:sldId id="279" r:id="rId18"/>
    <p:sldId id="275" r:id="rId19"/>
    <p:sldId id="277" r:id="rId20"/>
    <p:sldId id="281" r:id="rId21"/>
    <p:sldId id="282" r:id="rId22"/>
    <p:sldId id="283" r:id="rId23"/>
    <p:sldId id="284" r:id="rId24"/>
    <p:sldId id="285" r:id="rId25"/>
    <p:sldId id="287" r:id="rId26"/>
    <p:sldId id="291" r:id="rId27"/>
    <p:sldId id="286" r:id="rId28"/>
    <p:sldId id="280" r:id="rId29"/>
    <p:sldId id="288" r:id="rId30"/>
    <p:sldId id="289" r:id="rId31"/>
    <p:sldId id="260" r:id="rId32"/>
    <p:sldId id="261" r:id="rId33"/>
  </p:sldIdLst>
  <p:sldSz cx="10080625" cy="7559675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 snapToGrid="0">
      <p:cViewPr varScale="1">
        <p:scale>
          <a:sx n="99" d="100"/>
          <a:sy n="99" d="100"/>
        </p:scale>
        <p:origin x="1668" y="84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498" cy="534104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l-PL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quarter" idx="1"/>
          </p:nvPr>
        </p:nvSpPr>
        <p:spPr>
          <a:xfrm>
            <a:off x="4279055" y="0"/>
            <a:ext cx="3280498" cy="534104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l-PL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2"/>
          </p:nvPr>
        </p:nvSpPr>
        <p:spPr>
          <a:xfrm>
            <a:off x="0" y="10157659"/>
            <a:ext cx="3280498" cy="534104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l-PL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3"/>
          </p:nvPr>
        </p:nvSpPr>
        <p:spPr>
          <a:xfrm>
            <a:off x="4279055" y="10157659"/>
            <a:ext cx="3280498" cy="534104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34D52ACA-323D-4F36-BA7C-4B1BE2623D5E}" type="slidenum">
              <a:t>‹#›</a:t>
            </a:fld>
            <a:endParaRPr lang="pl-PL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80901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pl-PL"/>
          </a:p>
        </p:txBody>
      </p:sp>
      <p:sp>
        <p:nvSpPr>
          <p:cNvPr id="4" name="Symbol zastępczy nagłówka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marR="0" lvl="0" indent="0" rtl="0" hangingPunct="0">
              <a:buNone/>
              <a:tabLst/>
              <a:defRPr lang="pl-PL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marR="0" lvl="0" indent="0" algn="r" rtl="0" hangingPunct="0">
              <a:buNone/>
              <a:tabLst/>
              <a:defRPr lang="pl-PL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marL="0" marR="0" lvl="0" indent="0" rtl="0" hangingPunct="0">
              <a:buNone/>
              <a:tabLst/>
              <a:defRPr lang="pl-PL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marL="0" marR="0" lvl="0" indent="0" algn="r" rtl="0" hangingPunct="0">
              <a:buNone/>
              <a:tabLst/>
              <a:defRPr lang="pl-PL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7654FA15-2B57-401D-AC9C-D89A68ED7097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0244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buNone/>
      <a:tabLst/>
      <a:defRPr lang="pl-PL" sz="2000" b="0" i="0" u="none" strike="noStrike" kern="1200">
        <a:ln>
          <a:noFill/>
        </a:ln>
        <a:latin typeface="Arial" pitchFamily="18"/>
        <a:ea typeface="Arial Unicode MS" pitchFamily="2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7654FA15-2B57-401D-AC9C-D89A68ED7097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8628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7654FA15-2B57-401D-AC9C-D89A68ED7097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0549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5192" y="1595933"/>
            <a:ext cx="7299157" cy="3670246"/>
          </a:xfrm>
        </p:spPr>
        <p:txBody>
          <a:bodyPr anchor="b"/>
          <a:lstStyle>
            <a:lvl1pPr>
              <a:defRPr sz="7937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5192" y="5266177"/>
            <a:ext cx="7299157" cy="949556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4E15CE3-460B-4043-B71F-F59255C248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3530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4" y="5291758"/>
            <a:ext cx="7299156" cy="624724"/>
          </a:xfrm>
        </p:spPr>
        <p:txBody>
          <a:bodyPr anchor="b">
            <a:normAutofit/>
          </a:bodyPr>
          <a:lstStyle>
            <a:lvl1pPr algn="l">
              <a:defRPr sz="2646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55192" y="755968"/>
            <a:ext cx="7299157" cy="401316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3" y="5916482"/>
            <a:ext cx="7299155" cy="544226"/>
          </a:xfrm>
        </p:spPr>
        <p:txBody>
          <a:bodyPr>
            <a:normAutofit/>
          </a:bodyPr>
          <a:lstStyle>
            <a:lvl1pPr marL="0" indent="0">
              <a:buNone/>
              <a:defRPr sz="132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0F70C96-9189-454B-8AF1-EDA6E9D6CD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7870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2" y="1595931"/>
            <a:ext cx="7299157" cy="2183906"/>
          </a:xfrm>
        </p:spPr>
        <p:txBody>
          <a:bodyPr/>
          <a:lstStyle>
            <a:lvl1pPr>
              <a:defRPr sz="529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2" y="4031827"/>
            <a:ext cx="7299157" cy="2603888"/>
          </a:xfrm>
        </p:spPr>
        <p:txBody>
          <a:bodyPr anchor="ctr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0F70C96-9189-454B-8AF1-EDA6E9D6CD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8861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422" y="1595931"/>
            <a:ext cx="6615740" cy="2561090"/>
          </a:xfrm>
        </p:spPr>
        <p:txBody>
          <a:bodyPr/>
          <a:lstStyle>
            <a:lvl1pPr>
              <a:defRPr sz="529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596515" y="4157021"/>
            <a:ext cx="6020549" cy="377183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543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2" y="4795793"/>
            <a:ext cx="7299157" cy="1847921"/>
          </a:xfrm>
        </p:spPr>
        <p:txBody>
          <a:bodyPr anchor="ctr">
            <a:normAutofit/>
          </a:bodyPr>
          <a:lstStyle>
            <a:lvl1pPr marL="0" indent="0">
              <a:buNone/>
              <a:defRPr sz="1984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0F70C96-9189-454B-8AF1-EDA6E9D6CD51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742925" y="1070627"/>
            <a:ext cx="663212" cy="216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3448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6673" y="2881216"/>
            <a:ext cx="663212" cy="216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3448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6034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1" y="3443853"/>
            <a:ext cx="7299159" cy="1822325"/>
          </a:xfrm>
        </p:spPr>
        <p:txBody>
          <a:bodyPr anchor="b"/>
          <a:lstStyle>
            <a:lvl1pPr algn="l">
              <a:defRPr sz="4409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192" y="5266178"/>
            <a:ext cx="7299157" cy="948432"/>
          </a:xfrm>
        </p:spPr>
        <p:txBody>
          <a:bodyPr anchor="t"/>
          <a:lstStyle>
            <a:lvl1pPr marL="0" indent="0" algn="l">
              <a:buNone/>
              <a:defRPr sz="2205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0F70C96-9189-454B-8AF1-EDA6E9D6CD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9464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63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472" y="2183906"/>
            <a:ext cx="243717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612" y="2939874"/>
            <a:ext cx="2421030" cy="3956580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1936" y="2183906"/>
            <a:ext cx="2428383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03207" y="2939874"/>
            <a:ext cx="2437111" cy="3956580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92400" y="2183906"/>
            <a:ext cx="2424970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92400" y="2939874"/>
            <a:ext cx="2424970" cy="3956580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081662" y="2351899"/>
            <a:ext cx="0" cy="436781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58028" y="2351899"/>
            <a:ext cx="0" cy="437275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0F70C96-9189-454B-8AF1-EDA6E9D6CD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4511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63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612" y="4685884"/>
            <a:ext cx="2431534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9612" y="2435895"/>
            <a:ext cx="2431534" cy="16799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9612" y="5321108"/>
            <a:ext cx="2431534" cy="726634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16663" y="4685884"/>
            <a:ext cx="2423656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16662" y="2435895"/>
            <a:ext cx="2423656" cy="16799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15543" y="5321107"/>
            <a:ext cx="2426866" cy="726634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92400" y="4685884"/>
            <a:ext cx="2424970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92399" y="2435895"/>
            <a:ext cx="2424970" cy="167992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92298" y="5321104"/>
            <a:ext cx="2428182" cy="726634"/>
          </a:xfrm>
        </p:spPr>
        <p:txBody>
          <a:bodyPr anchor="t"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081662" y="2351899"/>
            <a:ext cx="0" cy="436781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58028" y="2351899"/>
            <a:ext cx="0" cy="437275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0F70C96-9189-454B-8AF1-EDA6E9D6CD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9507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38214AC-8AD8-41B8-8122-97D89DE7FA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8758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67903" y="474232"/>
            <a:ext cx="1449468" cy="6422224"/>
          </a:xfr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612" y="852315"/>
            <a:ext cx="6139229" cy="604414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1B4A559-B5DD-4D37-B410-516741C0A4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755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9CF70FE-6D0A-487E-8E54-1EC3C156BED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5081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4" y="3154532"/>
            <a:ext cx="7299156" cy="2111646"/>
          </a:xfrm>
        </p:spPr>
        <p:txBody>
          <a:bodyPr anchor="b"/>
          <a:lstStyle>
            <a:lvl1pPr algn="l">
              <a:defRPr sz="4409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192" y="5266178"/>
            <a:ext cx="7299157" cy="948432"/>
          </a:xfrm>
        </p:spPr>
        <p:txBody>
          <a:bodyPr anchor="t"/>
          <a:lstStyle>
            <a:lvl1pPr marL="0" indent="0" algn="l">
              <a:buNone/>
              <a:defRPr sz="2205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B99B9AE-BCAC-4D04-A26A-B2010FE11C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6080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482" y="2271404"/>
            <a:ext cx="3635941" cy="4625052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6483" y="2266462"/>
            <a:ext cx="3635943" cy="4629992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2FE931-D551-45DA-9AB4-D55B50C818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013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482" y="2099910"/>
            <a:ext cx="3635939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482" y="2771881"/>
            <a:ext cx="3635941" cy="4124573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6484" y="2099910"/>
            <a:ext cx="3635941" cy="635222"/>
          </a:xfrm>
        </p:spPr>
        <p:txBody>
          <a:bodyPr anchor="b">
            <a:noAutofit/>
          </a:bodyPr>
          <a:lstStyle>
            <a:lvl1pPr marL="0" indent="0">
              <a:buNone/>
              <a:defRPr sz="2646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6484" y="2771881"/>
            <a:ext cx="3635941" cy="4124573"/>
          </a:xfrm>
        </p:spPr>
        <p:txBody>
          <a:bodyPr>
            <a:normAutofit/>
          </a:bodyPr>
          <a:lstStyle>
            <a:lvl1pPr>
              <a:defRPr sz="1984"/>
            </a:lvl1pPr>
            <a:lvl2pPr>
              <a:defRPr sz="1764"/>
            </a:lvl2pPr>
            <a:lvl3pPr>
              <a:defRPr sz="1543"/>
            </a:lvl3pPr>
            <a:lvl4pPr>
              <a:defRPr sz="1323"/>
            </a:lvl4pPr>
            <a:lvl5pPr>
              <a:defRPr sz="1323"/>
            </a:lvl5pPr>
            <a:lvl6pPr>
              <a:defRPr sz="1323"/>
            </a:lvl6pPr>
            <a:lvl7pPr>
              <a:defRPr sz="1323"/>
            </a:lvl7pPr>
            <a:lvl8pPr>
              <a:defRPr sz="1323"/>
            </a:lvl8pPr>
            <a:lvl9pPr>
              <a:defRPr sz="1323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E9F527E-03DF-41BE-8FEB-5C6641BBD2A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8864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2562BA0-3A5F-4130-BF13-F9D04A4608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0530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3A7C211-6730-45E5-8CC9-EB1B15625D7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358800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191" y="1595932"/>
            <a:ext cx="2812810" cy="1595931"/>
          </a:xfrm>
        </p:spPr>
        <p:txBody>
          <a:bodyPr anchor="b"/>
          <a:lstStyle>
            <a:lvl1pPr algn="l">
              <a:defRPr sz="2646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7061" y="1595932"/>
            <a:ext cx="4297289" cy="5039783"/>
          </a:xfrm>
        </p:spPr>
        <p:txBody>
          <a:bodyPr anchor="ctr">
            <a:normAutofit/>
          </a:bodyPr>
          <a:lstStyle>
            <a:lvl1pPr>
              <a:defRPr sz="2205"/>
            </a:lvl1pPr>
            <a:lvl2pPr>
              <a:defRPr sz="1984"/>
            </a:lvl2pPr>
            <a:lvl3pPr>
              <a:defRPr sz="1764"/>
            </a:lvl3pPr>
            <a:lvl4pPr>
              <a:defRPr sz="1543"/>
            </a:lvl4pPr>
            <a:lvl5pPr>
              <a:defRPr sz="1543"/>
            </a:lvl5pPr>
            <a:lvl6pPr>
              <a:defRPr sz="1543"/>
            </a:lvl6pPr>
            <a:lvl7pPr>
              <a:defRPr sz="1543"/>
            </a:lvl7pPr>
            <a:lvl8pPr>
              <a:defRPr sz="1543"/>
            </a:lvl8pPr>
            <a:lvl9pPr>
              <a:defRPr sz="1543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1" y="3449453"/>
            <a:ext cx="2812810" cy="3191862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C41BC2B-7454-47C5-B6A0-0D2EB9B239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1916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326" y="2043903"/>
            <a:ext cx="4212028" cy="1735934"/>
          </a:xfrm>
        </p:spPr>
        <p:txBody>
          <a:bodyPr anchor="b">
            <a:normAutofit/>
          </a:bodyPr>
          <a:lstStyle>
            <a:lvl1pPr algn="l">
              <a:defRPr sz="3968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47541" y="1259946"/>
            <a:ext cx="2646853" cy="503978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64"/>
            </a:lvl1pPr>
            <a:lvl2pPr marL="503972" indent="0">
              <a:buNone/>
              <a:defRPr sz="1764"/>
            </a:lvl2pPr>
            <a:lvl3pPr marL="1007943" indent="0">
              <a:buNone/>
              <a:defRPr sz="1764"/>
            </a:lvl3pPr>
            <a:lvl4pPr marL="1511915" indent="0">
              <a:buNone/>
              <a:defRPr sz="1764"/>
            </a:lvl4pPr>
            <a:lvl5pPr marL="2015886" indent="0">
              <a:buNone/>
              <a:defRPr sz="1764"/>
            </a:lvl5pPr>
            <a:lvl6pPr marL="2519858" indent="0">
              <a:buNone/>
              <a:defRPr sz="1764"/>
            </a:lvl6pPr>
            <a:lvl7pPr marL="3023829" indent="0">
              <a:buNone/>
              <a:defRPr sz="1764"/>
            </a:lvl7pPr>
            <a:lvl8pPr marL="3527801" indent="0">
              <a:buNone/>
              <a:defRPr sz="1764"/>
            </a:lvl8pPr>
            <a:lvl9pPr marL="4031772" indent="0">
              <a:buNone/>
              <a:defRPr sz="1764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5191" y="4031827"/>
            <a:ext cx="4205473" cy="1511935"/>
          </a:xfrm>
        </p:spPr>
        <p:txBody>
          <a:bodyPr>
            <a:normAutofit/>
          </a:bodyPr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143EC3F-CF2E-4763-884B-2A79E05EFA1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0621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944686" y="1847921"/>
            <a:ext cx="3108193" cy="3107866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6272645" y="-503978"/>
            <a:ext cx="1764109" cy="1763924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944686" y="6719711"/>
            <a:ext cx="1092068" cy="1091953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69761" y="2939874"/>
            <a:ext cx="4620286" cy="4619801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925808" y="3191863"/>
            <a:ext cx="2604161" cy="2603888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8539035" y="0"/>
            <a:ext cx="756047" cy="12119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9" y="499038"/>
            <a:ext cx="7778066" cy="15438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482" y="2262970"/>
            <a:ext cx="7399132" cy="4624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8262763" y="2015869"/>
            <a:ext cx="1091952" cy="25208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13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lvl="0"/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872043" y="3597249"/>
            <a:ext cx="4254709" cy="2520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13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lvl="0"/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561951" y="325995"/>
            <a:ext cx="693223" cy="8462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3088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E0F70C96-9189-454B-8AF1-EDA6E9D6CD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38543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l" defTabSz="503979" rtl="0" eaLnBrk="1" latinLnBrk="0" hangingPunct="1">
        <a:spcBef>
          <a:spcPct val="0"/>
        </a:spcBef>
        <a:buNone/>
        <a:defRPr sz="463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7985" indent="-377985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205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818967" indent="-314988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984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259951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764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763930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267909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771890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3275869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779850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4283829" indent="-251990" algn="l" defTabSz="503979" rtl="0" eaLnBrk="1" latinLnBrk="0" hangingPunct="1">
        <a:spcBef>
          <a:spcPts val="1102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43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9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6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9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92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90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8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59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840" algn="l" defTabSz="503979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microsoft.com/office/2007/relationships/hdphoto" Target="../media/hdphoto4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27.jpeg"/><Relationship Id="rId4" Type="http://schemas.openxmlformats.org/officeDocument/2006/relationships/image" Target="../media/image42.jpe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s20.webserwer.pl/news.php" TargetMode="External"/><Relationship Id="rId2" Type="http://schemas.openxmlformats.org/officeDocument/2006/relationships/hyperlink" Target="http://www.radioplus.pl/program-czytaj/1105/120604/zostan_bohaterem_wlasnego_szczesci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zsbgorzow.pl/zsb/2014-07-21-19-28-39/2014-07-21-19-29-01/1688-zostan-bohaterem-wlasnego-szczescia" TargetMode="External"/><Relationship Id="rId5" Type="http://schemas.openxmlformats.org/officeDocument/2006/relationships/hyperlink" Target="http://www.szkolasportowa.pl/warsztaty-zostan-bohaterem-wlasnego-szczescia-dla" TargetMode="External"/><Relationship Id="rId4" Type="http://schemas.openxmlformats.org/officeDocument/2006/relationships/hyperlink" Target="https://sp4-gorzow.edupage.org/news/#832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 rot="10800000" flipV="1">
            <a:off x="1091591" y="1702069"/>
            <a:ext cx="7858125" cy="2414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600" b="1" i="1" dirty="0" smtClean="0"/>
              <a:t>Analiza organizacji </a:t>
            </a:r>
          </a:p>
          <a:p>
            <a:pPr algn="ctr">
              <a:lnSpc>
                <a:spcPct val="150000"/>
              </a:lnSpc>
            </a:pPr>
            <a:r>
              <a:rPr lang="pl-PL" sz="2600" b="1" i="1" dirty="0" smtClean="0"/>
              <a:t>Ogólnopolskiego Tygodnia Kariery 2018</a:t>
            </a:r>
          </a:p>
          <a:p>
            <a:pPr algn="ctr">
              <a:lnSpc>
                <a:spcPct val="150000"/>
              </a:lnSpc>
            </a:pPr>
            <a:r>
              <a:rPr lang="pl-PL" sz="2600" b="1" i="1" dirty="0"/>
              <a:t> </a:t>
            </a:r>
            <a:r>
              <a:rPr lang="pl-PL" sz="2600" b="1" i="1" dirty="0" smtClean="0"/>
              <a:t>w Centrum Informacji i Planowania Kariery Zawodowej w Gorzowie Wielkopolskim</a:t>
            </a:r>
            <a:endParaRPr lang="pl-PL" sz="2600" b="1" i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183208" y="6432153"/>
            <a:ext cx="5495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           </a:t>
            </a:r>
            <a:endParaRPr lang="pl-PL" dirty="0"/>
          </a:p>
        </p:txBody>
      </p:sp>
      <p:pic>
        <p:nvPicPr>
          <p:cNvPr id="4" name="Obraz 3" descr="http://sdsiz.com.pl/downloads/jpg/otk_v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892" y="6060163"/>
            <a:ext cx="387477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http://otk.sdsiz.com.pl/download/png/MRPiPS.pn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-2755"/>
          <a:stretch/>
        </p:blipFill>
        <p:spPr bwMode="auto">
          <a:xfrm>
            <a:off x="7289640" y="6479898"/>
            <a:ext cx="1360805" cy="4565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az 5" descr="http://otk.sdsiz.com.pl/download/jpg/MEN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7" b="14735"/>
          <a:stretch/>
        </p:blipFill>
        <p:spPr bwMode="auto">
          <a:xfrm>
            <a:off x="2157889" y="6536413"/>
            <a:ext cx="1089025" cy="400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1704974" y="6060163"/>
            <a:ext cx="16973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         </a:t>
            </a:r>
          </a:p>
          <a:p>
            <a:r>
              <a:rPr lang="pl-PL" sz="1100" dirty="0"/>
              <a:t> </a:t>
            </a:r>
            <a:r>
              <a:rPr lang="pl-PL" sz="1100" dirty="0" smtClean="0"/>
              <a:t>       </a:t>
            </a:r>
            <a:r>
              <a:rPr lang="pl-PL" sz="1000" dirty="0" smtClean="0"/>
              <a:t>Patronat honorowy</a:t>
            </a:r>
            <a:endParaRPr lang="pl-PL" sz="1000" dirty="0"/>
          </a:p>
        </p:txBody>
      </p:sp>
      <p:sp>
        <p:nvSpPr>
          <p:cNvPr id="8" name="Prostokąt 7"/>
          <p:cNvSpPr/>
          <p:nvPr/>
        </p:nvSpPr>
        <p:spPr>
          <a:xfrm>
            <a:off x="3840304" y="3595172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 </a:t>
            </a:r>
            <a:endParaRPr lang="pl-PL" sz="1100" dirty="0"/>
          </a:p>
        </p:txBody>
      </p:sp>
      <p:sp>
        <p:nvSpPr>
          <p:cNvPr id="10" name="Prostokąt 9"/>
          <p:cNvSpPr/>
          <p:nvPr/>
        </p:nvSpPr>
        <p:spPr>
          <a:xfrm rot="10800000" flipV="1">
            <a:off x="7205662" y="6207085"/>
            <a:ext cx="16751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Patronat honorowy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3649802" y="5045127"/>
            <a:ext cx="27417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200" dirty="0"/>
              <a:t>17 października 2018</a:t>
            </a:r>
          </a:p>
        </p:txBody>
      </p:sp>
      <p:pic>
        <p:nvPicPr>
          <p:cNvPr id="12" name="Obraz 11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7526" y="144555"/>
            <a:ext cx="6887286" cy="629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675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4300" y="123825"/>
            <a:ext cx="82391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3" name="Prostokąt 2"/>
          <p:cNvSpPr/>
          <p:nvPr/>
        </p:nvSpPr>
        <p:spPr>
          <a:xfrm>
            <a:off x="246814" y="689401"/>
            <a:ext cx="9725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00B050"/>
                </a:solidFill>
              </a:rPr>
              <a:t>Warsztat </a:t>
            </a:r>
            <a:r>
              <a:rPr lang="pl-PL" sz="2400" b="1" dirty="0" smtClean="0">
                <a:solidFill>
                  <a:srgbClr val="00B050"/>
                </a:solidFill>
              </a:rPr>
              <a:t>motywacyjny </a:t>
            </a:r>
          </a:p>
          <a:p>
            <a:pPr algn="ctr"/>
            <a:r>
              <a:rPr lang="pl-PL" sz="2400" b="1" i="1" dirty="0" smtClean="0">
                <a:solidFill>
                  <a:srgbClr val="00B050"/>
                </a:solidFill>
              </a:rPr>
              <a:t>„Zostań </a:t>
            </a:r>
            <a:r>
              <a:rPr lang="pl-PL" sz="2400" b="1" i="1" dirty="0">
                <a:solidFill>
                  <a:srgbClr val="00B050"/>
                </a:solidFill>
              </a:rPr>
              <a:t>bohaterem własnego szczęścia</a:t>
            </a:r>
            <a:r>
              <a:rPr lang="pl-PL" sz="2400" b="1" i="1" dirty="0" smtClean="0">
                <a:solidFill>
                  <a:srgbClr val="00B050"/>
                </a:solidFill>
              </a:rPr>
              <a:t>”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3436292" y="3639174"/>
            <a:ext cx="3404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PLAN WARSZTATU</a:t>
            </a:r>
            <a:endParaRPr lang="pl-PL" sz="2800" b="1" dirty="0"/>
          </a:p>
        </p:txBody>
      </p:sp>
      <p:sp>
        <p:nvSpPr>
          <p:cNvPr id="8" name="pole tekstowe 7"/>
          <p:cNvSpPr txBox="1"/>
          <p:nvPr/>
        </p:nvSpPr>
        <p:spPr>
          <a:xfrm>
            <a:off x="561975" y="2178799"/>
            <a:ext cx="300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Organizatorzy warsztatu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6840933" y="2186419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Adresaci </a:t>
            </a:r>
            <a:r>
              <a:rPr lang="pl-PL" dirty="0" smtClean="0"/>
              <a:t>warsztatu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-454182" y="4736173"/>
            <a:ext cx="4017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               </a:t>
            </a:r>
          </a:p>
          <a:p>
            <a:r>
              <a:rPr lang="pl-PL" dirty="0"/>
              <a:t> </a:t>
            </a:r>
            <a:r>
              <a:rPr lang="pl-PL" dirty="0" smtClean="0"/>
              <a:t>                Promocja warsztatu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6841360" y="5238750"/>
            <a:ext cx="206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                 </a:t>
            </a:r>
            <a:endParaRPr lang="pl-PL" dirty="0"/>
          </a:p>
        </p:txBody>
      </p:sp>
      <p:cxnSp>
        <p:nvCxnSpPr>
          <p:cNvPr id="12" name="Łącznik prosty ze strzałką 11"/>
          <p:cNvCxnSpPr/>
          <p:nvPr/>
        </p:nvCxnSpPr>
        <p:spPr>
          <a:xfrm>
            <a:off x="6531494" y="3884441"/>
            <a:ext cx="689661" cy="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H="1">
            <a:off x="3080563" y="4292473"/>
            <a:ext cx="700862" cy="741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 flipV="1">
            <a:off x="4972541" y="2660966"/>
            <a:ext cx="9034" cy="910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/>
          <p:nvPr/>
        </p:nvCxnSpPr>
        <p:spPr>
          <a:xfrm flipH="1" flipV="1">
            <a:off x="2862558" y="2700778"/>
            <a:ext cx="942375" cy="871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/>
          <p:cNvCxnSpPr/>
          <p:nvPr/>
        </p:nvCxnSpPr>
        <p:spPr>
          <a:xfrm>
            <a:off x="4972541" y="4300097"/>
            <a:ext cx="18067" cy="714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rostokąt 29"/>
          <p:cNvSpPr/>
          <p:nvPr/>
        </p:nvSpPr>
        <p:spPr>
          <a:xfrm>
            <a:off x="2862558" y="5353548"/>
            <a:ext cx="4493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 Prelegenci Ambasadorowie Szczęścia</a:t>
            </a:r>
          </a:p>
        </p:txBody>
      </p:sp>
      <p:sp>
        <p:nvSpPr>
          <p:cNvPr id="32" name="Prostokąt 31"/>
          <p:cNvSpPr/>
          <p:nvPr/>
        </p:nvSpPr>
        <p:spPr>
          <a:xfrm>
            <a:off x="6993760" y="3664203"/>
            <a:ext cx="3246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      Program </a:t>
            </a:r>
            <a:r>
              <a:rPr lang="pl-PL" dirty="0"/>
              <a:t>warsztatu</a:t>
            </a:r>
          </a:p>
        </p:txBody>
      </p:sp>
      <p:cxnSp>
        <p:nvCxnSpPr>
          <p:cNvPr id="39" name="Łącznik prosty ze strzałką 38"/>
          <p:cNvCxnSpPr/>
          <p:nvPr/>
        </p:nvCxnSpPr>
        <p:spPr>
          <a:xfrm flipV="1">
            <a:off x="6229350" y="2732245"/>
            <a:ext cx="764410" cy="753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ole tekstowe 42"/>
          <p:cNvSpPr txBox="1"/>
          <p:nvPr/>
        </p:nvSpPr>
        <p:spPr>
          <a:xfrm>
            <a:off x="3698127" y="2047123"/>
            <a:ext cx="3142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     Logo warsztatu</a:t>
            </a:r>
          </a:p>
          <a:p>
            <a:endParaRPr lang="pl-PL" dirty="0"/>
          </a:p>
        </p:txBody>
      </p:sp>
      <p:sp>
        <p:nvSpPr>
          <p:cNvPr id="44" name="pole tekstowe 43"/>
          <p:cNvSpPr txBox="1"/>
          <p:nvPr/>
        </p:nvSpPr>
        <p:spPr>
          <a:xfrm>
            <a:off x="7277100" y="496654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Ś</a:t>
            </a:r>
            <a:r>
              <a:rPr lang="pl-PL" dirty="0" smtClean="0"/>
              <a:t>lubowanie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781051" y="3758825"/>
            <a:ext cx="191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Cyfra warsztatu</a:t>
            </a:r>
          </a:p>
        </p:txBody>
      </p:sp>
      <p:cxnSp>
        <p:nvCxnSpPr>
          <p:cNvPr id="22" name="Łącznik prosty ze strzałką 21"/>
          <p:cNvCxnSpPr/>
          <p:nvPr/>
        </p:nvCxnSpPr>
        <p:spPr>
          <a:xfrm>
            <a:off x="5996183" y="4224587"/>
            <a:ext cx="757042" cy="6022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/>
          <p:cNvCxnSpPr>
            <a:endCxn id="5" idx="3"/>
          </p:cNvCxnSpPr>
          <p:nvPr/>
        </p:nvCxnSpPr>
        <p:spPr>
          <a:xfrm flipH="1">
            <a:off x="2691109" y="3941787"/>
            <a:ext cx="745183" cy="1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36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81000" y="381000"/>
            <a:ext cx="77057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380999" y="769466"/>
            <a:ext cx="9699625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00B050"/>
                </a:solidFill>
              </a:rPr>
              <a:t>Warsztat motywacyjny </a:t>
            </a:r>
            <a:r>
              <a:rPr lang="pl-PL" sz="2400" b="1" i="1" dirty="0" smtClean="0">
                <a:solidFill>
                  <a:srgbClr val="00B050"/>
                </a:solidFill>
              </a:rPr>
              <a:t>„Zostań </a:t>
            </a:r>
            <a:r>
              <a:rPr lang="pl-PL" sz="2400" b="1" i="1" dirty="0">
                <a:solidFill>
                  <a:srgbClr val="00B050"/>
                </a:solidFill>
              </a:rPr>
              <a:t>bohaterem własnego szczęścia”</a:t>
            </a:r>
          </a:p>
          <a:p>
            <a:r>
              <a:rPr lang="pl-PL" dirty="0" smtClean="0"/>
              <a:t>                           </a:t>
            </a:r>
          </a:p>
          <a:p>
            <a:pPr algn="ctr"/>
            <a:r>
              <a:rPr lang="pl-PL" sz="2000" b="1" dirty="0" smtClean="0"/>
              <a:t>Organizatorzy warsztatu</a:t>
            </a:r>
          </a:p>
          <a:p>
            <a:endParaRPr lang="pl-PL" dirty="0" smtClean="0"/>
          </a:p>
          <a:p>
            <a:pPr marL="342900" indent="-342900">
              <a:buAutoNum type="arabicPeriod"/>
            </a:pPr>
            <a:r>
              <a:rPr lang="pl-PL" u="sng" dirty="0" smtClean="0"/>
              <a:t>Interwizja Poradnictwa Zawodowego:</a:t>
            </a:r>
          </a:p>
          <a:p>
            <a:endParaRPr lang="pl-PL" u="sng" dirty="0"/>
          </a:p>
          <a:p>
            <a:endParaRPr lang="pl-PL" dirty="0"/>
          </a:p>
        </p:txBody>
      </p:sp>
      <p:pic>
        <p:nvPicPr>
          <p:cNvPr id="5" name="Obraz 4"/>
          <p:cNvPicPr/>
          <p:nvPr/>
        </p:nvPicPr>
        <p:blipFill rotWithShape="1">
          <a:blip r:embed="rId2"/>
          <a:srcRect l="85714"/>
          <a:stretch/>
        </p:blipFill>
        <p:spPr bwMode="auto">
          <a:xfrm>
            <a:off x="792943" y="2728118"/>
            <a:ext cx="808037" cy="4939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1641386" y="2826688"/>
            <a:ext cx="821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Centrum Informacji i Planowania Kariery Zawodowej w Gorzowie Wlkp.</a:t>
            </a:r>
            <a:endParaRPr lang="pl-PL" dirty="0"/>
          </a:p>
        </p:txBody>
      </p:sp>
      <p:pic>
        <p:nvPicPr>
          <p:cNvPr id="8" name="Obraz 7" descr="Znalezione obrazy dla zapytania mck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7" t="15272" r="12695" b="21843"/>
          <a:stretch/>
        </p:blipFill>
        <p:spPr bwMode="auto">
          <a:xfrm>
            <a:off x="792943" y="3520278"/>
            <a:ext cx="808037" cy="4298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662098" y="3539369"/>
            <a:ext cx="811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Młodzieżowe Centrum Kariery OHP w Międzyrzeczu/Skwierzynie</a:t>
            </a:r>
            <a:endParaRPr lang="pl-PL" dirty="0"/>
          </a:p>
        </p:txBody>
      </p:sp>
      <p:pic>
        <p:nvPicPr>
          <p:cNvPr id="10" name="Obraz 9" descr="Podobny obraz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02" y="5836050"/>
            <a:ext cx="860425" cy="433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Znalezione obrazy dla zapytania Wojewódzki osrodek metodyczny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26" y="6541403"/>
            <a:ext cx="930272" cy="33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 descr="Znalezione obrazy dla zapytania PUP Gorzów logo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0"/>
          <a:stretch/>
        </p:blipFill>
        <p:spPr bwMode="auto">
          <a:xfrm>
            <a:off x="786041" y="5142292"/>
            <a:ext cx="855345" cy="4216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" y="4223961"/>
            <a:ext cx="772954" cy="682711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1662098" y="4362044"/>
            <a:ext cx="732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Centrum Edukacji i Pracy Młodzieży  OHP w Gorzowie Wlkp.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1762102" y="5166112"/>
            <a:ext cx="676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Powiatowy Urząd Pracy w Gorzowie Wlkp.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1762102" y="5875670"/>
            <a:ext cx="5686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Zespół Szkół Gastronomicznych w Gorzowie Wlkp.</a:t>
            </a:r>
            <a:endParaRPr lang="pl-PL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1762102" y="6541403"/>
            <a:ext cx="7110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Wojewódzki Ośrodek Metodyczny w Gorzowie Wlkp.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7289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8600" y="94348"/>
            <a:ext cx="79057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3" name="Prostokąt 2"/>
          <p:cNvSpPr/>
          <p:nvPr/>
        </p:nvSpPr>
        <p:spPr>
          <a:xfrm>
            <a:off x="133349" y="804347"/>
            <a:ext cx="1002982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 </a:t>
            </a:r>
            <a:r>
              <a:rPr lang="pl-PL" sz="2400" b="1" dirty="0">
                <a:solidFill>
                  <a:srgbClr val="00B050"/>
                </a:solidFill>
              </a:rPr>
              <a:t>Warsztat motywacyjny </a:t>
            </a:r>
            <a:r>
              <a:rPr lang="pl-PL" sz="2400" b="1" i="1" dirty="0">
                <a:solidFill>
                  <a:srgbClr val="00B050"/>
                </a:solidFill>
              </a:rPr>
              <a:t>„Zostań bohaterem własnego szczęścia”</a:t>
            </a:r>
          </a:p>
          <a:p>
            <a:endParaRPr lang="pl-PL" dirty="0" smtClean="0"/>
          </a:p>
          <a:p>
            <a:pPr algn="ctr"/>
            <a:r>
              <a:rPr lang="pl-PL" sz="2000" b="1" dirty="0" smtClean="0"/>
              <a:t> Organizatorzy, partnerzy </a:t>
            </a:r>
            <a:r>
              <a:rPr lang="pl-PL" sz="2000" b="1" dirty="0"/>
              <a:t>warsztatu</a:t>
            </a:r>
          </a:p>
        </p:txBody>
      </p:sp>
      <p:sp>
        <p:nvSpPr>
          <p:cNvPr id="4" name="Prostokąt 3"/>
          <p:cNvSpPr/>
          <p:nvPr/>
        </p:nvSpPr>
        <p:spPr>
          <a:xfrm>
            <a:off x="881234" y="2137840"/>
            <a:ext cx="2686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u="sng" dirty="0"/>
              <a:t>2. </a:t>
            </a:r>
            <a:r>
              <a:rPr lang="pl-PL" u="sng" dirty="0" smtClean="0"/>
              <a:t>Współorganizatorzy</a:t>
            </a:r>
            <a:r>
              <a:rPr lang="pl-PL" u="sng" dirty="0"/>
              <a:t>:</a:t>
            </a:r>
          </a:p>
        </p:txBody>
      </p:sp>
      <p:pic>
        <p:nvPicPr>
          <p:cNvPr id="5" name="Obraz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03" y="2886453"/>
            <a:ext cx="574041" cy="574001"/>
          </a:xfrm>
          <a:prstGeom prst="rect">
            <a:avLst/>
          </a:prstGeom>
        </p:spPr>
      </p:pic>
      <p:pic>
        <p:nvPicPr>
          <p:cNvPr id="6" name="Obraz 5" descr="Znalezione obrazy dla zapytania radio plus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6" b="25676"/>
          <a:stretch/>
        </p:blipFill>
        <p:spPr bwMode="auto">
          <a:xfrm>
            <a:off x="878767" y="3880862"/>
            <a:ext cx="685165" cy="342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rostokąt 6"/>
          <p:cNvSpPr/>
          <p:nvPr/>
        </p:nvSpPr>
        <p:spPr>
          <a:xfrm>
            <a:off x="1644650" y="2923049"/>
            <a:ext cx="7394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Akademia im. Jakuba z Paradyża w Gorzowie Wlkp. – Biuro Karier </a:t>
            </a:r>
          </a:p>
        </p:txBody>
      </p:sp>
      <p:sp>
        <p:nvSpPr>
          <p:cNvPr id="8" name="Prostokąt 7"/>
          <p:cNvSpPr/>
          <p:nvPr/>
        </p:nvSpPr>
        <p:spPr>
          <a:xfrm>
            <a:off x="1644650" y="3853795"/>
            <a:ext cx="2241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Radio Plus Gorzów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818024" y="4733975"/>
            <a:ext cx="8181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u="sng" dirty="0" smtClean="0"/>
              <a:t>3. Partnerzy: 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10" name="Obraz 9" descr="herb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61" b="99020" l="2247" r="95506">
                        <a14:foregroundMark x1="89888" y1="11765" x2="83146" y2="84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15" y="5574790"/>
            <a:ext cx="361950" cy="41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0" t="6869" r="56385" b="78031"/>
          <a:stretch/>
        </p:blipFill>
        <p:spPr bwMode="auto">
          <a:xfrm>
            <a:off x="818024" y="6221252"/>
            <a:ext cx="694055" cy="336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1552992" y="5593105"/>
            <a:ext cx="5038725" cy="28783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450"/>
              </a:lnSpc>
              <a:spcAft>
                <a:spcPts val="0"/>
              </a:spcAft>
            </a:pPr>
            <a:r>
              <a:rPr lang="pl-PL" dirty="0"/>
              <a:t>Urząd </a:t>
            </a:r>
            <a:r>
              <a:rPr lang="pl-PL" dirty="0" smtClean="0"/>
              <a:t>Miasta w </a:t>
            </a:r>
            <a:r>
              <a:rPr lang="pl-PL" dirty="0"/>
              <a:t>Gorzowie Wielkopolskim</a:t>
            </a:r>
            <a:endParaRPr lang="pl-PL" dirty="0">
              <a:effectLst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644650" y="6273109"/>
            <a:ext cx="5038725" cy="2846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450"/>
              </a:lnSpc>
              <a:spcAft>
                <a:spcPts val="0"/>
              </a:spcAft>
            </a:pPr>
            <a:r>
              <a:rPr lang="pl-PL" dirty="0" err="1"/>
              <a:t>Algraf</a:t>
            </a:r>
            <a:r>
              <a:rPr lang="pl-PL" dirty="0"/>
              <a:t> - Reklama </a:t>
            </a:r>
            <a:r>
              <a:rPr lang="pl-PL" dirty="0" smtClean="0"/>
              <a:t>Poligrafia w </a:t>
            </a:r>
            <a:r>
              <a:rPr lang="pl-PL" dirty="0"/>
              <a:t>Skwierzynie </a:t>
            </a:r>
            <a:endParaRPr lang="pl-PL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973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09549" y="276225"/>
            <a:ext cx="92868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419100" y="1190625"/>
            <a:ext cx="83724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                                                         </a:t>
            </a:r>
          </a:p>
          <a:p>
            <a:pPr algn="ctr"/>
            <a:r>
              <a:rPr lang="pl-PL" sz="2000" b="1" dirty="0" smtClean="0"/>
              <a:t>          Logo warsztatu</a:t>
            </a:r>
            <a:endParaRPr lang="pl-PL" sz="2000" b="1" dirty="0"/>
          </a:p>
        </p:txBody>
      </p:sp>
      <p:pic>
        <p:nvPicPr>
          <p:cNvPr id="4" name="Obraz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8" t="28780" r="29683" b="22725"/>
          <a:stretch/>
        </p:blipFill>
        <p:spPr bwMode="auto">
          <a:xfrm>
            <a:off x="1711960" y="2028825"/>
            <a:ext cx="6670040" cy="48728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09549" y="882134"/>
            <a:ext cx="9686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B050"/>
                </a:solidFill>
              </a:rPr>
              <a:t>Warsztat motywacyjny </a:t>
            </a:r>
            <a:r>
              <a:rPr lang="pl-PL" sz="2400" b="1" i="1" dirty="0">
                <a:solidFill>
                  <a:srgbClr val="00B050"/>
                </a:solidFill>
              </a:rPr>
              <a:t>„Zostań bohaterem własnego szczęścia”</a:t>
            </a:r>
          </a:p>
        </p:txBody>
      </p:sp>
    </p:spTree>
    <p:extLst>
      <p:ext uri="{BB962C8B-B14F-4D97-AF65-F5344CB8AC3E}">
        <p14:creationId xmlns:p14="http://schemas.microsoft.com/office/powerpoint/2010/main" val="173043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76225" y="227698"/>
            <a:ext cx="92582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3" name="Prostokąt 2"/>
          <p:cNvSpPr/>
          <p:nvPr/>
        </p:nvSpPr>
        <p:spPr>
          <a:xfrm>
            <a:off x="-1419226" y="1726213"/>
            <a:ext cx="885825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/>
              <a:t>Adresaci </a:t>
            </a:r>
            <a:r>
              <a:rPr lang="pl-PL" sz="2000" b="1" dirty="0" smtClean="0"/>
              <a:t>warsztatu</a:t>
            </a:r>
          </a:p>
          <a:p>
            <a:pPr algn="ctr"/>
            <a:endParaRPr lang="pl-PL" dirty="0" smtClean="0"/>
          </a:p>
          <a:p>
            <a:pPr algn="ctr"/>
            <a:r>
              <a:rPr lang="pl-PL" dirty="0" smtClean="0"/>
              <a:t>Uczniowie ósmych klas szkół podstawowych</a:t>
            </a:r>
          </a:p>
          <a:p>
            <a:pPr algn="ctr"/>
            <a:r>
              <a:rPr lang="pl-PL" dirty="0" smtClean="0"/>
              <a:t>Uczniowie trzecich klas gimnazjum</a:t>
            </a:r>
          </a:p>
          <a:p>
            <a:pPr algn="ctr"/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38124" y="3291410"/>
            <a:ext cx="716279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- 14 szkół uczestniczyło w warsztacie, tj.:</a:t>
            </a:r>
          </a:p>
          <a:p>
            <a:endParaRPr lang="pl-PL" dirty="0" smtClean="0"/>
          </a:p>
          <a:p>
            <a:pPr marL="228600" indent="-228600">
              <a:buAutoNum type="arabicPeriod"/>
            </a:pPr>
            <a:r>
              <a:rPr lang="pl-PL" sz="1100" dirty="0" smtClean="0"/>
              <a:t>Szkoła </a:t>
            </a:r>
            <a:r>
              <a:rPr lang="pl-PL" sz="1100" dirty="0"/>
              <a:t>Podstawowa nr 2 </a:t>
            </a:r>
            <a:r>
              <a:rPr lang="pl-PL" sz="1100" dirty="0" smtClean="0"/>
              <a:t>z </a:t>
            </a:r>
            <a:r>
              <a:rPr lang="pl-PL" sz="1100" dirty="0"/>
              <a:t>Oddziałami </a:t>
            </a:r>
            <a:r>
              <a:rPr lang="pl-PL" sz="1100" dirty="0" smtClean="0"/>
              <a:t>Sportowymi, Gorzów </a:t>
            </a:r>
            <a:r>
              <a:rPr lang="pl-PL" sz="1100" dirty="0"/>
              <a:t>Wlkp</a:t>
            </a:r>
            <a:r>
              <a:rPr lang="pl-PL" sz="1100" dirty="0" smtClean="0"/>
              <a:t>.</a:t>
            </a:r>
          </a:p>
          <a:p>
            <a:pPr marL="228600" indent="-228600">
              <a:buFontTx/>
              <a:buAutoNum type="arabicPeriod"/>
            </a:pPr>
            <a:r>
              <a:rPr lang="pl-PL" sz="1100" dirty="0"/>
              <a:t>Szkoła Podstawowa nr 10 z Oddziałami </a:t>
            </a:r>
            <a:r>
              <a:rPr lang="pl-PL" sz="1100" dirty="0" smtClean="0"/>
              <a:t>Integracyjnymi, </a:t>
            </a:r>
            <a:r>
              <a:rPr lang="pl-PL" sz="1100" dirty="0"/>
              <a:t>Gorzów Wlkp.</a:t>
            </a:r>
          </a:p>
          <a:p>
            <a:pPr marL="228600" indent="-228600">
              <a:buFontTx/>
              <a:buAutoNum type="arabicPeriod"/>
            </a:pPr>
            <a:r>
              <a:rPr lang="pl-PL" sz="1100" dirty="0"/>
              <a:t>Szkoła Podstawowa nr 20 z Oddziałami </a:t>
            </a:r>
            <a:r>
              <a:rPr lang="pl-PL" sz="1100" dirty="0" smtClean="0"/>
              <a:t>Integracyjnymi, </a:t>
            </a:r>
            <a:r>
              <a:rPr lang="pl-PL" sz="1100" dirty="0"/>
              <a:t>Gorzów Wlkp</a:t>
            </a:r>
            <a:r>
              <a:rPr lang="pl-PL" sz="1100" dirty="0" smtClean="0"/>
              <a:t>.</a:t>
            </a:r>
          </a:p>
          <a:p>
            <a:pPr marL="228600" indent="-228600">
              <a:buFontTx/>
              <a:buAutoNum type="arabicPeriod"/>
            </a:pPr>
            <a:r>
              <a:rPr lang="pl-PL" sz="1100" dirty="0" smtClean="0"/>
              <a:t>Szkoła </a:t>
            </a:r>
            <a:r>
              <a:rPr lang="pl-PL" sz="1100" dirty="0"/>
              <a:t>Podstawowa nr </a:t>
            </a:r>
            <a:r>
              <a:rPr lang="pl-PL" sz="1100" dirty="0" smtClean="0"/>
              <a:t>21, Gorzów </a:t>
            </a:r>
            <a:r>
              <a:rPr lang="pl-PL" sz="1100" dirty="0"/>
              <a:t>Wlkp</a:t>
            </a:r>
            <a:r>
              <a:rPr lang="pl-PL" sz="1100" dirty="0" smtClean="0"/>
              <a:t>.</a:t>
            </a:r>
          </a:p>
          <a:p>
            <a:pPr marL="228600" indent="-228600">
              <a:buFontTx/>
              <a:buAutoNum type="arabicPeriod"/>
            </a:pPr>
            <a:r>
              <a:rPr lang="pl-PL" sz="1100" dirty="0"/>
              <a:t>Zespół Szkół Edukacyjnych z Oddziałami </a:t>
            </a:r>
            <a:r>
              <a:rPr lang="pl-PL" sz="1100" dirty="0" smtClean="0"/>
              <a:t>Integracyjnymi, Skwierzyna</a:t>
            </a:r>
          </a:p>
          <a:p>
            <a:pPr marL="228600" indent="-228600">
              <a:buFontTx/>
              <a:buAutoNum type="arabicPeriod"/>
            </a:pPr>
            <a:r>
              <a:rPr lang="pl-PL" sz="1100" dirty="0" smtClean="0"/>
              <a:t>Szkoła </a:t>
            </a:r>
            <a:r>
              <a:rPr lang="pl-PL" sz="1100" dirty="0"/>
              <a:t>Podstawowa nr </a:t>
            </a:r>
            <a:r>
              <a:rPr lang="pl-PL" sz="1100" dirty="0" smtClean="0"/>
              <a:t>1, Strzelce Krajeńskie</a:t>
            </a:r>
          </a:p>
          <a:p>
            <a:pPr marL="228600" indent="-228600">
              <a:buFontTx/>
              <a:buAutoNum type="arabicPeriod"/>
            </a:pPr>
            <a:r>
              <a:rPr lang="pl-PL" sz="1100" dirty="0" smtClean="0"/>
              <a:t>Szkoła </a:t>
            </a:r>
            <a:r>
              <a:rPr lang="pl-PL" sz="1100" dirty="0"/>
              <a:t>Podstawowa nr 13 </a:t>
            </a:r>
            <a:r>
              <a:rPr lang="pl-PL" sz="1100" dirty="0" smtClean="0"/>
              <a:t>z </a:t>
            </a:r>
            <a:r>
              <a:rPr lang="pl-PL" sz="1100" dirty="0"/>
              <a:t>Oddziałami Integracyjnymi i Oddziałami </a:t>
            </a:r>
            <a:r>
              <a:rPr lang="pl-PL" sz="1100" dirty="0" smtClean="0"/>
              <a:t>Sportowymi, Gorzów Wlkp.</a:t>
            </a:r>
          </a:p>
          <a:p>
            <a:pPr marL="228600" indent="-228600">
              <a:buFontTx/>
              <a:buAutoNum type="arabicPeriod"/>
            </a:pPr>
            <a:r>
              <a:rPr lang="pl-PL" sz="1100" dirty="0"/>
              <a:t>Zespół Szkół Mistrzostwa </a:t>
            </a:r>
            <a:r>
              <a:rPr lang="pl-PL" sz="1100" dirty="0" smtClean="0"/>
              <a:t>Sportowego, Gorzów </a:t>
            </a:r>
            <a:r>
              <a:rPr lang="pl-PL" sz="1100" dirty="0"/>
              <a:t>Wlkp. </a:t>
            </a:r>
            <a:endParaRPr lang="pl-PL" sz="1100" dirty="0" smtClean="0"/>
          </a:p>
          <a:p>
            <a:pPr marL="228600" indent="-228600">
              <a:buFontTx/>
              <a:buAutoNum type="arabicPeriod"/>
            </a:pPr>
            <a:r>
              <a:rPr lang="pl-PL" sz="1100" dirty="0" smtClean="0"/>
              <a:t>Szkoła </a:t>
            </a:r>
            <a:r>
              <a:rPr lang="pl-PL" sz="1100" dirty="0"/>
              <a:t>Podstawowa nr </a:t>
            </a:r>
            <a:r>
              <a:rPr lang="pl-PL" sz="1100" dirty="0" smtClean="0"/>
              <a:t>15, Gorzów Wlkp.</a:t>
            </a:r>
          </a:p>
          <a:p>
            <a:pPr marL="228600" indent="-228600">
              <a:buFontTx/>
              <a:buAutoNum type="arabicPeriod"/>
            </a:pPr>
            <a:r>
              <a:rPr lang="pl-PL" sz="1100" dirty="0" smtClean="0"/>
              <a:t>Szkoła </a:t>
            </a:r>
            <a:r>
              <a:rPr lang="pl-PL" sz="1100" dirty="0"/>
              <a:t>Podstawowa nr 17 z Oddziałami Sportowymi i </a:t>
            </a:r>
            <a:r>
              <a:rPr lang="pl-PL" sz="1100" dirty="0" smtClean="0"/>
              <a:t>Gimnazjalnymi, Gorzów </a:t>
            </a:r>
            <a:r>
              <a:rPr lang="pl-PL" sz="1100" dirty="0"/>
              <a:t>Wlkp.</a:t>
            </a:r>
          </a:p>
          <a:p>
            <a:pPr marL="228600" indent="-228600">
              <a:buFontTx/>
              <a:buAutoNum type="arabicPeriod"/>
            </a:pPr>
            <a:r>
              <a:rPr lang="pl-PL" sz="1100" dirty="0" smtClean="0"/>
              <a:t>Zespół </a:t>
            </a:r>
            <a:r>
              <a:rPr lang="pl-PL" sz="1100" dirty="0"/>
              <a:t>Szkół nr </a:t>
            </a:r>
            <a:r>
              <a:rPr lang="pl-PL" sz="1100" dirty="0" smtClean="0"/>
              <a:t>12, </a:t>
            </a:r>
            <a:r>
              <a:rPr lang="pl-PL" sz="1100" dirty="0"/>
              <a:t>Gorzów Wlkp</a:t>
            </a:r>
            <a:r>
              <a:rPr lang="pl-PL" sz="1100" dirty="0" smtClean="0"/>
              <a:t>.</a:t>
            </a:r>
          </a:p>
          <a:p>
            <a:pPr marL="228600" indent="-228600">
              <a:buFontTx/>
              <a:buAutoNum type="arabicPeriod"/>
            </a:pPr>
            <a:r>
              <a:rPr lang="pl-PL" sz="1100" dirty="0" smtClean="0"/>
              <a:t>Szkoła </a:t>
            </a:r>
            <a:r>
              <a:rPr lang="pl-PL" sz="1100" dirty="0"/>
              <a:t>Podstawowa nr </a:t>
            </a:r>
            <a:r>
              <a:rPr lang="pl-PL" sz="1100" dirty="0" smtClean="0"/>
              <a:t>4, Gorzów </a:t>
            </a:r>
            <a:r>
              <a:rPr lang="pl-PL" sz="1100" dirty="0"/>
              <a:t>Wlkp</a:t>
            </a:r>
            <a:r>
              <a:rPr lang="pl-PL" sz="1100" dirty="0" smtClean="0"/>
              <a:t>.</a:t>
            </a:r>
          </a:p>
          <a:p>
            <a:pPr marL="228600" indent="-228600">
              <a:buFontTx/>
              <a:buAutoNum type="arabicPeriod"/>
            </a:pPr>
            <a:r>
              <a:rPr lang="pl-PL" sz="1100" dirty="0" smtClean="0"/>
              <a:t>Zespół </a:t>
            </a:r>
            <a:r>
              <a:rPr lang="pl-PL" sz="1100" dirty="0"/>
              <a:t>Szkół Budowlanych i Samochodowych Gimnazjum dla </a:t>
            </a:r>
            <a:r>
              <a:rPr lang="pl-PL" sz="1100" dirty="0" smtClean="0"/>
              <a:t>dorosłych, Gorzów </a:t>
            </a:r>
            <a:r>
              <a:rPr lang="pl-PL" sz="1100" dirty="0"/>
              <a:t>Wlkp</a:t>
            </a:r>
            <a:r>
              <a:rPr lang="pl-PL" sz="1100" dirty="0" smtClean="0"/>
              <a:t>.</a:t>
            </a:r>
          </a:p>
          <a:p>
            <a:pPr marL="228600" indent="-228600">
              <a:buFontTx/>
              <a:buAutoNum type="arabicPeriod"/>
            </a:pPr>
            <a:r>
              <a:rPr lang="pl-PL" sz="1100" dirty="0" smtClean="0"/>
              <a:t>Szkoła Podstawowa, Baczyna</a:t>
            </a:r>
            <a:endParaRPr lang="pl-PL" sz="1100" dirty="0"/>
          </a:p>
          <a:p>
            <a:pPr marL="228600" indent="-228600">
              <a:buFontTx/>
              <a:buAutoNum type="arabicPeriod"/>
            </a:pPr>
            <a:endParaRPr lang="pl-PL" sz="1200" dirty="0"/>
          </a:p>
          <a:p>
            <a:pPr marL="228600" indent="-228600">
              <a:buFontTx/>
              <a:buAutoNum type="arabicPeriod"/>
            </a:pPr>
            <a:endParaRPr lang="pl-PL" sz="1200" dirty="0"/>
          </a:p>
          <a:p>
            <a:pPr marL="228600" indent="-228600">
              <a:buFontTx/>
              <a:buAutoNum type="arabicPeriod"/>
            </a:pPr>
            <a:endParaRPr lang="pl-PL" sz="1200" dirty="0"/>
          </a:p>
          <a:p>
            <a:endParaRPr lang="pl-PL" sz="1200" dirty="0"/>
          </a:p>
          <a:p>
            <a:pPr marL="228600" indent="-228600">
              <a:buFontTx/>
              <a:buAutoNum type="arabicPeriod"/>
            </a:pPr>
            <a:endParaRPr lang="pl-PL" sz="1200" dirty="0"/>
          </a:p>
          <a:p>
            <a:pPr marL="228600" indent="-228600">
              <a:buAutoNum type="arabicPeriod"/>
            </a:pPr>
            <a:endParaRPr lang="pl-PL" sz="1200" dirty="0" smtClean="0"/>
          </a:p>
          <a:p>
            <a:endParaRPr lang="pl-PL" sz="12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33350" y="722625"/>
            <a:ext cx="981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B050"/>
                </a:solidFill>
              </a:rPr>
              <a:t>Warsztat motywacyjny </a:t>
            </a:r>
            <a:r>
              <a:rPr lang="pl-PL" sz="2400" b="1" i="1" dirty="0">
                <a:solidFill>
                  <a:srgbClr val="00B050"/>
                </a:solidFill>
              </a:rPr>
              <a:t>„Zostań bohaterem własnego szczęścia”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90" y="1834143"/>
            <a:ext cx="4400710" cy="28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21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7799" y="228164"/>
            <a:ext cx="90106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3" name="Prostokąt 2"/>
          <p:cNvSpPr/>
          <p:nvPr/>
        </p:nvSpPr>
        <p:spPr>
          <a:xfrm>
            <a:off x="2146635" y="1685596"/>
            <a:ext cx="2558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 </a:t>
            </a:r>
            <a:r>
              <a:rPr lang="pl-PL" sz="2000" b="1" dirty="0"/>
              <a:t>Program warsztatu</a:t>
            </a:r>
          </a:p>
        </p:txBody>
      </p:sp>
      <p:sp>
        <p:nvSpPr>
          <p:cNvPr id="4" name="Prostokąt 3"/>
          <p:cNvSpPr/>
          <p:nvPr/>
        </p:nvSpPr>
        <p:spPr>
          <a:xfrm>
            <a:off x="177799" y="2384878"/>
            <a:ext cx="92773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Aft>
                <a:spcPts val="0"/>
              </a:spcAft>
            </a:pPr>
            <a:endParaRPr lang="pl-PL" dirty="0"/>
          </a:p>
          <a:p>
            <a:pPr>
              <a:lnSpc>
                <a:spcPts val="1600"/>
              </a:lnSpc>
              <a:spcAft>
                <a:spcPts val="0"/>
              </a:spcAft>
            </a:pPr>
            <a:r>
              <a:rPr lang="pl-PL" b="1" dirty="0">
                <a:latin typeface="Century Gothic" panose="020B0502020202020204" pitchFamily="34" charset="0"/>
              </a:rPr>
              <a:t>  </a:t>
            </a:r>
            <a:r>
              <a:rPr lang="pl-PL" sz="1700" dirty="0">
                <a:latin typeface="Century Gothic" panose="020B0502020202020204" pitchFamily="34" charset="0"/>
              </a:rPr>
              <a:t>8</a:t>
            </a:r>
            <a:r>
              <a:rPr lang="pl-PL" sz="1700" u="sng" baseline="30000" dirty="0">
                <a:latin typeface="Century Gothic" panose="020B0502020202020204" pitchFamily="34" charset="0"/>
              </a:rPr>
              <a:t>30</a:t>
            </a:r>
            <a:r>
              <a:rPr lang="pl-PL" sz="1700" dirty="0">
                <a:latin typeface="Century Gothic" panose="020B0502020202020204" pitchFamily="34" charset="0"/>
              </a:rPr>
              <a:t> –  9</a:t>
            </a:r>
            <a:r>
              <a:rPr lang="pl-PL" sz="1700" u="sng" baseline="30000" dirty="0">
                <a:latin typeface="Century Gothic" panose="020B0502020202020204" pitchFamily="34" charset="0"/>
              </a:rPr>
              <a:t>00</a:t>
            </a:r>
            <a:r>
              <a:rPr lang="pl-PL" sz="1700" baseline="30000" dirty="0">
                <a:latin typeface="Century Gothic" panose="020B0502020202020204" pitchFamily="34" charset="0"/>
              </a:rPr>
              <a:t>   </a:t>
            </a:r>
            <a:r>
              <a:rPr lang="pl-PL" sz="1700" dirty="0" smtClean="0">
                <a:latin typeface="Century Gothic" panose="020B0502020202020204" pitchFamily="34" charset="0"/>
              </a:rPr>
              <a:t>rejestracja</a:t>
            </a:r>
          </a:p>
          <a:p>
            <a:pPr>
              <a:lnSpc>
                <a:spcPts val="1600"/>
              </a:lnSpc>
              <a:spcAft>
                <a:spcPts val="0"/>
              </a:spcAft>
            </a:pPr>
            <a:endParaRPr lang="pl-PL" sz="1700" dirty="0"/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pl-PL" sz="1700" dirty="0">
                <a:latin typeface="Century Gothic" panose="020B0502020202020204" pitchFamily="34" charset="0"/>
              </a:rPr>
              <a:t>  9</a:t>
            </a:r>
            <a:r>
              <a:rPr lang="pl-PL" sz="1700" u="sng" baseline="30000" dirty="0">
                <a:latin typeface="Century Gothic" panose="020B0502020202020204" pitchFamily="34" charset="0"/>
              </a:rPr>
              <a:t>00</a:t>
            </a:r>
            <a:r>
              <a:rPr lang="pl-PL" sz="1700" baseline="30000" dirty="0">
                <a:latin typeface="Century Gothic" panose="020B0502020202020204" pitchFamily="34" charset="0"/>
              </a:rPr>
              <a:t>  </a:t>
            </a:r>
            <a:r>
              <a:rPr lang="pl-PL" sz="1700" dirty="0">
                <a:latin typeface="Century Gothic" panose="020B0502020202020204" pitchFamily="34" charset="0"/>
              </a:rPr>
              <a:t>–</a:t>
            </a:r>
            <a:r>
              <a:rPr lang="pl-PL" sz="1700" baseline="30000" dirty="0">
                <a:latin typeface="Century Gothic" panose="020B0502020202020204" pitchFamily="34" charset="0"/>
              </a:rPr>
              <a:t>   </a:t>
            </a:r>
            <a:r>
              <a:rPr lang="pl-PL" sz="1700" dirty="0">
                <a:latin typeface="Century Gothic" panose="020B0502020202020204" pitchFamily="34" charset="0"/>
              </a:rPr>
              <a:t>9</a:t>
            </a:r>
            <a:r>
              <a:rPr lang="pl-PL" sz="1700" u="sng" baseline="30000" dirty="0">
                <a:latin typeface="Century Gothic" panose="020B0502020202020204" pitchFamily="34" charset="0"/>
              </a:rPr>
              <a:t>10</a:t>
            </a:r>
            <a:r>
              <a:rPr lang="pl-PL" sz="1700" baseline="30000" dirty="0">
                <a:latin typeface="Century Gothic" panose="020B0502020202020204" pitchFamily="34" charset="0"/>
              </a:rPr>
              <a:t>  </a:t>
            </a:r>
            <a:r>
              <a:rPr lang="pl-PL" sz="1700" baseline="30000" dirty="0" smtClean="0">
                <a:latin typeface="Century Gothic" panose="020B0502020202020204" pitchFamily="34" charset="0"/>
              </a:rPr>
              <a:t> </a:t>
            </a:r>
            <a:r>
              <a:rPr lang="pl-PL" sz="1700" dirty="0" smtClean="0">
                <a:latin typeface="Century Gothic" panose="020B0502020202020204" pitchFamily="34" charset="0"/>
              </a:rPr>
              <a:t>rozpoczęcie </a:t>
            </a:r>
            <a:r>
              <a:rPr lang="pl-PL" sz="1700" dirty="0">
                <a:latin typeface="Century Gothic" panose="020B0502020202020204" pitchFamily="34" charset="0"/>
              </a:rPr>
              <a:t>i powitanie </a:t>
            </a:r>
            <a:r>
              <a:rPr lang="pl-PL" sz="1700" dirty="0" smtClean="0">
                <a:latin typeface="Century Gothic" panose="020B0502020202020204" pitchFamily="34" charset="0"/>
              </a:rPr>
              <a:t>uczestników</a:t>
            </a:r>
          </a:p>
          <a:p>
            <a:pPr>
              <a:lnSpc>
                <a:spcPts val="1500"/>
              </a:lnSpc>
              <a:spcAft>
                <a:spcPts val="0"/>
              </a:spcAft>
            </a:pPr>
            <a:endParaRPr lang="pl-PL" sz="1700" dirty="0"/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pl-PL" sz="1700" dirty="0">
                <a:latin typeface="Century Gothic" panose="020B0502020202020204" pitchFamily="34" charset="0"/>
              </a:rPr>
              <a:t> </a:t>
            </a:r>
            <a:r>
              <a:rPr lang="pl-PL" sz="1700" b="1" dirty="0">
                <a:latin typeface="Century Gothic" panose="020B0502020202020204" pitchFamily="34" charset="0"/>
              </a:rPr>
              <a:t> </a:t>
            </a:r>
            <a:r>
              <a:rPr lang="pl-PL" sz="1700" dirty="0">
                <a:latin typeface="Century Gothic" panose="020B0502020202020204" pitchFamily="34" charset="0"/>
              </a:rPr>
              <a:t>9</a:t>
            </a:r>
            <a:r>
              <a:rPr lang="pl-PL" sz="1700" u="sng" baseline="30000" dirty="0">
                <a:latin typeface="Century Gothic" panose="020B0502020202020204" pitchFamily="34" charset="0"/>
              </a:rPr>
              <a:t>10</a:t>
            </a:r>
            <a:r>
              <a:rPr lang="pl-PL" sz="1700" baseline="30000" dirty="0">
                <a:latin typeface="Century Gothic" panose="020B0502020202020204" pitchFamily="34" charset="0"/>
              </a:rPr>
              <a:t>  </a:t>
            </a:r>
            <a:r>
              <a:rPr lang="pl-PL" sz="1700" dirty="0">
                <a:latin typeface="Century Gothic" panose="020B0502020202020204" pitchFamily="34" charset="0"/>
              </a:rPr>
              <a:t>–  9</a:t>
            </a:r>
            <a:r>
              <a:rPr lang="pl-PL" sz="1700" u="sng" baseline="30000" dirty="0">
                <a:latin typeface="Century Gothic" panose="020B0502020202020204" pitchFamily="34" charset="0"/>
              </a:rPr>
              <a:t>15</a:t>
            </a:r>
            <a:r>
              <a:rPr lang="pl-PL" sz="1700" dirty="0">
                <a:latin typeface="Century Gothic" panose="020B0502020202020204" pitchFamily="34" charset="0"/>
              </a:rPr>
              <a:t>  audycja radiowa </a:t>
            </a:r>
            <a:r>
              <a:rPr lang="pl-PL" sz="1700" b="1" dirty="0">
                <a:latin typeface="Century Gothic" panose="020B0502020202020204" pitchFamily="34" charset="0"/>
              </a:rPr>
              <a:t>„</a:t>
            </a:r>
            <a:r>
              <a:rPr lang="pl-PL" sz="1700" dirty="0">
                <a:latin typeface="Century Gothic" panose="020B0502020202020204" pitchFamily="34" charset="0"/>
              </a:rPr>
              <a:t>Co to jest szczęście?” </a:t>
            </a:r>
            <a:endParaRPr lang="pl-PL" sz="1700" dirty="0" smtClean="0">
              <a:latin typeface="Century Gothic" panose="020B0502020202020204" pitchFamily="34" charset="0"/>
            </a:endParaRPr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pl-PL" sz="1700" dirty="0">
                <a:latin typeface="Century Gothic" panose="020B0502020202020204" pitchFamily="34" charset="0"/>
              </a:rPr>
              <a:t> </a:t>
            </a:r>
            <a:r>
              <a:rPr lang="pl-PL" sz="1700" dirty="0" smtClean="0">
                <a:latin typeface="Century Gothic" panose="020B0502020202020204" pitchFamily="34" charset="0"/>
              </a:rPr>
              <a:t>                 w </a:t>
            </a:r>
            <a:r>
              <a:rPr lang="pl-PL" sz="1700" dirty="0">
                <a:latin typeface="Century Gothic" panose="020B0502020202020204" pitchFamily="34" charset="0"/>
              </a:rPr>
              <a:t>interpretacji </a:t>
            </a:r>
            <a:r>
              <a:rPr lang="pl-PL" sz="1700" dirty="0" smtClean="0">
                <a:latin typeface="Century Gothic" panose="020B0502020202020204" pitchFamily="34" charset="0"/>
              </a:rPr>
              <a:t>dzieci</a:t>
            </a:r>
          </a:p>
          <a:p>
            <a:pPr>
              <a:lnSpc>
                <a:spcPts val="1500"/>
              </a:lnSpc>
              <a:spcAft>
                <a:spcPts val="0"/>
              </a:spcAft>
            </a:pPr>
            <a:endParaRPr lang="pl-PL" sz="1700" dirty="0"/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pl-PL" sz="1700" dirty="0">
                <a:latin typeface="Century Gothic" panose="020B0502020202020204" pitchFamily="34" charset="0"/>
              </a:rPr>
              <a:t> </a:t>
            </a:r>
            <a:r>
              <a:rPr lang="pl-PL" sz="1700" b="1" dirty="0">
                <a:latin typeface="Century Gothic" panose="020B0502020202020204" pitchFamily="34" charset="0"/>
              </a:rPr>
              <a:t> </a:t>
            </a:r>
            <a:r>
              <a:rPr lang="pl-PL" sz="1700" dirty="0">
                <a:latin typeface="Century Gothic" panose="020B0502020202020204" pitchFamily="34" charset="0"/>
              </a:rPr>
              <a:t>9</a:t>
            </a:r>
            <a:r>
              <a:rPr lang="pl-PL" sz="1700" u="sng" baseline="30000" dirty="0">
                <a:latin typeface="Century Gothic" panose="020B0502020202020204" pitchFamily="34" charset="0"/>
              </a:rPr>
              <a:t>15</a:t>
            </a:r>
            <a:r>
              <a:rPr lang="pl-PL" sz="1700" baseline="30000" dirty="0">
                <a:latin typeface="Century Gothic" panose="020B0502020202020204" pitchFamily="34" charset="0"/>
              </a:rPr>
              <a:t> </a:t>
            </a:r>
            <a:r>
              <a:rPr lang="pl-PL" sz="1700" dirty="0">
                <a:latin typeface="Century Gothic" panose="020B0502020202020204" pitchFamily="34" charset="0"/>
              </a:rPr>
              <a:t>– 11</a:t>
            </a:r>
            <a:r>
              <a:rPr lang="pl-PL" sz="1700" u="sng" baseline="30000" dirty="0">
                <a:latin typeface="Century Gothic" panose="020B0502020202020204" pitchFamily="34" charset="0"/>
              </a:rPr>
              <a:t>30</a:t>
            </a:r>
            <a:r>
              <a:rPr lang="pl-PL" sz="1700" baseline="30000" dirty="0">
                <a:latin typeface="Century Gothic" panose="020B0502020202020204" pitchFamily="34" charset="0"/>
              </a:rPr>
              <a:t>  </a:t>
            </a:r>
            <a:r>
              <a:rPr lang="pl-PL" sz="1700" dirty="0">
                <a:latin typeface="Century Gothic" panose="020B0502020202020204" pitchFamily="34" charset="0"/>
              </a:rPr>
              <a:t>prezentacja Ambasadorów </a:t>
            </a:r>
            <a:r>
              <a:rPr lang="pl-PL" sz="1700" dirty="0" smtClean="0">
                <a:latin typeface="Century Gothic" panose="020B0502020202020204" pitchFamily="34" charset="0"/>
              </a:rPr>
              <a:t>Szczęścia</a:t>
            </a:r>
          </a:p>
          <a:p>
            <a:pPr>
              <a:lnSpc>
                <a:spcPts val="1500"/>
              </a:lnSpc>
              <a:spcAft>
                <a:spcPts val="0"/>
              </a:spcAft>
            </a:pPr>
            <a:endParaRPr lang="pl-PL" sz="1700" dirty="0"/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pl-PL" sz="1700" dirty="0">
                <a:latin typeface="Century Gothic" panose="020B0502020202020204" pitchFamily="34" charset="0"/>
              </a:rPr>
              <a:t>11</a:t>
            </a:r>
            <a:r>
              <a:rPr lang="pl-PL" sz="1700" u="sng" baseline="30000" dirty="0">
                <a:latin typeface="Century Gothic" panose="020B0502020202020204" pitchFamily="34" charset="0"/>
              </a:rPr>
              <a:t>30</a:t>
            </a:r>
            <a:r>
              <a:rPr lang="pl-PL" sz="1700" baseline="30000" dirty="0">
                <a:latin typeface="Century Gothic" panose="020B0502020202020204" pitchFamily="34" charset="0"/>
              </a:rPr>
              <a:t> </a:t>
            </a:r>
            <a:r>
              <a:rPr lang="pl-PL" sz="1700" dirty="0">
                <a:latin typeface="Century Gothic" panose="020B0502020202020204" pitchFamily="34" charset="0"/>
              </a:rPr>
              <a:t>– 11</a:t>
            </a:r>
            <a:r>
              <a:rPr lang="pl-PL" sz="1700" u="sng" baseline="30000" dirty="0">
                <a:latin typeface="Century Gothic" panose="020B0502020202020204" pitchFamily="34" charset="0"/>
              </a:rPr>
              <a:t>40</a:t>
            </a:r>
            <a:r>
              <a:rPr lang="pl-PL" sz="1700" baseline="30000" dirty="0">
                <a:latin typeface="Century Gothic" panose="020B0502020202020204" pitchFamily="34" charset="0"/>
              </a:rPr>
              <a:t>  </a:t>
            </a:r>
            <a:r>
              <a:rPr lang="pl-PL" sz="1700" dirty="0">
                <a:latin typeface="Century Gothic" panose="020B0502020202020204" pitchFamily="34" charset="0"/>
              </a:rPr>
              <a:t>rozstrzygnięcie konkursu </a:t>
            </a:r>
            <a:r>
              <a:rPr lang="pl-PL" sz="1700" dirty="0" smtClean="0">
                <a:latin typeface="Century Gothic" panose="020B0502020202020204" pitchFamily="34" charset="0"/>
              </a:rPr>
              <a:t>fotograficznego</a:t>
            </a:r>
            <a:r>
              <a:rPr lang="pl-PL" sz="1700" dirty="0" smtClean="0"/>
              <a:t> </a:t>
            </a:r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pl-PL" sz="1700" b="1" dirty="0">
                <a:latin typeface="Century Gothic" panose="020B0502020202020204" pitchFamily="34" charset="0"/>
              </a:rPr>
              <a:t> </a:t>
            </a:r>
            <a:r>
              <a:rPr lang="pl-PL" sz="1700" b="1" dirty="0" smtClean="0">
                <a:latin typeface="Century Gothic" panose="020B0502020202020204" pitchFamily="34" charset="0"/>
              </a:rPr>
              <a:t>                 </a:t>
            </a:r>
            <a:r>
              <a:rPr lang="pl-PL" sz="1700" dirty="0" smtClean="0">
                <a:latin typeface="Century Gothic" panose="020B0502020202020204" pitchFamily="34" charset="0"/>
              </a:rPr>
              <a:t>„Szczęście </a:t>
            </a:r>
            <a:r>
              <a:rPr lang="pl-PL" sz="1700" dirty="0">
                <a:latin typeface="Century Gothic" panose="020B0502020202020204" pitchFamily="34" charset="0"/>
              </a:rPr>
              <a:t>w obiektywie</a:t>
            </a:r>
            <a:r>
              <a:rPr lang="pl-PL" sz="1700" dirty="0" smtClean="0">
                <a:latin typeface="Century Gothic" panose="020B0502020202020204" pitchFamily="34" charset="0"/>
              </a:rPr>
              <a:t>”</a:t>
            </a:r>
          </a:p>
          <a:p>
            <a:pPr>
              <a:lnSpc>
                <a:spcPts val="1500"/>
              </a:lnSpc>
              <a:spcAft>
                <a:spcPts val="0"/>
              </a:spcAft>
            </a:pPr>
            <a:endParaRPr lang="pl-PL" sz="1700" dirty="0"/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pl-PL" sz="1700" dirty="0">
                <a:latin typeface="Century Gothic" panose="020B0502020202020204" pitchFamily="34" charset="0"/>
              </a:rPr>
              <a:t>11</a:t>
            </a:r>
            <a:r>
              <a:rPr lang="pl-PL" sz="1700" u="sng" baseline="30000" dirty="0">
                <a:latin typeface="Century Gothic" panose="020B0502020202020204" pitchFamily="34" charset="0"/>
              </a:rPr>
              <a:t>40</a:t>
            </a:r>
            <a:r>
              <a:rPr lang="pl-PL" sz="1700" baseline="30000" dirty="0">
                <a:latin typeface="Century Gothic" panose="020B0502020202020204" pitchFamily="34" charset="0"/>
              </a:rPr>
              <a:t> </a:t>
            </a:r>
            <a:r>
              <a:rPr lang="pl-PL" sz="1700" dirty="0">
                <a:latin typeface="Century Gothic" panose="020B0502020202020204" pitchFamily="34" charset="0"/>
              </a:rPr>
              <a:t>– 11</a:t>
            </a:r>
            <a:r>
              <a:rPr lang="pl-PL" sz="1700" u="sng" baseline="30000" dirty="0">
                <a:latin typeface="Century Gothic" panose="020B0502020202020204" pitchFamily="34" charset="0"/>
              </a:rPr>
              <a:t>50</a:t>
            </a:r>
            <a:r>
              <a:rPr lang="pl-PL" sz="1700" baseline="30000" dirty="0">
                <a:latin typeface="Century Gothic" panose="020B0502020202020204" pitchFamily="34" charset="0"/>
              </a:rPr>
              <a:t>  </a:t>
            </a:r>
            <a:r>
              <a:rPr lang="pl-PL" sz="1700" dirty="0">
                <a:latin typeface="Century Gothic" panose="020B0502020202020204" pitchFamily="34" charset="0"/>
              </a:rPr>
              <a:t>film krótkometrażowy </a:t>
            </a:r>
            <a:r>
              <a:rPr lang="pl-PL" sz="1700" b="1" dirty="0">
                <a:latin typeface="Century Gothic" panose="020B0502020202020204" pitchFamily="34" charset="0"/>
              </a:rPr>
              <a:t>„</a:t>
            </a:r>
            <a:r>
              <a:rPr lang="pl-PL" sz="1700" dirty="0">
                <a:latin typeface="Century Gothic" panose="020B0502020202020204" pitchFamily="34" charset="0"/>
              </a:rPr>
              <a:t>Co to jest szczęście?”  </a:t>
            </a:r>
            <a:endParaRPr lang="pl-PL" sz="1700" dirty="0" smtClean="0">
              <a:latin typeface="Century Gothic" panose="020B0502020202020204" pitchFamily="34" charset="0"/>
            </a:endParaRPr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pl-PL" sz="1700" dirty="0">
                <a:latin typeface="Century Gothic" panose="020B0502020202020204" pitchFamily="34" charset="0"/>
              </a:rPr>
              <a:t> </a:t>
            </a:r>
            <a:r>
              <a:rPr lang="pl-PL" sz="1700" dirty="0" smtClean="0">
                <a:latin typeface="Century Gothic" panose="020B0502020202020204" pitchFamily="34" charset="0"/>
              </a:rPr>
              <a:t>                 w </a:t>
            </a:r>
            <a:r>
              <a:rPr lang="pl-PL" sz="1700" dirty="0">
                <a:latin typeface="Century Gothic" panose="020B0502020202020204" pitchFamily="34" charset="0"/>
              </a:rPr>
              <a:t>interpretacji </a:t>
            </a:r>
            <a:r>
              <a:rPr lang="pl-PL" sz="1700" dirty="0" smtClean="0">
                <a:latin typeface="Century Gothic" panose="020B0502020202020204" pitchFamily="34" charset="0"/>
              </a:rPr>
              <a:t>dorosłych</a:t>
            </a:r>
          </a:p>
          <a:p>
            <a:pPr>
              <a:lnSpc>
                <a:spcPts val="1500"/>
              </a:lnSpc>
              <a:spcAft>
                <a:spcPts val="0"/>
              </a:spcAft>
            </a:pPr>
            <a:endParaRPr lang="pl-PL" sz="1700" dirty="0"/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pl-PL" sz="1700" dirty="0">
                <a:latin typeface="Century Gothic" panose="020B0502020202020204" pitchFamily="34" charset="0"/>
              </a:rPr>
              <a:t>11</a:t>
            </a:r>
            <a:r>
              <a:rPr lang="pl-PL" sz="1700" u="sng" baseline="30000" dirty="0">
                <a:latin typeface="Century Gothic" panose="020B0502020202020204" pitchFamily="34" charset="0"/>
              </a:rPr>
              <a:t>50</a:t>
            </a:r>
            <a:r>
              <a:rPr lang="pl-PL" sz="1700" baseline="30000" dirty="0">
                <a:latin typeface="Century Gothic" panose="020B0502020202020204" pitchFamily="34" charset="0"/>
              </a:rPr>
              <a:t> </a:t>
            </a:r>
            <a:r>
              <a:rPr lang="pl-PL" sz="1700" dirty="0">
                <a:latin typeface="Century Gothic" panose="020B0502020202020204" pitchFamily="34" charset="0"/>
              </a:rPr>
              <a:t>– 12</a:t>
            </a:r>
            <a:r>
              <a:rPr lang="pl-PL" sz="1700" u="sng" baseline="30000" dirty="0">
                <a:latin typeface="Century Gothic" panose="020B0502020202020204" pitchFamily="34" charset="0"/>
              </a:rPr>
              <a:t>00</a:t>
            </a:r>
            <a:r>
              <a:rPr lang="pl-PL" sz="1700" baseline="30000" dirty="0">
                <a:latin typeface="Century Gothic" panose="020B0502020202020204" pitchFamily="34" charset="0"/>
              </a:rPr>
              <a:t>  </a:t>
            </a:r>
            <a:r>
              <a:rPr lang="pl-PL" sz="1700" dirty="0">
                <a:latin typeface="Century Gothic" panose="020B0502020202020204" pitchFamily="34" charset="0"/>
              </a:rPr>
              <a:t>uroczyste ślubowanie „Manifest dla Szczęścia</a:t>
            </a:r>
            <a:r>
              <a:rPr lang="pl-PL" sz="1700" b="1" dirty="0" smtClean="0">
                <a:latin typeface="Century Gothic" panose="020B0502020202020204" pitchFamily="34" charset="0"/>
              </a:rPr>
              <a:t>”</a:t>
            </a:r>
          </a:p>
          <a:p>
            <a:pPr>
              <a:lnSpc>
                <a:spcPts val="1500"/>
              </a:lnSpc>
              <a:spcAft>
                <a:spcPts val="0"/>
              </a:spcAft>
            </a:pPr>
            <a:endParaRPr lang="pl-PL" sz="1700" dirty="0"/>
          </a:p>
          <a:p>
            <a:pPr>
              <a:lnSpc>
                <a:spcPts val="1500"/>
              </a:lnSpc>
              <a:spcAft>
                <a:spcPts val="0"/>
              </a:spcAft>
            </a:pPr>
            <a:r>
              <a:rPr lang="pl-PL" sz="1700" b="1" dirty="0">
                <a:latin typeface="Century Gothic" panose="020B0502020202020204" pitchFamily="34" charset="0"/>
              </a:rPr>
              <a:t>          </a:t>
            </a:r>
            <a:r>
              <a:rPr lang="pl-PL" sz="1700" dirty="0">
                <a:latin typeface="Century Gothic" panose="020B0502020202020204" pitchFamily="34" charset="0"/>
              </a:rPr>
              <a:t>12</a:t>
            </a:r>
            <a:r>
              <a:rPr lang="pl-PL" sz="1700" u="sng" baseline="30000" dirty="0">
                <a:latin typeface="Century Gothic" panose="020B0502020202020204" pitchFamily="34" charset="0"/>
              </a:rPr>
              <a:t>00</a:t>
            </a:r>
            <a:r>
              <a:rPr lang="pl-PL" sz="1700" b="1" baseline="30000" dirty="0">
                <a:latin typeface="Century Gothic" panose="020B0502020202020204" pitchFamily="34" charset="0"/>
              </a:rPr>
              <a:t>  </a:t>
            </a:r>
            <a:r>
              <a:rPr lang="pl-PL" sz="1700" dirty="0" smtClean="0">
                <a:latin typeface="Century Gothic" panose="020B0502020202020204" pitchFamily="34" charset="0"/>
              </a:rPr>
              <a:t>zakończenie </a:t>
            </a:r>
            <a:r>
              <a:rPr lang="pl-PL" sz="1700" dirty="0">
                <a:latin typeface="Century Gothic" panose="020B0502020202020204" pitchFamily="34" charset="0"/>
              </a:rPr>
              <a:t>warsztatu</a:t>
            </a:r>
            <a:endParaRPr lang="pl-PL" sz="1700" dirty="0">
              <a:effectLst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77799" y="686634"/>
            <a:ext cx="9629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B050"/>
                </a:solidFill>
              </a:rPr>
              <a:t>Warsztat motywacyjny </a:t>
            </a:r>
            <a:r>
              <a:rPr lang="pl-PL" sz="2400" b="1" i="1" dirty="0">
                <a:solidFill>
                  <a:srgbClr val="00B050"/>
                </a:solidFill>
              </a:rPr>
              <a:t>„Zostań bohaterem własnego szczęścia”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466" y="1714158"/>
            <a:ext cx="3662992" cy="476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1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6676" y="94348"/>
            <a:ext cx="957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3" name="Prostokąt 2"/>
          <p:cNvSpPr/>
          <p:nvPr/>
        </p:nvSpPr>
        <p:spPr>
          <a:xfrm>
            <a:off x="0" y="393050"/>
            <a:ext cx="10013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00B050"/>
                </a:solidFill>
              </a:rPr>
              <a:t> Warsztat </a:t>
            </a:r>
            <a:r>
              <a:rPr lang="pl-PL" sz="2400" b="1" dirty="0">
                <a:solidFill>
                  <a:srgbClr val="00B050"/>
                </a:solidFill>
              </a:rPr>
              <a:t>motywacyjny „Zostań bohaterem własnego szczęścia”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562100" y="935600"/>
            <a:ext cx="571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          Rejestracja</a:t>
            </a:r>
          </a:p>
          <a:p>
            <a:pPr algn="ctr"/>
            <a:endParaRPr lang="pl-PL" sz="2000" b="1" dirty="0" smtClean="0"/>
          </a:p>
          <a:p>
            <a:pPr algn="ctr"/>
            <a:r>
              <a:rPr lang="pl-PL" sz="2000" b="1" dirty="0" smtClean="0"/>
              <a:t>              Wybiła  godzina „zero” </a:t>
            </a:r>
            <a:r>
              <a:rPr lang="pl-PL" sz="2000" b="1" dirty="0" smtClean="0">
                <a:sym typeface="Wingdings" panose="05000000000000000000" pitchFamily="2" charset="2"/>
              </a:rPr>
              <a:t></a:t>
            </a:r>
            <a:endParaRPr lang="pl-PL" sz="2000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t="887" b="1"/>
          <a:stretch/>
        </p:blipFill>
        <p:spPr>
          <a:xfrm>
            <a:off x="6111875" y="4756836"/>
            <a:ext cx="3670300" cy="252068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2439859"/>
            <a:ext cx="3309012" cy="2200141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095625" y="2062228"/>
            <a:ext cx="4048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Doradcy zawodowi w pełnej gotowości</a:t>
            </a:r>
            <a:endParaRPr lang="pl-PL" sz="14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15550" y="4099109"/>
            <a:ext cx="2981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Zainteresowanie przerosło nasze oczekiwania</a:t>
            </a:r>
            <a:endParaRPr lang="pl-PL" sz="14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806571" y="4193073"/>
            <a:ext cx="2760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Listy obecności zapełniają się</a:t>
            </a:r>
            <a:endParaRPr lang="pl-PL" sz="1400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15" y="4756836"/>
            <a:ext cx="3791105" cy="252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5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8601" y="275323"/>
            <a:ext cx="91535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3" name="Prostokąt 2"/>
          <p:cNvSpPr/>
          <p:nvPr/>
        </p:nvSpPr>
        <p:spPr>
          <a:xfrm>
            <a:off x="161926" y="761098"/>
            <a:ext cx="9696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B050"/>
                </a:solidFill>
              </a:rPr>
              <a:t>Warsztat motywacyjny </a:t>
            </a:r>
            <a:r>
              <a:rPr lang="pl-PL" sz="2400" b="1" i="1" dirty="0">
                <a:solidFill>
                  <a:srgbClr val="00B050"/>
                </a:solidFill>
              </a:rPr>
              <a:t>„Zostań bohaterem własnego szczęścia”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352675" y="1387848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Rozpoczęcie i powitanie uczestników</a:t>
            </a:r>
            <a:endParaRPr lang="pl-PL" sz="2000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" r="56958"/>
          <a:stretch/>
        </p:blipFill>
        <p:spPr>
          <a:xfrm>
            <a:off x="4214735" y="2162772"/>
            <a:ext cx="1738389" cy="267498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6" t="1250" r="35141" b="418"/>
          <a:stretch/>
        </p:blipFill>
        <p:spPr>
          <a:xfrm>
            <a:off x="761893" y="2176211"/>
            <a:ext cx="2390882" cy="266154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6" t="-2319" r="6384"/>
          <a:stretch/>
        </p:blipFill>
        <p:spPr>
          <a:xfrm>
            <a:off x="7346207" y="2176211"/>
            <a:ext cx="2049997" cy="2661547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924675" y="5088809"/>
            <a:ext cx="2933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Agnieszka Moskaluk,</a:t>
            </a:r>
          </a:p>
          <a:p>
            <a:pPr algn="ctr"/>
            <a:r>
              <a:rPr lang="pl-PL" dirty="0" smtClean="0"/>
              <a:t>Moderator warsztatu</a:t>
            </a:r>
          </a:p>
          <a:p>
            <a:r>
              <a:rPr lang="pl-PL" dirty="0"/>
              <a:t> </a:t>
            </a:r>
            <a:r>
              <a:rPr lang="pl-PL" dirty="0" smtClean="0"/>
              <a:t>   Dziennikarka </a:t>
            </a:r>
            <a:r>
              <a:rPr lang="pl-PL" dirty="0"/>
              <a:t> </a:t>
            </a:r>
            <a:endParaRPr lang="pl-PL" dirty="0" smtClean="0"/>
          </a:p>
          <a:p>
            <a:r>
              <a:rPr lang="pl-PL" dirty="0"/>
              <a:t> </a:t>
            </a:r>
            <a:r>
              <a:rPr lang="pl-PL" dirty="0" smtClean="0"/>
              <a:t>   Radia Plus Gorzów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379730" y="5002845"/>
            <a:ext cx="3505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dr Przemysław Słowiński Prorektor ds. Studenckich Akademii im. Jakuba   </a:t>
            </a:r>
          </a:p>
          <a:p>
            <a:r>
              <a:rPr lang="pl-PL" dirty="0" smtClean="0"/>
              <a:t>z </a:t>
            </a:r>
            <a:r>
              <a:rPr lang="pl-PL" dirty="0"/>
              <a:t>Paradyża w Gorzowie Wlkp.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3955203" y="5002845"/>
            <a:ext cx="28289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Anetta Sidorowicz</a:t>
            </a:r>
          </a:p>
          <a:p>
            <a:r>
              <a:rPr lang="pl-PL" dirty="0" smtClean="0"/>
              <a:t>Koordynator warsztatu</a:t>
            </a:r>
          </a:p>
          <a:p>
            <a:r>
              <a:rPr lang="pl-PL" dirty="0" smtClean="0"/>
              <a:t>Doradca zawodowy</a:t>
            </a:r>
          </a:p>
          <a:p>
            <a:r>
              <a:rPr lang="pl-PL" dirty="0" smtClean="0"/>
              <a:t>Centrum Informacji </a:t>
            </a:r>
            <a:br>
              <a:rPr lang="pl-PL" dirty="0" smtClean="0"/>
            </a:br>
            <a:r>
              <a:rPr lang="pl-PL" dirty="0" smtClean="0"/>
              <a:t>i Planowania Kariery Zawodowej </a:t>
            </a:r>
            <a:br>
              <a:rPr lang="pl-PL" dirty="0" smtClean="0"/>
            </a:br>
            <a:r>
              <a:rPr lang="pl-PL" dirty="0" smtClean="0"/>
              <a:t>w Gorzowie Wlkp.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2994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590447" y="3595172"/>
            <a:ext cx="51534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/>
              <a:t>Ambasadorowie Szczęścia</a:t>
            </a:r>
          </a:p>
          <a:p>
            <a:pPr algn="ctr"/>
            <a:r>
              <a:rPr lang="pl-PL" sz="2800" b="1" dirty="0" smtClean="0"/>
              <a:t>/prelegenci/</a:t>
            </a:r>
            <a:endParaRPr lang="pl-PL" sz="2800" b="1" dirty="0"/>
          </a:p>
        </p:txBody>
      </p:sp>
      <p:sp>
        <p:nvSpPr>
          <p:cNvPr id="3" name="Prostokąt 2"/>
          <p:cNvSpPr/>
          <p:nvPr/>
        </p:nvSpPr>
        <p:spPr>
          <a:xfrm>
            <a:off x="258762" y="208648"/>
            <a:ext cx="95630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pic>
        <p:nvPicPr>
          <p:cNvPr id="4" name="Obraz 3" descr="Znalezione obrazy dla zapytania teatr im. Osterwy w Gorzowie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2" t="19420" r="25265" b="19271"/>
          <a:stretch/>
        </p:blipFill>
        <p:spPr bwMode="auto">
          <a:xfrm>
            <a:off x="749032" y="2201807"/>
            <a:ext cx="964077" cy="6072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az 4" descr="C:\Users\Bożena Sumińska\AppData\Local\Microsoft\Windows\Temporary Internet Files\Content.Outlook\42GKGMJU\logo_PSP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856" y="5426351"/>
            <a:ext cx="938681" cy="877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Znalezione obrazy dla zapytania stal gorzów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14" y="1330836"/>
            <a:ext cx="877741" cy="690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0" t="32209" r="32607" b="18808"/>
          <a:stretch/>
        </p:blipFill>
        <p:spPr bwMode="auto">
          <a:xfrm>
            <a:off x="6180618" y="5426351"/>
            <a:ext cx="727199" cy="6309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az 7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53" t="53020" r="23780" b="41086"/>
          <a:stretch/>
        </p:blipFill>
        <p:spPr bwMode="auto">
          <a:xfrm>
            <a:off x="8254255" y="4196335"/>
            <a:ext cx="905509" cy="5310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az 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0" t="31217" r="35185" b="10318"/>
          <a:stretch/>
        </p:blipFill>
        <p:spPr bwMode="auto">
          <a:xfrm>
            <a:off x="8556733" y="2049082"/>
            <a:ext cx="776287" cy="798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az 9" descr="Podobny obraz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82" y="1264499"/>
            <a:ext cx="1206499" cy="7512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pole tekstowe 10"/>
          <p:cNvSpPr txBox="1"/>
          <p:nvPr/>
        </p:nvSpPr>
        <p:spPr>
          <a:xfrm>
            <a:off x="240434" y="3099390"/>
            <a:ext cx="2781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     Teatr </a:t>
            </a:r>
            <a:r>
              <a:rPr lang="pl-PL" sz="1200" b="1" dirty="0"/>
              <a:t>im. Juliusza Osterwy </a:t>
            </a:r>
            <a:r>
              <a:rPr lang="pl-PL" sz="1200" b="1" dirty="0" smtClean="0"/>
              <a:t> </a:t>
            </a:r>
          </a:p>
          <a:p>
            <a:r>
              <a:rPr lang="pl-PL" sz="1200" b="1" dirty="0"/>
              <a:t> </a:t>
            </a:r>
            <a:r>
              <a:rPr lang="pl-PL" sz="1200" b="1" dirty="0" smtClean="0"/>
              <a:t>    w </a:t>
            </a:r>
            <a:r>
              <a:rPr lang="pl-PL" sz="1200" b="1" dirty="0"/>
              <a:t>Gorzowie </a:t>
            </a:r>
            <a:r>
              <a:rPr lang="pl-PL" sz="1200" b="1" dirty="0" smtClean="0"/>
              <a:t>Wlkp.</a:t>
            </a:r>
          </a:p>
          <a:p>
            <a:r>
              <a:rPr lang="pl-PL" sz="1200" b="1" dirty="0" smtClean="0">
                <a:effectLst/>
              </a:rPr>
              <a:t>     Zawód: AKTOR</a:t>
            </a:r>
            <a:endParaRPr lang="pl-PL" sz="1200" dirty="0">
              <a:effectLst/>
            </a:endParaRPr>
          </a:p>
        </p:txBody>
      </p:sp>
      <p:cxnSp>
        <p:nvCxnSpPr>
          <p:cNvPr id="12" name="Łącznik prosty ze strzałką 11"/>
          <p:cNvCxnSpPr/>
          <p:nvPr/>
        </p:nvCxnSpPr>
        <p:spPr>
          <a:xfrm flipH="1" flipV="1">
            <a:off x="4229100" y="2937797"/>
            <a:ext cx="142875" cy="5347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3457576" y="2847975"/>
            <a:ext cx="36671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   </a:t>
            </a:r>
            <a:endParaRPr lang="pl-PL" sz="1200" dirty="0">
              <a:effectLst/>
            </a:endParaRPr>
          </a:p>
        </p:txBody>
      </p:sp>
      <p:cxnSp>
        <p:nvCxnSpPr>
          <p:cNvPr id="15" name="Łącznik prosty ze strzałką 14"/>
          <p:cNvCxnSpPr/>
          <p:nvPr/>
        </p:nvCxnSpPr>
        <p:spPr>
          <a:xfrm flipV="1">
            <a:off x="5743487" y="2972266"/>
            <a:ext cx="173220" cy="589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 flipV="1">
            <a:off x="6972300" y="3350957"/>
            <a:ext cx="456626" cy="192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/>
          <p:cNvSpPr txBox="1"/>
          <p:nvPr/>
        </p:nvSpPr>
        <p:spPr>
          <a:xfrm>
            <a:off x="2743200" y="2201186"/>
            <a:ext cx="2533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Klub Sportowy Stal Gorzów S.A</a:t>
            </a:r>
            <a:r>
              <a:rPr lang="pl-PL" sz="1200" b="1" dirty="0" smtClean="0"/>
              <a:t>.  </a:t>
            </a:r>
          </a:p>
          <a:p>
            <a:r>
              <a:rPr lang="pl-PL" sz="1200" b="1" dirty="0" smtClean="0"/>
              <a:t>w </a:t>
            </a:r>
            <a:r>
              <a:rPr lang="pl-PL" sz="1200" b="1" dirty="0"/>
              <a:t>Gorzowie  </a:t>
            </a:r>
            <a:r>
              <a:rPr lang="pl-PL" sz="1200" b="1" dirty="0" smtClean="0"/>
              <a:t>Wlkp.</a:t>
            </a:r>
          </a:p>
          <a:p>
            <a:r>
              <a:rPr lang="pl-PL" sz="1200" b="1" dirty="0" smtClean="0">
                <a:effectLst/>
              </a:rPr>
              <a:t>Zawód: SPORTOWIEC</a:t>
            </a:r>
            <a:endParaRPr lang="pl-PL" sz="1200" dirty="0">
              <a:effectLst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6016564" y="6257753"/>
            <a:ext cx="1562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Studio Fotografii </a:t>
            </a:r>
            <a:endParaRPr lang="pl-PL" sz="1200" b="1" dirty="0" smtClean="0"/>
          </a:p>
          <a:p>
            <a:r>
              <a:rPr lang="pl-PL" sz="1200" b="1" dirty="0" smtClean="0"/>
              <a:t>Paulina Prucnal </a:t>
            </a:r>
          </a:p>
          <a:p>
            <a:r>
              <a:rPr lang="pl-PL" sz="1200" b="1" dirty="0" smtClean="0"/>
              <a:t>w </a:t>
            </a:r>
            <a:r>
              <a:rPr lang="pl-PL" sz="1200" b="1" dirty="0"/>
              <a:t>Gorzowie </a:t>
            </a:r>
            <a:r>
              <a:rPr lang="pl-PL" sz="1200" b="1" dirty="0" smtClean="0"/>
              <a:t>Wlkp.</a:t>
            </a:r>
          </a:p>
          <a:p>
            <a:r>
              <a:rPr lang="pl-PL" sz="1200" b="1" dirty="0" smtClean="0"/>
              <a:t>Zawód: FOTOGRAF</a:t>
            </a:r>
            <a:endParaRPr lang="pl-PL" sz="1200" dirty="0">
              <a:effectLst/>
            </a:endParaRPr>
          </a:p>
        </p:txBody>
      </p:sp>
      <p:cxnSp>
        <p:nvCxnSpPr>
          <p:cNvPr id="24" name="Łącznik prosty ze strzałką 23"/>
          <p:cNvCxnSpPr/>
          <p:nvPr/>
        </p:nvCxnSpPr>
        <p:spPr>
          <a:xfrm flipH="1">
            <a:off x="2743200" y="4461864"/>
            <a:ext cx="502649" cy="313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ole tekstowe 27"/>
          <p:cNvSpPr txBox="1"/>
          <p:nvPr/>
        </p:nvSpPr>
        <p:spPr>
          <a:xfrm>
            <a:off x="7996961" y="4823221"/>
            <a:ext cx="1642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Studio </a:t>
            </a:r>
            <a:r>
              <a:rPr lang="pl-PL" sz="1200" b="1" dirty="0" smtClean="0"/>
              <a:t>Fotografii</a:t>
            </a:r>
          </a:p>
          <a:p>
            <a:r>
              <a:rPr lang="pl-PL" sz="1200" b="1" dirty="0" smtClean="0"/>
              <a:t>Magdalena Luterek</a:t>
            </a:r>
          </a:p>
          <a:p>
            <a:r>
              <a:rPr lang="pl-PL" sz="1200" b="1" dirty="0" smtClean="0"/>
              <a:t>w </a:t>
            </a:r>
            <a:r>
              <a:rPr lang="pl-PL" sz="1200" b="1" dirty="0"/>
              <a:t>Gorzowie </a:t>
            </a:r>
            <a:r>
              <a:rPr lang="pl-PL" sz="1200" b="1" dirty="0" smtClean="0"/>
              <a:t>Wlkp.</a:t>
            </a:r>
          </a:p>
          <a:p>
            <a:r>
              <a:rPr lang="pl-PL" sz="1200" b="1" dirty="0" smtClean="0"/>
              <a:t>Zawód: FOTOGRAF</a:t>
            </a:r>
            <a:endParaRPr lang="pl-PL" sz="1200" dirty="0">
              <a:effectLst/>
            </a:endParaRPr>
          </a:p>
        </p:txBody>
      </p:sp>
      <p:cxnSp>
        <p:nvCxnSpPr>
          <p:cNvPr id="29" name="Łącznik prosty ze strzałką 28"/>
          <p:cNvCxnSpPr/>
          <p:nvPr/>
        </p:nvCxnSpPr>
        <p:spPr>
          <a:xfrm>
            <a:off x="6800357" y="4420329"/>
            <a:ext cx="576986" cy="2537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/>
          <p:nvPr/>
        </p:nvCxnSpPr>
        <p:spPr>
          <a:xfrm flipH="1">
            <a:off x="4010025" y="4651211"/>
            <a:ext cx="307214" cy="6073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ze strzałką 36"/>
          <p:cNvCxnSpPr/>
          <p:nvPr/>
        </p:nvCxnSpPr>
        <p:spPr>
          <a:xfrm>
            <a:off x="6016564" y="4651211"/>
            <a:ext cx="347022" cy="596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rostokąt 37"/>
          <p:cNvSpPr/>
          <p:nvPr/>
        </p:nvSpPr>
        <p:spPr>
          <a:xfrm>
            <a:off x="2700880" y="6303920"/>
            <a:ext cx="24463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 </a:t>
            </a:r>
            <a:r>
              <a:rPr lang="pl-PL" b="1" dirty="0" smtClean="0"/>
              <a:t>  </a:t>
            </a:r>
            <a:r>
              <a:rPr lang="pl-PL" sz="1200" b="1" dirty="0" smtClean="0"/>
              <a:t>Państwowa </a:t>
            </a:r>
            <a:r>
              <a:rPr lang="pl-PL" sz="1200" b="1" dirty="0"/>
              <a:t>Straż Pożarna </a:t>
            </a:r>
            <a:endParaRPr lang="pl-PL" sz="1200" b="1" dirty="0" smtClean="0"/>
          </a:p>
          <a:p>
            <a:r>
              <a:rPr lang="pl-PL" sz="1200" b="1" dirty="0"/>
              <a:t> </a:t>
            </a:r>
            <a:r>
              <a:rPr lang="pl-PL" sz="1200" b="1" dirty="0" smtClean="0"/>
              <a:t>   w </a:t>
            </a:r>
            <a:r>
              <a:rPr lang="pl-PL" sz="1200" b="1" dirty="0"/>
              <a:t>Gorzowie Wlkp</a:t>
            </a:r>
            <a:r>
              <a:rPr lang="pl-PL" sz="1200" b="1" dirty="0" smtClean="0"/>
              <a:t>.</a:t>
            </a:r>
          </a:p>
          <a:p>
            <a:r>
              <a:rPr lang="pl-PL" sz="1200" b="1" dirty="0" smtClean="0"/>
              <a:t>    Zawód: STRAŻAK</a:t>
            </a:r>
            <a:endParaRPr lang="pl-PL" sz="1200" dirty="0"/>
          </a:p>
        </p:txBody>
      </p:sp>
      <p:sp>
        <p:nvSpPr>
          <p:cNvPr id="40" name="pole tekstowe 39"/>
          <p:cNvSpPr txBox="1"/>
          <p:nvPr/>
        </p:nvSpPr>
        <p:spPr>
          <a:xfrm>
            <a:off x="7743937" y="2970759"/>
            <a:ext cx="225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Maciej Pisarek </a:t>
            </a:r>
            <a:endParaRPr lang="pl-PL" sz="1200" b="1" dirty="0" smtClean="0"/>
          </a:p>
          <a:p>
            <a:r>
              <a:rPr lang="pl-PL" sz="1200" b="1" dirty="0" smtClean="0"/>
              <a:t>Pracownia Gastronomiczna </a:t>
            </a:r>
          </a:p>
          <a:p>
            <a:r>
              <a:rPr lang="pl-PL" sz="1200" b="1" dirty="0" smtClean="0"/>
              <a:t>w Witnicy</a:t>
            </a:r>
          </a:p>
          <a:p>
            <a:r>
              <a:rPr lang="pl-PL" sz="1200" b="1" dirty="0" smtClean="0">
                <a:effectLst/>
              </a:rPr>
              <a:t>Zawód: KUCHARZ</a:t>
            </a:r>
            <a:endParaRPr lang="pl-PL" sz="1200" dirty="0">
              <a:effectLst/>
            </a:endParaRPr>
          </a:p>
        </p:txBody>
      </p:sp>
      <p:sp>
        <p:nvSpPr>
          <p:cNvPr id="41" name="pole tekstowe 40"/>
          <p:cNvSpPr txBox="1"/>
          <p:nvPr/>
        </p:nvSpPr>
        <p:spPr>
          <a:xfrm>
            <a:off x="5573913" y="2220104"/>
            <a:ext cx="2667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Zespół Szkół Gastronomicznych </a:t>
            </a:r>
          </a:p>
          <a:p>
            <a:r>
              <a:rPr lang="pl-PL" sz="1200" b="1" dirty="0"/>
              <a:t>w</a:t>
            </a:r>
            <a:r>
              <a:rPr lang="pl-PL" sz="1200" b="1" dirty="0" smtClean="0"/>
              <a:t> Gorzowie Wlkp. </a:t>
            </a:r>
          </a:p>
          <a:p>
            <a:r>
              <a:rPr lang="pl-PL" sz="1200" b="1" dirty="0" smtClean="0"/>
              <a:t>Zawód</a:t>
            </a:r>
            <a:r>
              <a:rPr lang="pl-PL" sz="1200" b="1" dirty="0"/>
              <a:t>: KUCHARZ</a:t>
            </a:r>
            <a:endParaRPr lang="pl-PL" sz="1200" dirty="0"/>
          </a:p>
          <a:p>
            <a:endParaRPr lang="pl-PL" b="1" dirty="0" smtClean="0"/>
          </a:p>
          <a:p>
            <a:endParaRPr lang="pl-PL" b="1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171450" y="581025"/>
            <a:ext cx="976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B050"/>
                </a:solidFill>
              </a:rPr>
              <a:t>Warsztat motywacyjny </a:t>
            </a:r>
            <a:r>
              <a:rPr lang="pl-PL" sz="2400" b="1" i="1" dirty="0">
                <a:solidFill>
                  <a:srgbClr val="00B050"/>
                </a:solidFill>
              </a:rPr>
              <a:t>„Zostań bohaterem własnego szczęścia”</a:t>
            </a:r>
          </a:p>
        </p:txBody>
      </p:sp>
      <p:pic>
        <p:nvPicPr>
          <p:cNvPr id="32" name="Obraz 3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36" y="4034978"/>
            <a:ext cx="884937" cy="783511"/>
          </a:xfrm>
          <a:prstGeom prst="rect">
            <a:avLst/>
          </a:prstGeom>
        </p:spPr>
      </p:pic>
      <p:cxnSp>
        <p:nvCxnSpPr>
          <p:cNvPr id="39" name="Łącznik prosty ze strzałką 38"/>
          <p:cNvCxnSpPr/>
          <p:nvPr/>
        </p:nvCxnSpPr>
        <p:spPr>
          <a:xfrm flipH="1" flipV="1">
            <a:off x="2700880" y="3291131"/>
            <a:ext cx="370935" cy="2702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ole tekstowe 34"/>
          <p:cNvSpPr txBox="1"/>
          <p:nvPr/>
        </p:nvSpPr>
        <p:spPr>
          <a:xfrm>
            <a:off x="545089" y="4918768"/>
            <a:ext cx="2171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Akademia </a:t>
            </a:r>
          </a:p>
          <a:p>
            <a:r>
              <a:rPr lang="pl-PL" sz="1200" b="1" dirty="0" smtClean="0"/>
              <a:t>im. Jakuba z Paradyża </a:t>
            </a:r>
          </a:p>
          <a:p>
            <a:r>
              <a:rPr lang="pl-PL" sz="1200" b="1" dirty="0" smtClean="0"/>
              <a:t>w Gorzowie Wlkp. </a:t>
            </a:r>
          </a:p>
          <a:p>
            <a:r>
              <a:rPr lang="pl-PL" sz="1200" b="1" dirty="0" smtClean="0"/>
              <a:t>Zawód: Wykładowca,</a:t>
            </a:r>
          </a:p>
          <a:p>
            <a:r>
              <a:rPr lang="pl-PL" sz="1200" b="1" dirty="0" smtClean="0"/>
              <a:t>PŁETWONUREK</a:t>
            </a:r>
            <a:endParaRPr lang="pl-PL" sz="1200" b="1" dirty="0"/>
          </a:p>
        </p:txBody>
      </p:sp>
    </p:spTree>
    <p:extLst>
      <p:ext uri="{BB962C8B-B14F-4D97-AF65-F5344CB8AC3E}">
        <p14:creationId xmlns:p14="http://schemas.microsoft.com/office/powerpoint/2010/main" val="377352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1450" y="180073"/>
            <a:ext cx="87915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3" name="Prostokąt 2"/>
          <p:cNvSpPr/>
          <p:nvPr/>
        </p:nvSpPr>
        <p:spPr>
          <a:xfrm>
            <a:off x="171450" y="646798"/>
            <a:ext cx="9629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B050"/>
                </a:solidFill>
              </a:rPr>
              <a:t>Warsztat motywacyjny </a:t>
            </a:r>
            <a:r>
              <a:rPr lang="pl-PL" sz="2400" b="1" i="1" dirty="0">
                <a:solidFill>
                  <a:srgbClr val="00B050"/>
                </a:solidFill>
              </a:rPr>
              <a:t>„Zostań bohaterem własnego szczęścia”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57200" y="1466850"/>
            <a:ext cx="9163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Ambasador szczęścia</a:t>
            </a:r>
          </a:p>
          <a:p>
            <a:pPr algn="ctr"/>
            <a:endParaRPr lang="pl-PL" sz="2000" b="1" dirty="0"/>
          </a:p>
          <a:p>
            <a:pPr algn="ctr"/>
            <a:r>
              <a:rPr lang="pl-PL" sz="2000" b="1" dirty="0" smtClean="0"/>
              <a:t>Anna Łaniewska, aktorka Teatru im. Juliusza Osterwy w Gorzowie Wlkp. </a:t>
            </a:r>
            <a:endParaRPr lang="pl-PL" sz="20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95326" y="2954853"/>
            <a:ext cx="9020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pl-PL" u="sng" dirty="0" smtClean="0"/>
              <a:t>Ćwiczenie dla młodzieży:</a:t>
            </a:r>
          </a:p>
          <a:p>
            <a:pPr fontAlgn="auto"/>
            <a:endParaRPr lang="pl-PL" dirty="0" smtClean="0"/>
          </a:p>
          <a:p>
            <a:r>
              <a:rPr lang="pl-PL" dirty="0" smtClean="0"/>
              <a:t> </a:t>
            </a:r>
            <a:r>
              <a:rPr lang="pl-PL" dirty="0"/>
              <a:t>– ćwiczenia </a:t>
            </a:r>
            <a:r>
              <a:rPr lang="pl-PL" dirty="0" smtClean="0"/>
              <a:t>oddechowe na pozbycie tremy przed sprawdzianem/egzaminem,  </a:t>
            </a:r>
          </a:p>
          <a:p>
            <a:r>
              <a:rPr lang="pl-PL" dirty="0"/>
              <a:t> </a:t>
            </a:r>
            <a:r>
              <a:rPr lang="pl-PL" dirty="0" smtClean="0"/>
              <a:t>   tzw</a:t>
            </a:r>
            <a:r>
              <a:rPr lang="pl-PL" dirty="0"/>
              <a:t>. </a:t>
            </a:r>
            <a:r>
              <a:rPr lang="pl-PL" dirty="0" smtClean="0"/>
              <a:t>dmuchanie świeczki, piesek, jedna sroka bez ogona… 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88" y="4575777"/>
            <a:ext cx="4060525" cy="228293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148" y="4556017"/>
            <a:ext cx="3463252" cy="230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2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19225" y="1809750"/>
            <a:ext cx="72009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/>
              <a:t>Ogólnopolski Tydzień </a:t>
            </a:r>
            <a:r>
              <a:rPr lang="pl-PL" sz="2800" b="1" i="1" dirty="0" smtClean="0"/>
              <a:t>Kariery 2018 (OTK)</a:t>
            </a:r>
            <a:r>
              <a:rPr lang="pl-PL" sz="2800" b="1" dirty="0" smtClean="0"/>
              <a:t>:</a:t>
            </a:r>
          </a:p>
          <a:p>
            <a:endParaRPr lang="pl-PL" dirty="0" smtClean="0"/>
          </a:p>
          <a:p>
            <a:pPr marL="285750" indent="-285750">
              <a:buFontTx/>
              <a:buChar char="-"/>
            </a:pPr>
            <a:r>
              <a:rPr lang="pl-PL" dirty="0"/>
              <a:t>c</a:t>
            </a:r>
            <a:r>
              <a:rPr lang="pl-PL" dirty="0" smtClean="0"/>
              <a:t>oroczne </a:t>
            </a:r>
            <a:r>
              <a:rPr lang="pl-PL" dirty="0"/>
              <a:t>działanie Stowarzyszenia Doradców Szkolnych </a:t>
            </a:r>
            <a:br>
              <a:rPr lang="pl-PL" dirty="0"/>
            </a:br>
            <a:r>
              <a:rPr lang="pl-PL" dirty="0" smtClean="0"/>
              <a:t>i </a:t>
            </a:r>
            <a:r>
              <a:rPr lang="pl-PL" dirty="0"/>
              <a:t>Zawodowych Rzeczypospolitej </a:t>
            </a:r>
            <a:r>
              <a:rPr lang="pl-PL" dirty="0" smtClean="0"/>
              <a:t>Polskiej</a:t>
            </a:r>
          </a:p>
          <a:p>
            <a:endParaRPr lang="pl-PL" dirty="0" smtClean="0"/>
          </a:p>
          <a:p>
            <a:pPr marL="285750" indent="-285750">
              <a:buFontTx/>
              <a:buChar char="-"/>
            </a:pPr>
            <a:r>
              <a:rPr lang="pl-PL" dirty="0" smtClean="0"/>
              <a:t>cel: </a:t>
            </a:r>
            <a:r>
              <a:rPr lang="pl-PL" dirty="0"/>
              <a:t>inspirowanie ogólnopolskich i lokalnych inicjatyw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na </a:t>
            </a:r>
            <a:r>
              <a:rPr lang="pl-PL" dirty="0"/>
              <a:t>rzecz rozwoju poradnictwa zawodowego </a:t>
            </a:r>
            <a:endParaRPr lang="pl-PL" dirty="0" smtClean="0"/>
          </a:p>
          <a:p>
            <a:endParaRPr lang="pl-PL" dirty="0" smtClean="0"/>
          </a:p>
          <a:p>
            <a:pPr marL="285750" indent="-285750">
              <a:buFontTx/>
              <a:buChar char="-"/>
            </a:pPr>
            <a:r>
              <a:rPr lang="pl-PL" dirty="0" smtClean="0"/>
              <a:t>hasło </a:t>
            </a:r>
            <a:r>
              <a:rPr lang="pl-PL" dirty="0"/>
              <a:t>tegorocznej </a:t>
            </a:r>
            <a:r>
              <a:rPr lang="pl-PL" dirty="0" smtClean="0"/>
              <a:t>edycji:</a:t>
            </a:r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pPr algn="ctr"/>
            <a:r>
              <a:rPr lang="pl-PL" sz="2600" dirty="0" smtClean="0"/>
              <a:t>  </a:t>
            </a:r>
            <a:r>
              <a:rPr lang="pl-PL" sz="2600" b="1" dirty="0" smtClean="0"/>
              <a:t>„</a:t>
            </a:r>
            <a:r>
              <a:rPr lang="pl-PL" sz="2600" b="1" dirty="0"/>
              <a:t>Bądź architektem swojego szczęścia</a:t>
            </a:r>
            <a:r>
              <a:rPr lang="pl-PL" sz="2600" b="1" dirty="0" smtClean="0"/>
              <a:t>"</a:t>
            </a:r>
            <a:endParaRPr lang="pl-PL" sz="2600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7496175" y="6749481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http</a:t>
            </a:r>
            <a:r>
              <a:rPr lang="pl-PL" sz="1200" dirty="0"/>
              <a:t>://www.sdsiz.com.pl/</a:t>
            </a:r>
          </a:p>
        </p:txBody>
      </p:sp>
      <p:pic>
        <p:nvPicPr>
          <p:cNvPr id="4" name="Obraz 3" descr="http://sdsiz.com.pl/downloads/jpg/otk_v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498379"/>
            <a:ext cx="6419850" cy="84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0" y="5785289"/>
            <a:ext cx="1619250" cy="87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3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04775" y="151498"/>
            <a:ext cx="92678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4" name="Prostokąt 3"/>
          <p:cNvSpPr/>
          <p:nvPr/>
        </p:nvSpPr>
        <p:spPr>
          <a:xfrm>
            <a:off x="0" y="571501"/>
            <a:ext cx="9810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B050"/>
                </a:solidFill>
              </a:rPr>
              <a:t>Warsztat motywacyjny </a:t>
            </a:r>
            <a:r>
              <a:rPr lang="pl-PL" sz="2400" b="1" i="1" dirty="0">
                <a:solidFill>
                  <a:srgbClr val="00B050"/>
                </a:solidFill>
              </a:rPr>
              <a:t>„Zostań bohaterem własnego szczęścia”</a:t>
            </a: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390525" y="1404422"/>
            <a:ext cx="90487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/>
              <a:t>Ambasador </a:t>
            </a:r>
            <a:r>
              <a:rPr lang="pl-PL" sz="2000" b="1" dirty="0" smtClean="0"/>
              <a:t>szczęścia</a:t>
            </a:r>
          </a:p>
          <a:p>
            <a:pPr algn="ctr"/>
            <a:endParaRPr lang="pl-PL" sz="2000" b="1" dirty="0"/>
          </a:p>
          <a:p>
            <a:r>
              <a:rPr lang="pl-PL" sz="2000" b="1" dirty="0" smtClean="0"/>
              <a:t>Piotr Paluch – sportowiec, żużlowiec, trener młodzieży Stali Gorzów S.A.</a:t>
            </a:r>
          </a:p>
          <a:p>
            <a:endParaRPr lang="pl-PL" sz="2000" b="1" dirty="0" smtClean="0"/>
          </a:p>
        </p:txBody>
      </p:sp>
      <p:sp>
        <p:nvSpPr>
          <p:cNvPr id="7" name="Prostokąt 6"/>
          <p:cNvSpPr/>
          <p:nvPr/>
        </p:nvSpPr>
        <p:spPr>
          <a:xfrm>
            <a:off x="390525" y="2642672"/>
            <a:ext cx="95154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/>
            <a:r>
              <a:rPr lang="pl-PL" u="sng" dirty="0"/>
              <a:t>Ćwiczenie dla młodzieży</a:t>
            </a:r>
            <a:r>
              <a:rPr lang="pl-PL" u="sng" dirty="0" smtClean="0"/>
              <a:t>:</a:t>
            </a:r>
          </a:p>
          <a:p>
            <a:pPr fontAlgn="auto"/>
            <a:endParaRPr lang="pl-PL" u="sng" dirty="0" smtClean="0"/>
          </a:p>
          <a:p>
            <a:pPr marL="285750" indent="-285750" fontAlgn="auto">
              <a:buFontTx/>
              <a:buChar char="-"/>
            </a:pPr>
            <a:r>
              <a:rPr lang="pl-PL" dirty="0" smtClean="0"/>
              <a:t>mini </a:t>
            </a:r>
            <a:r>
              <a:rPr lang="pl-PL" dirty="0"/>
              <a:t>trening żużlowców przed meczem </a:t>
            </a:r>
            <a:r>
              <a:rPr lang="pl-PL" dirty="0" smtClean="0"/>
              <a:t>żużlowym</a:t>
            </a:r>
          </a:p>
          <a:p>
            <a:pPr marL="285750" indent="-285750" fontAlgn="auto">
              <a:buFontTx/>
              <a:buChar char="-"/>
            </a:pPr>
            <a:r>
              <a:rPr lang="pl-PL" dirty="0" smtClean="0"/>
              <a:t>quiz z wiedzy o żużlu</a:t>
            </a:r>
            <a:endParaRPr lang="pl-PL" dirty="0"/>
          </a:p>
          <a:p>
            <a:pPr fontAlgn="auto"/>
            <a:endParaRPr lang="pl-PL" u="sng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50" y="2487329"/>
            <a:ext cx="2224088" cy="1478782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0" y="4182581"/>
            <a:ext cx="3790950" cy="284321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28" y="4182581"/>
            <a:ext cx="4276192" cy="28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8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5250" y="132448"/>
            <a:ext cx="96583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3" name="Prostokąt 2"/>
          <p:cNvSpPr/>
          <p:nvPr/>
        </p:nvSpPr>
        <p:spPr>
          <a:xfrm>
            <a:off x="0" y="637273"/>
            <a:ext cx="97345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B050"/>
                </a:solidFill>
              </a:rPr>
              <a:t>Warsztat motywacyjny „Zostań bohaterem własnego szczęścia”</a:t>
            </a:r>
          </a:p>
        </p:txBody>
      </p:sp>
      <p:sp>
        <p:nvSpPr>
          <p:cNvPr id="4" name="Prostokąt 3"/>
          <p:cNvSpPr/>
          <p:nvPr/>
        </p:nvSpPr>
        <p:spPr>
          <a:xfrm>
            <a:off x="95250" y="1518722"/>
            <a:ext cx="99853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/>
              <a:t>Ambasador </a:t>
            </a:r>
            <a:r>
              <a:rPr lang="pl-PL" sz="2000" b="1" dirty="0" smtClean="0"/>
              <a:t>szczęścia</a:t>
            </a:r>
          </a:p>
          <a:p>
            <a:pPr algn="ctr"/>
            <a:endParaRPr lang="pl-PL" sz="2000" b="1" dirty="0"/>
          </a:p>
          <a:p>
            <a:r>
              <a:rPr lang="pl-PL" sz="2000" b="1" dirty="0" smtClean="0"/>
              <a:t>Paweł Salamon – kucharz, nauczyciel zawodu Zespołu Szkół  </a:t>
            </a:r>
          </a:p>
          <a:p>
            <a:r>
              <a:rPr lang="pl-PL" sz="2000" b="1" dirty="0"/>
              <a:t> </a:t>
            </a:r>
            <a:r>
              <a:rPr lang="pl-PL" sz="2000" b="1" dirty="0" smtClean="0"/>
              <a:t>                              Gastronomicznych w Gorzowie Wlkp.</a:t>
            </a:r>
          </a:p>
          <a:p>
            <a:r>
              <a:rPr lang="pl-PL" sz="2000" b="1" dirty="0" smtClean="0"/>
              <a:t>Maciej Pisarek  –  kucharz, Pracownia Gastronomiczna w Witnicy</a:t>
            </a:r>
          </a:p>
          <a:p>
            <a:pPr algn="ctr"/>
            <a:endParaRPr lang="pl-PL" sz="2000" b="1" dirty="0"/>
          </a:p>
          <a:p>
            <a:pPr algn="ctr"/>
            <a:endParaRPr lang="pl-PL" sz="2000" b="1" dirty="0"/>
          </a:p>
        </p:txBody>
      </p:sp>
      <p:sp>
        <p:nvSpPr>
          <p:cNvPr id="5" name="Prostokąt 4"/>
          <p:cNvSpPr/>
          <p:nvPr/>
        </p:nvSpPr>
        <p:spPr>
          <a:xfrm>
            <a:off x="176390" y="3590350"/>
            <a:ext cx="93817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u="sng" dirty="0"/>
              <a:t>Ćwiczenie dla młodzieży</a:t>
            </a:r>
            <a:r>
              <a:rPr lang="pl-PL" u="sng" dirty="0" smtClean="0"/>
              <a:t>:</a:t>
            </a:r>
          </a:p>
          <a:p>
            <a:endParaRPr lang="pl-PL" dirty="0" smtClean="0"/>
          </a:p>
          <a:p>
            <a:r>
              <a:rPr lang="pl-PL" dirty="0" smtClean="0"/>
              <a:t>- filetowanie </a:t>
            </a:r>
            <a:r>
              <a:rPr lang="pl-PL" dirty="0"/>
              <a:t>pomarańczy</a:t>
            </a:r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506" y="3590350"/>
            <a:ext cx="3870603" cy="257353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31" y="4903415"/>
            <a:ext cx="3571593" cy="237472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2" t="193" r="16889" b="-1"/>
          <a:stretch/>
        </p:blipFill>
        <p:spPr>
          <a:xfrm>
            <a:off x="8257292" y="1487031"/>
            <a:ext cx="1638300" cy="35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7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6200" y="151498"/>
            <a:ext cx="9601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3" name="Prostokąt 2"/>
          <p:cNvSpPr/>
          <p:nvPr/>
        </p:nvSpPr>
        <p:spPr>
          <a:xfrm>
            <a:off x="76200" y="665848"/>
            <a:ext cx="9801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B050"/>
                </a:solidFill>
              </a:rPr>
              <a:t>Warsztat motywacyjny „Zostań bohaterem własnego szczęścia”</a:t>
            </a:r>
          </a:p>
        </p:txBody>
      </p:sp>
      <p:sp>
        <p:nvSpPr>
          <p:cNvPr id="4" name="Prostokąt 3"/>
          <p:cNvSpPr/>
          <p:nvPr/>
        </p:nvSpPr>
        <p:spPr>
          <a:xfrm>
            <a:off x="76201" y="1395642"/>
            <a:ext cx="10004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/>
              <a:t>Ambasador </a:t>
            </a:r>
            <a:r>
              <a:rPr lang="pl-PL" sz="2000" b="1" dirty="0" smtClean="0"/>
              <a:t>szczęścia</a:t>
            </a:r>
          </a:p>
          <a:p>
            <a:pPr algn="ctr"/>
            <a:endParaRPr lang="pl-PL" sz="2000" b="1" dirty="0"/>
          </a:p>
          <a:p>
            <a:r>
              <a:rPr lang="pl-PL" sz="2000" b="1" dirty="0" smtClean="0"/>
              <a:t>Paulina Prucnal, Magdalena Luterek – fotograf, Studio Fotografii </a:t>
            </a:r>
          </a:p>
          <a:p>
            <a:r>
              <a:rPr lang="pl-PL" sz="2000" b="1" dirty="0" smtClean="0"/>
              <a:t>                                                                  w Gorzowie Wlkp.</a:t>
            </a:r>
            <a:endParaRPr lang="pl-PL" sz="2000" b="1" dirty="0"/>
          </a:p>
        </p:txBody>
      </p:sp>
      <p:sp>
        <p:nvSpPr>
          <p:cNvPr id="5" name="Prostokąt 4"/>
          <p:cNvSpPr/>
          <p:nvPr/>
        </p:nvSpPr>
        <p:spPr>
          <a:xfrm>
            <a:off x="76200" y="2802544"/>
            <a:ext cx="99155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u="sng" dirty="0"/>
              <a:t>Ćwiczenie dla młodzieży</a:t>
            </a:r>
            <a:r>
              <a:rPr lang="pl-PL" u="sng" dirty="0" smtClean="0"/>
              <a:t>:</a:t>
            </a:r>
          </a:p>
          <a:p>
            <a:endParaRPr lang="pl-PL" dirty="0"/>
          </a:p>
          <a:p>
            <a:r>
              <a:rPr lang="pl-PL" dirty="0"/>
              <a:t>- </a:t>
            </a:r>
            <a:r>
              <a:rPr lang="pl-PL" dirty="0" smtClean="0"/>
              <a:t>wykonanie w </a:t>
            </a:r>
            <a:r>
              <a:rPr lang="pl-PL" dirty="0"/>
              <a:t>ciągu 5 min. </a:t>
            </a:r>
            <a:r>
              <a:rPr lang="pl-PL" dirty="0" smtClean="0"/>
              <a:t>zdjęcia portretowego swojej koleżance/koledze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8" y="3931128"/>
            <a:ext cx="2388392" cy="15937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8" y="5699491"/>
            <a:ext cx="2388392" cy="159372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768" y="4141871"/>
            <a:ext cx="3773632" cy="251806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5" y="4610562"/>
            <a:ext cx="2368852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4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6200" y="161023"/>
            <a:ext cx="98012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3" name="Prostokąt 2"/>
          <p:cNvSpPr/>
          <p:nvPr/>
        </p:nvSpPr>
        <p:spPr>
          <a:xfrm>
            <a:off x="76200" y="618223"/>
            <a:ext cx="9810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B050"/>
                </a:solidFill>
              </a:rPr>
              <a:t>Warsztat motywacyjny „Zostań bohaterem własnego szczęścia”</a:t>
            </a:r>
          </a:p>
        </p:txBody>
      </p:sp>
      <p:sp>
        <p:nvSpPr>
          <p:cNvPr id="4" name="Prostokąt 3"/>
          <p:cNvSpPr/>
          <p:nvPr/>
        </p:nvSpPr>
        <p:spPr>
          <a:xfrm>
            <a:off x="266700" y="1068055"/>
            <a:ext cx="93345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/>
              <a:t>Ambasador </a:t>
            </a:r>
            <a:r>
              <a:rPr lang="pl-PL" sz="2000" b="1" dirty="0" smtClean="0"/>
              <a:t>szczęścia</a:t>
            </a:r>
          </a:p>
          <a:p>
            <a:pPr algn="ctr"/>
            <a:endParaRPr lang="pl-PL" sz="2000" b="1" dirty="0" smtClean="0"/>
          </a:p>
          <a:p>
            <a:r>
              <a:rPr lang="pl-PL" sz="2000" b="1" dirty="0" smtClean="0"/>
              <a:t>Marcin Cywiński – wykładowca akademicki/płetwonurek, </a:t>
            </a:r>
          </a:p>
          <a:p>
            <a:r>
              <a:rPr lang="pl-PL" sz="2000" b="1" dirty="0"/>
              <a:t> </a:t>
            </a:r>
            <a:r>
              <a:rPr lang="pl-PL" sz="2000" b="1" dirty="0" smtClean="0"/>
              <a:t>                               Akademia im. Jakuba z Paradyża w Gorzowie Wlkp.</a:t>
            </a:r>
            <a:endParaRPr lang="pl-PL" sz="2000" b="1" dirty="0"/>
          </a:p>
        </p:txBody>
      </p:sp>
      <p:sp>
        <p:nvSpPr>
          <p:cNvPr id="5" name="Prostokąt 4"/>
          <p:cNvSpPr/>
          <p:nvPr/>
        </p:nvSpPr>
        <p:spPr>
          <a:xfrm>
            <a:off x="266700" y="2595047"/>
            <a:ext cx="92106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Ćwiczenie dla młodzieży</a:t>
            </a:r>
            <a:r>
              <a:rPr lang="pl-PL" dirty="0" smtClean="0"/>
              <a:t>:</a:t>
            </a:r>
          </a:p>
          <a:p>
            <a:endParaRPr lang="pl-PL" dirty="0"/>
          </a:p>
          <a:p>
            <a:r>
              <a:rPr lang="pl-PL" dirty="0"/>
              <a:t>- bieg w płetwach na czas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0" t="-4389" b="-1"/>
          <a:stretch/>
        </p:blipFill>
        <p:spPr>
          <a:xfrm>
            <a:off x="5541661" y="2413933"/>
            <a:ext cx="988080" cy="197673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701" y="4510374"/>
            <a:ext cx="3284098" cy="246307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99" y="2484855"/>
            <a:ext cx="2499899" cy="1874924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4338426" y="4923343"/>
            <a:ext cx="1825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Otwórz Video</a:t>
            </a:r>
          </a:p>
          <a:p>
            <a:r>
              <a:rPr lang="pl-PL" dirty="0" smtClean="0"/>
              <a:t>                 </a:t>
            </a:r>
            <a:endParaRPr lang="pl-PL" dirty="0"/>
          </a:p>
        </p:txBody>
      </p:sp>
      <p:sp>
        <p:nvSpPr>
          <p:cNvPr id="12" name="Strzałka w prawo 11"/>
          <p:cNvSpPr/>
          <p:nvPr/>
        </p:nvSpPr>
        <p:spPr>
          <a:xfrm rot="10800000">
            <a:off x="4478152" y="5395614"/>
            <a:ext cx="1285875" cy="3792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6" name="MVI_465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577" y="3926617"/>
            <a:ext cx="4240737" cy="23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5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1450" y="265798"/>
            <a:ext cx="9601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3" name="Prostokąt 2"/>
          <p:cNvSpPr/>
          <p:nvPr/>
        </p:nvSpPr>
        <p:spPr>
          <a:xfrm>
            <a:off x="66675" y="713473"/>
            <a:ext cx="9705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B050"/>
                </a:solidFill>
              </a:rPr>
              <a:t>Warsztat motywacyjny „Zostań bohaterem własnego szczęścia”</a:t>
            </a:r>
          </a:p>
        </p:txBody>
      </p:sp>
      <p:sp>
        <p:nvSpPr>
          <p:cNvPr id="4" name="Prostokąt 3"/>
          <p:cNvSpPr/>
          <p:nvPr/>
        </p:nvSpPr>
        <p:spPr>
          <a:xfrm>
            <a:off x="304800" y="1528247"/>
            <a:ext cx="94678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/>
              <a:t>Ambasador </a:t>
            </a:r>
            <a:r>
              <a:rPr lang="pl-PL" sz="2000" b="1" dirty="0" smtClean="0"/>
              <a:t>szczęścia</a:t>
            </a:r>
          </a:p>
          <a:p>
            <a:endParaRPr lang="pl-PL" sz="2000" b="1" dirty="0"/>
          </a:p>
          <a:p>
            <a:r>
              <a:rPr lang="pl-PL" sz="2000" b="1" dirty="0"/>
              <a:t>m</a:t>
            </a:r>
            <a:r>
              <a:rPr lang="pl-PL" sz="2000" b="1" dirty="0" smtClean="0"/>
              <a:t>ł. kpt. Marek Andruszków –  strażak, Komenda Miejska </a:t>
            </a:r>
          </a:p>
          <a:p>
            <a:r>
              <a:rPr lang="pl-PL" sz="2000" b="1" dirty="0" smtClean="0"/>
              <a:t>                   Państwowej Straży Pożarnej w Gorzowie Wlkp.</a:t>
            </a:r>
            <a:endParaRPr lang="pl-PL" sz="2000" b="1" dirty="0"/>
          </a:p>
        </p:txBody>
      </p:sp>
      <p:sp>
        <p:nvSpPr>
          <p:cNvPr id="5" name="Prostokąt 4"/>
          <p:cNvSpPr/>
          <p:nvPr/>
        </p:nvSpPr>
        <p:spPr>
          <a:xfrm>
            <a:off x="304800" y="3118922"/>
            <a:ext cx="9582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u="sng" dirty="0"/>
              <a:t>Ćwiczenie dla młodzieży</a:t>
            </a:r>
            <a:r>
              <a:rPr lang="pl-PL" u="sng" dirty="0" smtClean="0"/>
              <a:t>:</a:t>
            </a:r>
          </a:p>
          <a:p>
            <a:endParaRPr lang="pl-PL" dirty="0"/>
          </a:p>
          <a:p>
            <a:r>
              <a:rPr lang="pl-PL" dirty="0" smtClean="0"/>
              <a:t>- ubranie się w strażacki strój ochronny wraz </a:t>
            </a:r>
            <a:br>
              <a:rPr lang="pl-PL" dirty="0" smtClean="0"/>
            </a:br>
            <a:r>
              <a:rPr lang="pl-PL" dirty="0" smtClean="0"/>
              <a:t>  z butlą i aparatem oddechowym na czas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3"/>
          <a:stretch/>
        </p:blipFill>
        <p:spPr>
          <a:xfrm>
            <a:off x="7564489" y="1208082"/>
            <a:ext cx="1422798" cy="191084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891" y="4586485"/>
            <a:ext cx="1741022" cy="260913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4586486"/>
            <a:ext cx="1956851" cy="2609135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5543550" y="6926154"/>
            <a:ext cx="180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Otwórz Video</a:t>
            </a:r>
          </a:p>
        </p:txBody>
      </p:sp>
      <p:sp>
        <p:nvSpPr>
          <p:cNvPr id="11" name="Strzałka w górę 10"/>
          <p:cNvSpPr/>
          <p:nvPr/>
        </p:nvSpPr>
        <p:spPr>
          <a:xfrm>
            <a:off x="7179468" y="6791769"/>
            <a:ext cx="328613" cy="54606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MVI_466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7342" y="3924301"/>
            <a:ext cx="4427507" cy="268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7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42875" y="170548"/>
            <a:ext cx="9753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3" name="Prostokąt 2"/>
          <p:cNvSpPr/>
          <p:nvPr/>
        </p:nvSpPr>
        <p:spPr>
          <a:xfrm>
            <a:off x="142875" y="637273"/>
            <a:ext cx="9753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B050"/>
                </a:solidFill>
              </a:rPr>
              <a:t>Warsztat motywacyjny „Zostań bohaterem własnego szczęścia”</a:t>
            </a:r>
          </a:p>
        </p:txBody>
      </p:sp>
      <p:sp>
        <p:nvSpPr>
          <p:cNvPr id="4" name="Prostokąt 3"/>
          <p:cNvSpPr/>
          <p:nvPr/>
        </p:nvSpPr>
        <p:spPr>
          <a:xfrm>
            <a:off x="438150" y="1432997"/>
            <a:ext cx="94624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/>
              <a:t>Ambasador szczęścia</a:t>
            </a:r>
          </a:p>
          <a:p>
            <a:endParaRPr lang="pl-PL" sz="2000" b="1" dirty="0"/>
          </a:p>
          <a:p>
            <a:pPr algn="ctr"/>
            <a:r>
              <a:rPr lang="pl-PL" sz="2000" b="1" dirty="0" smtClean="0"/>
              <a:t>Wirtualnie podzielił się swoimi refleksjami na temat szczęścia </a:t>
            </a:r>
            <a:endParaRPr lang="pl-PL" sz="2000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3771900"/>
            <a:ext cx="3677443" cy="275808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42876" y="2782719"/>
            <a:ext cx="9753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00B050"/>
                </a:solidFill>
              </a:rPr>
              <a:t> Jerzy Owsiak </a:t>
            </a:r>
            <a:r>
              <a:rPr lang="pl-PL" dirty="0" smtClean="0"/>
              <a:t>– człowiek orkiestra, dziennikarz, działacz społeczny i charytatywny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867151" y="3464888"/>
            <a:ext cx="57150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u="sng" dirty="0" smtClean="0"/>
              <a:t>Jurek Owsiak między innymi do młodzieży powiedział:</a:t>
            </a:r>
          </a:p>
          <a:p>
            <a:endParaRPr lang="pl-PL" sz="1400" dirty="0"/>
          </a:p>
          <a:p>
            <a:r>
              <a:rPr lang="pl-PL" sz="1400" dirty="0" smtClean="0"/>
              <a:t>„</a:t>
            </a:r>
            <a:r>
              <a:rPr lang="pl-PL" sz="1400" i="1" dirty="0" smtClean="0"/>
              <a:t>Szczęście, to motor, paliwo i motywacja”</a:t>
            </a:r>
          </a:p>
          <a:p>
            <a:endParaRPr lang="pl-PL" sz="1400" i="1" dirty="0"/>
          </a:p>
          <a:p>
            <a:r>
              <a:rPr lang="pl-PL" sz="1400" i="1" dirty="0" smtClean="0"/>
              <a:t>„Szczęściem jest myśl o Waszym życiu: co będziecie robili?, kim będziecie?, co jest dla Was ważne?, a co nie jest dla Was ważne?, jaki dekalog macie w sobie?, co jest Waszą wytyczną?, tym co chcecie robić w przyszłości”</a:t>
            </a:r>
          </a:p>
          <a:p>
            <a:endParaRPr lang="pl-PL" sz="1400" i="1" dirty="0"/>
          </a:p>
          <a:p>
            <a:r>
              <a:rPr lang="pl-PL" sz="1400" i="1" dirty="0" smtClean="0"/>
              <a:t>„Bądźcie marzycielami a wtedy także będziecie szczęściarzami, bo szczęście Was nie ominie. Smakujcie i cieszcie się tym szczęściem i przekazujcie je bliskim, przyjaciołom i znajomym”</a:t>
            </a:r>
          </a:p>
          <a:p>
            <a:endParaRPr lang="pl-PL" sz="1400" i="1" dirty="0"/>
          </a:p>
          <a:p>
            <a:r>
              <a:rPr lang="pl-PL" sz="1400" i="1" dirty="0" smtClean="0"/>
              <a:t>„Bycie szczęśliwym to bycie dobrym człowiekiem”</a:t>
            </a:r>
          </a:p>
          <a:p>
            <a:endParaRPr lang="pl-PL" sz="1400" i="1" dirty="0"/>
          </a:p>
          <a:p>
            <a:r>
              <a:rPr lang="pl-PL" sz="1400" i="1" dirty="0" smtClean="0"/>
              <a:t>„Oby szczęście Was nie opuszczało nigdy!”</a:t>
            </a:r>
          </a:p>
          <a:p>
            <a:pPr algn="r"/>
            <a:r>
              <a:rPr lang="pl-PL" sz="1400" i="1" dirty="0" smtClean="0"/>
              <a:t> </a:t>
            </a:r>
            <a:r>
              <a:rPr lang="pl-PL" sz="1400" i="1" dirty="0" err="1" smtClean="0"/>
              <a:t>Siemanko</a:t>
            </a:r>
            <a:r>
              <a:rPr lang="pl-PL" sz="1400" i="1" dirty="0" smtClean="0"/>
              <a:t>, cześć</a:t>
            </a:r>
            <a:endParaRPr lang="pl-PL" sz="14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86122" y="7057498"/>
            <a:ext cx="751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Film: http</a:t>
            </a:r>
            <a:r>
              <a:rPr lang="pl-PL" sz="1400" dirty="0"/>
              <a:t>://wupzielonagora.praca.gov.pl/-/8080828-sie-ma-</a:t>
            </a:r>
          </a:p>
        </p:txBody>
      </p:sp>
    </p:spTree>
    <p:extLst>
      <p:ext uri="{BB962C8B-B14F-4D97-AF65-F5344CB8AC3E}">
        <p14:creationId xmlns:p14="http://schemas.microsoft.com/office/powerpoint/2010/main" val="41117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4775" y="132448"/>
            <a:ext cx="98488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3" name="Prostokąt 2"/>
          <p:cNvSpPr/>
          <p:nvPr/>
        </p:nvSpPr>
        <p:spPr>
          <a:xfrm>
            <a:off x="104775" y="542023"/>
            <a:ext cx="101631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B050"/>
                </a:solidFill>
              </a:rPr>
              <a:t>Warsztat motywacyjny „Zostań bohaterem własnego szczęścia”</a:t>
            </a:r>
          </a:p>
        </p:txBody>
      </p:sp>
      <p:sp>
        <p:nvSpPr>
          <p:cNvPr id="4" name="Prostokąt 3"/>
          <p:cNvSpPr/>
          <p:nvPr/>
        </p:nvSpPr>
        <p:spPr>
          <a:xfrm>
            <a:off x="742950" y="1276350"/>
            <a:ext cx="82010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dirty="0" smtClean="0"/>
              <a:t>Ambasador szczęścia</a:t>
            </a:r>
            <a:endParaRPr lang="pl-PL" b="1" dirty="0"/>
          </a:p>
          <a:p>
            <a:endParaRPr lang="pl-PL" b="1" dirty="0"/>
          </a:p>
          <a:p>
            <a:pPr algn="ctr"/>
            <a:r>
              <a:rPr lang="pl-PL" b="1" dirty="0" smtClean="0"/>
              <a:t>Wirtualnie podzielił się </a:t>
            </a:r>
            <a:r>
              <a:rPr lang="pl-PL" b="1" dirty="0"/>
              <a:t>swoimi refleksjami na temat szczęścia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07" y="3641870"/>
            <a:ext cx="4053760" cy="2704991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285751" y="2472342"/>
            <a:ext cx="9420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B050"/>
                </a:solidFill>
              </a:rPr>
              <a:t>Adam </a:t>
            </a:r>
            <a:r>
              <a:rPr lang="pl-PL" sz="2400" b="1" dirty="0" err="1">
                <a:solidFill>
                  <a:srgbClr val="00B050"/>
                </a:solidFill>
              </a:rPr>
              <a:t>Bałdych</a:t>
            </a:r>
            <a:r>
              <a:rPr lang="pl-PL" sz="2400" b="1" dirty="0">
                <a:solidFill>
                  <a:srgbClr val="00B050"/>
                </a:solidFill>
              </a:rPr>
              <a:t> </a:t>
            </a:r>
            <a:r>
              <a:rPr lang="pl-PL" dirty="0"/>
              <a:t>– </a:t>
            </a:r>
            <a:r>
              <a:rPr lang="pl-PL" dirty="0" smtClean="0"/>
              <a:t>skrzypek i </a:t>
            </a:r>
            <a:r>
              <a:rPr lang="pl-PL" dirty="0"/>
              <a:t>kompozytor światowej sławy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4695824" y="3484539"/>
            <a:ext cx="513397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u="sng" dirty="0" smtClean="0"/>
              <a:t>Adam </a:t>
            </a:r>
            <a:r>
              <a:rPr lang="pl-PL" sz="1400" b="1" u="sng" dirty="0" err="1" smtClean="0"/>
              <a:t>Bałdych</a:t>
            </a:r>
            <a:r>
              <a:rPr lang="pl-PL" sz="1400" b="1" u="sng" dirty="0" smtClean="0"/>
              <a:t> </a:t>
            </a:r>
            <a:r>
              <a:rPr lang="pl-PL" sz="1400" b="1" u="sng" dirty="0"/>
              <a:t>między innymi do młodzieży powiedział:</a:t>
            </a:r>
          </a:p>
          <a:p>
            <a:endParaRPr lang="pl-PL" dirty="0" smtClean="0"/>
          </a:p>
          <a:p>
            <a:r>
              <a:rPr lang="pl-PL" dirty="0" smtClean="0"/>
              <a:t>„</a:t>
            </a:r>
            <a:r>
              <a:rPr lang="pl-PL" sz="1400" i="1" dirty="0" smtClean="0"/>
              <a:t>Dla mnie receptą na szczęcie jest głębokie zaufanie samemu sobie i zrozumienie tego kim się jest. To jest otaczanie się ludźmi, którzy nas kochają, których my kochamy. To jest również siła do tego, żeby potrafić reprezentować wartości, w które wierzymy”</a:t>
            </a:r>
          </a:p>
          <a:p>
            <a:endParaRPr lang="pl-PL" sz="1400" i="1" dirty="0"/>
          </a:p>
          <a:p>
            <a:r>
              <a:rPr lang="pl-PL" sz="1400" i="1" dirty="0" smtClean="0"/>
              <a:t>„Musimy robić rzeczy w życiu, które są dla nas </a:t>
            </a:r>
            <a:r>
              <a:rPr lang="pl-PL" sz="1400" i="1" smtClean="0"/>
              <a:t>ważne </a:t>
            </a:r>
            <a:br>
              <a:rPr lang="pl-PL" sz="1400" i="1" smtClean="0"/>
            </a:br>
            <a:r>
              <a:rPr lang="pl-PL" sz="1400" i="1" smtClean="0"/>
              <a:t>i </a:t>
            </a:r>
            <a:r>
              <a:rPr lang="pl-PL" sz="1400" i="1" dirty="0" smtClean="0"/>
              <a:t>zgodne z nami”</a:t>
            </a:r>
          </a:p>
          <a:p>
            <a:endParaRPr lang="pl-PL" sz="1400" i="1" dirty="0"/>
          </a:p>
          <a:p>
            <a:r>
              <a:rPr lang="pl-PL" sz="1400" i="1" dirty="0" smtClean="0"/>
              <a:t>„Nie bój się żyć z tego co jest Twoją pasją”</a:t>
            </a:r>
          </a:p>
          <a:p>
            <a:endParaRPr lang="pl-PL" sz="1400" i="1" dirty="0"/>
          </a:p>
          <a:p>
            <a:pPr algn="r"/>
            <a:r>
              <a:rPr lang="pl-PL" sz="1400" i="1" dirty="0" smtClean="0"/>
              <a:t>Z tym Państwa dzisiaj pozostawiam </a:t>
            </a:r>
          </a:p>
          <a:p>
            <a:pPr algn="r"/>
            <a:r>
              <a:rPr lang="pl-PL" sz="1400" i="1" dirty="0" smtClean="0"/>
              <a:t>życząc wszystkiego najlepszego </a:t>
            </a:r>
          </a:p>
          <a:p>
            <a:pPr algn="r"/>
            <a:r>
              <a:rPr lang="pl-PL" sz="1400" i="1" dirty="0" smtClean="0"/>
              <a:t>Adam </a:t>
            </a:r>
            <a:r>
              <a:rPr lang="pl-PL" sz="1400" i="1" dirty="0" err="1" smtClean="0"/>
              <a:t>Bałdych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00038" y="6882817"/>
            <a:ext cx="63178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Film: http</a:t>
            </a:r>
            <a:r>
              <a:rPr lang="pl-PL" sz="1200" dirty="0"/>
              <a:t>://wupzielonagora.praca.gov.pl/-/8081938-adam-baldych-byl-z-nami-</a:t>
            </a:r>
          </a:p>
        </p:txBody>
      </p:sp>
    </p:spTree>
    <p:extLst>
      <p:ext uri="{BB962C8B-B14F-4D97-AF65-F5344CB8AC3E}">
        <p14:creationId xmlns:p14="http://schemas.microsoft.com/office/powerpoint/2010/main" val="221742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2400" y="170548"/>
            <a:ext cx="91916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3" name="Prostokąt 2"/>
          <p:cNvSpPr/>
          <p:nvPr/>
        </p:nvSpPr>
        <p:spPr>
          <a:xfrm>
            <a:off x="0" y="551548"/>
            <a:ext cx="9696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B050"/>
                </a:solidFill>
              </a:rPr>
              <a:t>Warsztat motywacyjny „Zostań bohaterem własnego szczęścia”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666875" y="1474163"/>
            <a:ext cx="490537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Ślubowanie uczestników</a:t>
            </a:r>
          </a:p>
          <a:p>
            <a:pPr algn="ctr"/>
            <a:endParaRPr lang="pl-PL" sz="2000" b="1" dirty="0" smtClean="0"/>
          </a:p>
          <a:p>
            <a:pPr algn="ctr"/>
            <a:r>
              <a:rPr lang="pl-PL" sz="2000" b="1" dirty="0" smtClean="0"/>
              <a:t>MANIFEST </a:t>
            </a:r>
            <a:r>
              <a:rPr lang="pl-PL" sz="2000" b="1" dirty="0"/>
              <a:t>DLA SZCZĘŚCIA</a:t>
            </a:r>
          </a:p>
          <a:p>
            <a:pPr algn="ctr"/>
            <a:r>
              <a:rPr lang="pl-PL" sz="1100" dirty="0"/>
              <a:t>Rafael </a:t>
            </a:r>
            <a:r>
              <a:rPr lang="pl-PL" sz="1100" dirty="0" err="1"/>
              <a:t>Santandreu</a:t>
            </a:r>
            <a:endParaRPr lang="pl-PL" sz="1100" dirty="0"/>
          </a:p>
          <a:p>
            <a:pPr algn="ctr"/>
            <a:endParaRPr lang="pl-PL" sz="2000" b="1" dirty="0"/>
          </a:p>
          <a:p>
            <a:pPr algn="ctr"/>
            <a:endParaRPr lang="pl-PL" sz="20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52400" y="3553283"/>
            <a:ext cx="835818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„</a:t>
            </a:r>
            <a:r>
              <a:rPr lang="pl-PL" dirty="0"/>
              <a:t>Zobowiązuję się dziś i przez resztę moich dni żyć z pasją,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cenić </a:t>
            </a:r>
            <a:r>
              <a:rPr lang="pl-PL" dirty="0"/>
              <a:t>to, </a:t>
            </a:r>
            <a:r>
              <a:rPr lang="pl-PL" dirty="0" smtClean="0"/>
              <a:t>co </a:t>
            </a:r>
            <a:r>
              <a:rPr lang="pl-PL" dirty="0"/>
              <a:t>mnie otacza, i doceniać rzeczy drobne.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Usunę </a:t>
            </a:r>
            <a:r>
              <a:rPr lang="pl-PL" dirty="0"/>
              <a:t>z mych myśli skargi, bo na nic mi one. Zapomnę o moich niedostatkach i skupię się na tym, co posiadam, i na moich przyszłych możliwościach. Dziś odnawiam moje przyrzeczenie, by kochać to,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co </a:t>
            </a:r>
            <a:r>
              <a:rPr lang="pl-PL" dirty="0"/>
              <a:t>wokół mnie, by pracować uważnie, by dawać z siebie wszystko,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by </a:t>
            </a:r>
            <a:r>
              <a:rPr lang="pl-PL" dirty="0"/>
              <a:t>dziękować naturze za jej dary.</a:t>
            </a:r>
          </a:p>
          <a:p>
            <a:pPr algn="ctr"/>
            <a:r>
              <a:rPr lang="pl-PL" dirty="0"/>
              <a:t>W moim życiu będzie miejsce na poezję. Odsunę od siebie bezsensowne wymagania. Odszukam piękno w każdej rzeczy. Będę traktował przyjaźnie siebie samego i innych ludzi. Każdego dnia miłość i pasja, wdzięczność i piękno napełnią moje myśli i wszystkie moje czyny”.</a:t>
            </a:r>
          </a:p>
          <a:p>
            <a:endParaRPr lang="pl-PL" dirty="0"/>
          </a:p>
          <a:p>
            <a:r>
              <a:rPr lang="pl-PL" sz="1000" dirty="0" smtClean="0"/>
              <a:t>        Źródło</a:t>
            </a:r>
            <a:r>
              <a:rPr lang="pl-PL" sz="1000" dirty="0"/>
              <a:t>: Sens, Nr 5/116, s. 102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422" y="1067530"/>
            <a:ext cx="3643803" cy="243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2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33375" y="4873471"/>
            <a:ext cx="942975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u="sng" dirty="0"/>
              <a:t> </a:t>
            </a:r>
            <a:r>
              <a:rPr lang="pl-PL" b="1" u="sng" dirty="0" smtClean="0"/>
              <a:t>Ważna opinia </a:t>
            </a:r>
            <a:r>
              <a:rPr lang="pl-PL" b="1" u="sng" dirty="0"/>
              <a:t>opiekuna i uczniów SP nr 20 </a:t>
            </a:r>
          </a:p>
          <a:p>
            <a:pPr algn="just"/>
            <a:endParaRPr lang="pl-PL" b="1" u="sng" dirty="0"/>
          </a:p>
          <a:p>
            <a:pPr algn="just"/>
            <a:r>
              <a:rPr lang="pl-PL" sz="1600" dirty="0"/>
              <a:t>„</a:t>
            </a:r>
            <a:r>
              <a:rPr lang="pl-PL" sz="1600" i="1" dirty="0"/>
              <a:t>Spotkanie to pokazało młodzieży, że praca może sprawiać przyjemność, wymaga zaangażowania oraz wytrwałości w pokonywaniu różnych trudności. I, co ciekawe, sam proces pokonywania tych trudności sprawia, że osiągany sukces jest cenniejszy i bardziej wartościowy. Spotkanie „ambasadorów szczęścia”, jak nazwali wspaniałych gości organizatorzy warsztatów, z pewnością pomoże dokonać ósmoklasistom świadomych wyborów edukacyjno-zawodowych”.</a:t>
            </a:r>
          </a:p>
        </p:txBody>
      </p:sp>
      <p:sp>
        <p:nvSpPr>
          <p:cNvPr id="3" name="Prostokąt 2"/>
          <p:cNvSpPr/>
          <p:nvPr/>
        </p:nvSpPr>
        <p:spPr>
          <a:xfrm>
            <a:off x="152400" y="161926"/>
            <a:ext cx="89344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4" name="Prostokąt 3"/>
          <p:cNvSpPr/>
          <p:nvPr/>
        </p:nvSpPr>
        <p:spPr>
          <a:xfrm>
            <a:off x="152400" y="618223"/>
            <a:ext cx="9791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B050"/>
                </a:solidFill>
              </a:rPr>
              <a:t>Warsztat motywacyjny „Zostań bohaterem własnego szczęścia”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394074" y="1289964"/>
            <a:ext cx="4810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Promocja/opinie</a:t>
            </a:r>
            <a:endParaRPr lang="pl-PL" sz="20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52400" y="2284182"/>
            <a:ext cx="9791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l-PL" dirty="0" smtClean="0"/>
              <a:t>Radio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u="sng" dirty="0" smtClean="0">
                <a:hlinkClick r:id="rId2"/>
              </a:rPr>
              <a:t>http</a:t>
            </a:r>
            <a:r>
              <a:rPr lang="pl-PL" sz="1600" u="sng" dirty="0">
                <a:hlinkClick r:id="rId2"/>
              </a:rPr>
              <a:t>://</a:t>
            </a:r>
            <a:r>
              <a:rPr lang="pl-PL" sz="1600" u="sng" dirty="0" smtClean="0">
                <a:hlinkClick r:id="rId2"/>
              </a:rPr>
              <a:t>www.radioplus.pl/program-czytaj/1105/120604/zostan_bohaterem_wlasnego_szczescia</a:t>
            </a:r>
            <a:endParaRPr lang="pl-PL" sz="1600" u="sng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u="sng" dirty="0">
                <a:hlinkClick r:id="rId2"/>
              </a:rPr>
              <a:t>http://</a:t>
            </a:r>
            <a:r>
              <a:rPr lang="pl-PL" sz="1600" u="sng" dirty="0" smtClean="0">
                <a:hlinkClick r:id="rId2"/>
              </a:rPr>
              <a:t>www.radioplus.pl/program-czytaj/1105/120604/zostan_bohaterem_wlasnego_szczescia</a:t>
            </a:r>
            <a:endParaRPr lang="pl-PL" sz="1600" u="sng" dirty="0" smtClean="0"/>
          </a:p>
          <a:p>
            <a:endParaRPr lang="pl-PL" sz="1600" dirty="0"/>
          </a:p>
          <a:p>
            <a:pPr marL="285750" indent="-285750">
              <a:buFontTx/>
              <a:buChar char="-"/>
            </a:pPr>
            <a:r>
              <a:rPr lang="pl-PL" sz="1600" dirty="0" smtClean="0"/>
              <a:t>Szkoły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hlinkClick r:id="rId3"/>
              </a:rPr>
              <a:t>http://</a:t>
            </a:r>
            <a:r>
              <a:rPr lang="pl-PL" sz="1600" dirty="0" smtClean="0">
                <a:hlinkClick r:id="rId3"/>
              </a:rPr>
              <a:t>www.zs20.webserwer.pl/news.php</a:t>
            </a:r>
            <a:endParaRPr lang="pl-PL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hlinkClick r:id="rId4"/>
              </a:rPr>
              <a:t>https://sp4-gorzow.edupage.org/news/#</a:t>
            </a:r>
            <a:r>
              <a:rPr lang="pl-PL" sz="1600" dirty="0" smtClean="0">
                <a:hlinkClick r:id="rId4"/>
              </a:rPr>
              <a:t>832</a:t>
            </a:r>
            <a:endParaRPr lang="pl-PL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hlinkClick r:id="rId5"/>
              </a:rPr>
              <a:t>http://</a:t>
            </a:r>
            <a:r>
              <a:rPr lang="pl-PL" sz="1600" dirty="0" smtClean="0">
                <a:hlinkClick r:id="rId5"/>
              </a:rPr>
              <a:t>www.szkolasportowa.pl/warsztaty-zostan-bohaterem-wlasnego-szczescia-dla</a:t>
            </a:r>
            <a:endParaRPr lang="pl-PL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600" dirty="0">
                <a:hlinkClick r:id="rId6"/>
              </a:rPr>
              <a:t>http://</a:t>
            </a:r>
            <a:r>
              <a:rPr lang="pl-PL" sz="1600" dirty="0" smtClean="0">
                <a:hlinkClick r:id="rId6"/>
              </a:rPr>
              <a:t>zsbgorzow.pl/zsb/2014-07-21-19-28-39/2014-07-21-19-29-01/1688-zostan-bohaterem-wlasnego-szczescia</a:t>
            </a:r>
            <a:endParaRPr lang="pl-PL" sz="1600" dirty="0" smtClean="0"/>
          </a:p>
        </p:txBody>
      </p:sp>
      <p:sp>
        <p:nvSpPr>
          <p:cNvPr id="7" name="pole tekstowe 6"/>
          <p:cNvSpPr txBox="1"/>
          <p:nvPr/>
        </p:nvSpPr>
        <p:spPr>
          <a:xfrm>
            <a:off x="5324475" y="7089462"/>
            <a:ext cx="4438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200" i="1" dirty="0" smtClean="0"/>
              <a:t>Dziękujemy, organizatorzy</a:t>
            </a:r>
            <a:endParaRPr lang="pl-PL" sz="1200" i="1" dirty="0"/>
          </a:p>
        </p:txBody>
      </p:sp>
    </p:spTree>
    <p:extLst>
      <p:ext uri="{BB962C8B-B14F-4D97-AF65-F5344CB8AC3E}">
        <p14:creationId xmlns:p14="http://schemas.microsoft.com/office/powerpoint/2010/main" val="63921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80975" y="151498"/>
            <a:ext cx="95821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3" name="Prostokąt 2"/>
          <p:cNvSpPr/>
          <p:nvPr/>
        </p:nvSpPr>
        <p:spPr>
          <a:xfrm>
            <a:off x="85726" y="580123"/>
            <a:ext cx="9994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B050"/>
                </a:solidFill>
              </a:rPr>
              <a:t>Warsztat motywacyjny „Zostań bohaterem własnego szczęścia”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1809750" y="1400175"/>
            <a:ext cx="527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     Cyfra warsztatu</a:t>
            </a:r>
            <a:endParaRPr lang="pl-PL" sz="20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028825" y="1688336"/>
            <a:ext cx="519112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0" b="1" dirty="0" smtClean="0"/>
              <a:t>544</a:t>
            </a:r>
          </a:p>
          <a:p>
            <a:pPr algn="ctr"/>
            <a:r>
              <a:rPr lang="pl-PL" sz="4400" b="1" dirty="0" smtClean="0"/>
              <a:t>=</a:t>
            </a:r>
            <a:endParaRPr lang="pl-PL" sz="44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714374" y="4038600"/>
            <a:ext cx="85153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                                    </a:t>
            </a:r>
            <a:r>
              <a:rPr lang="pl-PL" b="1" dirty="0" smtClean="0"/>
              <a:t>10</a:t>
            </a:r>
            <a:r>
              <a:rPr lang="pl-PL" dirty="0" smtClean="0"/>
              <a:t> ambasadorów szczęścia </a:t>
            </a:r>
          </a:p>
          <a:p>
            <a:r>
              <a:rPr lang="pl-PL" dirty="0" smtClean="0"/>
              <a:t>                                                          + </a:t>
            </a:r>
          </a:p>
          <a:p>
            <a:r>
              <a:rPr lang="pl-PL" dirty="0" smtClean="0"/>
              <a:t>                                       </a:t>
            </a:r>
            <a:r>
              <a:rPr lang="pl-PL" b="1" dirty="0" smtClean="0"/>
              <a:t>14</a:t>
            </a:r>
            <a:r>
              <a:rPr lang="pl-PL" dirty="0" smtClean="0"/>
              <a:t> szkół podstawowych</a:t>
            </a:r>
          </a:p>
          <a:p>
            <a:r>
              <a:rPr lang="pl-PL" dirty="0" smtClean="0"/>
              <a:t>                                                          +</a:t>
            </a:r>
          </a:p>
          <a:p>
            <a:r>
              <a:rPr lang="pl-PL" dirty="0" smtClean="0"/>
              <a:t>                                            </a:t>
            </a:r>
            <a:r>
              <a:rPr lang="pl-PL" b="1" dirty="0" smtClean="0"/>
              <a:t>13</a:t>
            </a:r>
            <a:r>
              <a:rPr lang="pl-PL" dirty="0" smtClean="0"/>
              <a:t> organizatorów</a:t>
            </a:r>
          </a:p>
          <a:p>
            <a:r>
              <a:rPr lang="pl-PL" dirty="0" smtClean="0"/>
              <a:t>                                                          +</a:t>
            </a:r>
          </a:p>
          <a:p>
            <a:r>
              <a:rPr lang="pl-PL" dirty="0" smtClean="0"/>
              <a:t>                                                </a:t>
            </a:r>
            <a:r>
              <a:rPr lang="pl-PL" b="1" dirty="0" smtClean="0"/>
              <a:t>2</a:t>
            </a:r>
            <a:r>
              <a:rPr lang="pl-PL" dirty="0" smtClean="0"/>
              <a:t> partnerów</a:t>
            </a:r>
          </a:p>
          <a:p>
            <a:r>
              <a:rPr lang="pl-PL" dirty="0" smtClean="0"/>
              <a:t>                                                          + </a:t>
            </a:r>
          </a:p>
          <a:p>
            <a:r>
              <a:rPr lang="pl-PL" dirty="0" smtClean="0"/>
              <a:t>                                     </a:t>
            </a:r>
            <a:r>
              <a:rPr lang="pl-PL" b="1" dirty="0" smtClean="0"/>
              <a:t>71</a:t>
            </a:r>
            <a:r>
              <a:rPr lang="pl-PL" dirty="0" smtClean="0"/>
              <a:t> dzieci przedszkolnych</a:t>
            </a:r>
          </a:p>
          <a:p>
            <a:r>
              <a:rPr lang="pl-PL" dirty="0" smtClean="0"/>
              <a:t>                                                          +</a:t>
            </a:r>
          </a:p>
          <a:p>
            <a:r>
              <a:rPr lang="pl-PL" dirty="0" smtClean="0"/>
              <a:t>                                            </a:t>
            </a:r>
            <a:r>
              <a:rPr lang="pl-PL" b="1" dirty="0" smtClean="0"/>
              <a:t>434</a:t>
            </a:r>
            <a:r>
              <a:rPr lang="pl-PL" dirty="0" smtClean="0"/>
              <a:t> uczestników</a:t>
            </a:r>
            <a:endParaRPr lang="pl-PL" dirty="0"/>
          </a:p>
        </p:txBody>
      </p:sp>
      <p:pic>
        <p:nvPicPr>
          <p:cNvPr id="7" name="Obraz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8" t="28780" r="29683" b="22725"/>
          <a:stretch/>
        </p:blipFill>
        <p:spPr bwMode="auto">
          <a:xfrm>
            <a:off x="8029573" y="1400175"/>
            <a:ext cx="1733551" cy="1382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025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3516214" y="3027119"/>
            <a:ext cx="3328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b="1" dirty="0" smtClean="0"/>
              <a:t>OTK </a:t>
            </a:r>
            <a:endParaRPr lang="pl-PL" sz="8800" b="1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1155" y="1987137"/>
            <a:ext cx="158510" cy="890093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959723" y="5309902"/>
            <a:ext cx="85725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        </a:t>
            </a:r>
          </a:p>
          <a:p>
            <a:pPr algn="ctr"/>
            <a:r>
              <a:rPr lang="pl-PL" dirty="0" smtClean="0"/>
              <a:t> </a:t>
            </a:r>
            <a:r>
              <a:rPr lang="pl-PL" sz="2100" b="1" dirty="0" smtClean="0">
                <a:solidFill>
                  <a:srgbClr val="00B050"/>
                </a:solidFill>
              </a:rPr>
              <a:t>Warsztat motywacyjny </a:t>
            </a:r>
            <a:r>
              <a:rPr lang="pl-PL" sz="2100" b="1" i="1" dirty="0" smtClean="0">
                <a:solidFill>
                  <a:srgbClr val="00B050"/>
                </a:solidFill>
              </a:rPr>
              <a:t>„Zostań bohaterem własnego szczęścia”</a:t>
            </a:r>
            <a:endParaRPr lang="pl-PL" sz="2100" b="1" i="1" dirty="0">
              <a:solidFill>
                <a:srgbClr val="00B050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123950" y="1355228"/>
            <a:ext cx="74295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/>
              <a:t>             </a:t>
            </a:r>
            <a:r>
              <a:rPr lang="pl-PL" sz="2100" b="1" dirty="0" smtClean="0">
                <a:solidFill>
                  <a:srgbClr val="FFFF00"/>
                </a:solidFill>
              </a:rPr>
              <a:t>Konkurs fotograficzny </a:t>
            </a:r>
            <a:r>
              <a:rPr lang="pl-PL" sz="2100" b="1" i="1" dirty="0" smtClean="0">
                <a:solidFill>
                  <a:srgbClr val="FFFF00"/>
                </a:solidFill>
              </a:rPr>
              <a:t>„Szczęście w obiektywie”</a:t>
            </a:r>
            <a:endParaRPr lang="pl-PL" sz="2100" b="1" i="1" dirty="0">
              <a:solidFill>
                <a:srgbClr val="FFFF00"/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417" y="3656480"/>
            <a:ext cx="1122434" cy="204079"/>
          </a:xfrm>
          <a:prstGeom prst="rect">
            <a:avLst/>
          </a:prstGeom>
        </p:spPr>
      </p:pic>
      <p:sp>
        <p:nvSpPr>
          <p:cNvPr id="13" name="pole tekstowe 12"/>
          <p:cNvSpPr txBox="1"/>
          <p:nvPr/>
        </p:nvSpPr>
        <p:spPr>
          <a:xfrm>
            <a:off x="6362416" y="3501289"/>
            <a:ext cx="35947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0070C0"/>
                </a:solidFill>
              </a:rPr>
              <a:t>        </a:t>
            </a:r>
            <a:r>
              <a:rPr lang="pl-PL" sz="2100" b="1" dirty="0" smtClean="0">
                <a:solidFill>
                  <a:srgbClr val="002060"/>
                </a:solidFill>
              </a:rPr>
              <a:t>Galeria </a:t>
            </a:r>
          </a:p>
          <a:p>
            <a:pPr algn="ctr"/>
            <a:r>
              <a:rPr lang="pl-PL" sz="2100" b="1" dirty="0" smtClean="0">
                <a:solidFill>
                  <a:srgbClr val="002060"/>
                </a:solidFill>
              </a:rPr>
              <a:t>       prac plastycznych</a:t>
            </a:r>
          </a:p>
          <a:p>
            <a:pPr algn="ctr"/>
            <a:r>
              <a:rPr lang="pl-PL" sz="2100" b="1" i="1" dirty="0" smtClean="0">
                <a:solidFill>
                  <a:srgbClr val="002060"/>
                </a:solidFill>
              </a:rPr>
              <a:t>      „Co </a:t>
            </a:r>
            <a:r>
              <a:rPr lang="pl-PL" sz="2100" b="1" i="1" dirty="0">
                <a:solidFill>
                  <a:srgbClr val="002060"/>
                </a:solidFill>
              </a:rPr>
              <a:t>to jest </a:t>
            </a:r>
            <a:r>
              <a:rPr lang="pl-PL" sz="2100" b="1" i="1" dirty="0" smtClean="0">
                <a:solidFill>
                  <a:srgbClr val="002060"/>
                </a:solidFill>
              </a:rPr>
              <a:t>szczęście</a:t>
            </a:r>
            <a:r>
              <a:rPr lang="pl-PL" sz="2100" b="1" i="1" dirty="0">
                <a:solidFill>
                  <a:srgbClr val="002060"/>
                </a:solidFill>
              </a:rPr>
              <a:t>?”</a:t>
            </a:r>
          </a:p>
          <a:p>
            <a:r>
              <a:rPr lang="pl-PL" b="1" dirty="0">
                <a:solidFill>
                  <a:srgbClr val="0070C0"/>
                </a:solidFill>
              </a:rPr>
              <a:t> </a:t>
            </a:r>
            <a:endParaRPr lang="pl-PL" dirty="0"/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796960" y="3656480"/>
            <a:ext cx="1093126" cy="198751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99848" y="3501289"/>
            <a:ext cx="32243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1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Audycja radiowa</a:t>
            </a:r>
          </a:p>
          <a:p>
            <a:r>
              <a:rPr lang="pl-PL" sz="21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„Co to jest szczęście?”</a:t>
            </a:r>
            <a:endParaRPr lang="pl-PL" sz="2100" b="1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166718" y="4568313"/>
            <a:ext cx="168423" cy="945764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390525" y="390501"/>
            <a:ext cx="9324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/>
              <a:t>P O M Y S Ł Y    </a:t>
            </a:r>
            <a:r>
              <a:rPr lang="pl-PL" sz="2200" b="1" dirty="0" smtClean="0"/>
              <a:t>Z </a:t>
            </a:r>
            <a:r>
              <a:rPr lang="pl-PL" sz="2200" b="1" dirty="0"/>
              <a:t>R E A L I Z O W A N E </a:t>
            </a:r>
            <a:r>
              <a:rPr lang="pl-PL" sz="2200" b="1" dirty="0" smtClean="0"/>
              <a:t>w </a:t>
            </a:r>
            <a:r>
              <a:rPr lang="pl-PL" sz="2200" b="1" dirty="0"/>
              <a:t>ramach gorzowskiego OTK </a:t>
            </a:r>
          </a:p>
        </p:txBody>
      </p:sp>
    </p:spTree>
    <p:extLst>
      <p:ext uri="{BB962C8B-B14F-4D97-AF65-F5344CB8AC3E}">
        <p14:creationId xmlns:p14="http://schemas.microsoft.com/office/powerpoint/2010/main" val="264480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6675" y="122923"/>
            <a:ext cx="97345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3" name="Prostokąt 2"/>
          <p:cNvSpPr/>
          <p:nvPr/>
        </p:nvSpPr>
        <p:spPr>
          <a:xfrm>
            <a:off x="66675" y="551548"/>
            <a:ext cx="96392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B050"/>
                </a:solidFill>
              </a:rPr>
              <a:t>Warsztat motywacyjny „Zostań bohaterem własnego szczęścia”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647950" y="1288965"/>
            <a:ext cx="4210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Uroczyste zakończenie</a:t>
            </a:r>
            <a:endParaRPr lang="pl-PL" sz="20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79356" y="1795278"/>
            <a:ext cx="9944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Organizatorzy mają nadzieję, że warsztat pozwoli </a:t>
            </a:r>
            <a:r>
              <a:rPr lang="pl-PL" dirty="0"/>
              <a:t>młodzieży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na </a:t>
            </a:r>
            <a:r>
              <a:rPr lang="pl-PL" dirty="0"/>
              <a:t>dokonanie świadomych wyborów edukacyjno-zawodowych.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Dziękujemy za wspólną zabawę, która mamy nadzieję na </a:t>
            </a:r>
            <a:r>
              <a:rPr lang="pl-PL" dirty="0"/>
              <a:t>długo zapadnie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ich </a:t>
            </a:r>
            <a:r>
              <a:rPr lang="pl-PL" dirty="0"/>
              <a:t>i naszej pamięci, a także stanie się inspiracją </a:t>
            </a:r>
            <a:r>
              <a:rPr lang="pl-PL" dirty="0" smtClean="0"/>
              <a:t>do </a:t>
            </a:r>
            <a:r>
              <a:rPr lang="pl-PL" dirty="0"/>
              <a:t>udzielenia odpowiedzi na tak postawione pytania, np. </a:t>
            </a:r>
            <a:r>
              <a:rPr lang="pl-PL" dirty="0" smtClean="0"/>
              <a:t>czym </a:t>
            </a:r>
            <a:r>
              <a:rPr lang="pl-PL" dirty="0"/>
              <a:t>jest </a:t>
            </a:r>
            <a:r>
              <a:rPr lang="pl-PL" dirty="0" smtClean="0"/>
              <a:t>szczęście?, </a:t>
            </a:r>
            <a:r>
              <a:rPr lang="pl-PL" dirty="0"/>
              <a:t>skąd pochodzi?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jak uruchamiać je </a:t>
            </a:r>
            <a:r>
              <a:rPr lang="pl-PL" dirty="0" smtClean="0"/>
              <a:t>w sobie</a:t>
            </a:r>
            <a:r>
              <a:rPr lang="pl-PL" dirty="0"/>
              <a:t>?.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77" y="3687225"/>
            <a:ext cx="2320838" cy="30956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581" y="3664176"/>
            <a:ext cx="2965488" cy="1971734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299026" y="5896034"/>
            <a:ext cx="3295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i="1" dirty="0" smtClean="0"/>
              <a:t>Każdy uczestnik warsztatu otrzymał lizaka ze złotą myślą dotyczącą szczęścia i informator dotyczący szkół ponadpodstawowych</a:t>
            </a:r>
            <a:endParaRPr lang="pl-PL" sz="1400" i="1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480" y="3664176"/>
            <a:ext cx="2316148" cy="311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2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42926" y="361950"/>
            <a:ext cx="8162924" cy="787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400" b="1" dirty="0" smtClean="0"/>
          </a:p>
          <a:p>
            <a:pPr algn="ctr"/>
            <a:r>
              <a:rPr lang="pl-PL" sz="2400" b="1" dirty="0" smtClean="0"/>
              <a:t>NIE </a:t>
            </a:r>
            <a:r>
              <a:rPr lang="pl-PL" sz="2400" b="1" dirty="0"/>
              <a:t>BYŁOBY WARSZTATU</a:t>
            </a:r>
          </a:p>
          <a:p>
            <a:pPr algn="ctr"/>
            <a:r>
              <a:rPr lang="pl-PL" sz="2400" b="1" dirty="0"/>
              <a:t>„Zostań bohaterem własnego szczęścia”</a:t>
            </a:r>
          </a:p>
          <a:p>
            <a:pPr algn="ctr"/>
            <a:endParaRPr lang="pl-PL" sz="2400" b="1" dirty="0"/>
          </a:p>
          <a:p>
            <a:pPr algn="ctr"/>
            <a:r>
              <a:rPr lang="pl-PL" sz="2400" b="1" dirty="0" smtClean="0"/>
              <a:t>bez obecności :</a:t>
            </a:r>
          </a:p>
          <a:p>
            <a:pPr algn="ctr"/>
            <a:endParaRPr lang="pl-PL" sz="2400" dirty="0" smtClean="0"/>
          </a:p>
          <a:p>
            <a:pPr algn="ctr"/>
            <a:endParaRPr lang="pl-PL" sz="800" dirty="0" smtClean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pl-PL" sz="2400" dirty="0" smtClean="0"/>
              <a:t>fantastycznej, pozytywnej i energicznej młodzieży</a:t>
            </a:r>
          </a:p>
          <a:p>
            <a:pPr algn="ctr"/>
            <a:endParaRPr lang="pl-PL" sz="2400" dirty="0" smtClean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pl-PL" sz="2400" dirty="0" smtClean="0"/>
              <a:t>zdolnych przedszkolaków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pl-PL" sz="2400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pl-PL" sz="2400" dirty="0"/>
              <a:t>p</a:t>
            </a:r>
            <a:r>
              <a:rPr lang="pl-PL" sz="2400" dirty="0" smtClean="0"/>
              <a:t>omocnych, otwartych nauczycieli </a:t>
            </a:r>
          </a:p>
          <a:p>
            <a:pPr algn="ctr"/>
            <a:endParaRPr lang="pl-PL" sz="2400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pl-PL" sz="2400" dirty="0" smtClean="0"/>
              <a:t>zaangażowanych partnerów 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pl-PL" sz="2400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pl-PL" sz="2400" dirty="0"/>
              <a:t>najszczęśliwszych Ambasadorów </a:t>
            </a:r>
            <a:r>
              <a:rPr lang="pl-PL" sz="2400" dirty="0" smtClean="0"/>
              <a:t>Szczęścia</a:t>
            </a:r>
          </a:p>
          <a:p>
            <a:pPr algn="ctr"/>
            <a:r>
              <a:rPr lang="pl-PL" sz="2400" dirty="0" smtClean="0"/>
              <a:t> </a:t>
            </a:r>
            <a:endParaRPr lang="pl-PL" sz="2400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pl-PL" sz="2400" dirty="0" smtClean="0"/>
              <a:t>lubiących wyzwania doradców zawodowych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pl-PL" sz="2400" dirty="0" smtClean="0"/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pl-PL" sz="2400" dirty="0"/>
          </a:p>
          <a:p>
            <a:pPr algn="ctr"/>
            <a:endParaRPr lang="pl-PL" sz="24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098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229350" y="6156959"/>
            <a:ext cx="2823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3200" dirty="0" smtClean="0"/>
              <a:t>Dziękujemy</a:t>
            </a:r>
            <a:endParaRPr lang="pl-PL" sz="32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14299" y="7244744"/>
            <a:ext cx="95726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smtClean="0"/>
              <a:t>Opracowała: Anetta Sidorowicz, Koordynator warsztatu i doradca zawodowy Centrum Informacji i </a:t>
            </a:r>
            <a:r>
              <a:rPr lang="pl-PL" sz="1000" dirty="0"/>
              <a:t>Planowania Kariery </a:t>
            </a:r>
            <a:r>
              <a:rPr lang="pl-PL" sz="1000" dirty="0" smtClean="0"/>
              <a:t>Zawodowej w </a:t>
            </a:r>
            <a:r>
              <a:rPr lang="pl-PL" sz="1000" dirty="0"/>
              <a:t>Gorzowie Wlkp.</a:t>
            </a:r>
          </a:p>
        </p:txBody>
      </p:sp>
    </p:spTree>
    <p:extLst>
      <p:ext uri="{BB962C8B-B14F-4D97-AF65-F5344CB8AC3E}">
        <p14:creationId xmlns:p14="http://schemas.microsoft.com/office/powerpoint/2010/main" val="269844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71476" y="285751"/>
            <a:ext cx="84105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</a:t>
            </a:r>
            <a:r>
              <a:rPr lang="pl-PL" sz="1000" dirty="0" smtClean="0"/>
              <a:t>E   w </a:t>
            </a:r>
            <a:r>
              <a:rPr lang="pl-PL" sz="1000" dirty="0"/>
              <a:t>ramach gorzowskiego OTK </a:t>
            </a:r>
          </a:p>
        </p:txBody>
      </p:sp>
      <p:sp>
        <p:nvSpPr>
          <p:cNvPr id="4" name="Prostokąt 3"/>
          <p:cNvSpPr/>
          <p:nvPr/>
        </p:nvSpPr>
        <p:spPr>
          <a:xfrm>
            <a:off x="847725" y="1034526"/>
            <a:ext cx="79883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/>
              <a:t>  </a:t>
            </a:r>
            <a:r>
              <a:rPr lang="pl-PL" sz="2400" b="1" dirty="0" smtClean="0">
                <a:solidFill>
                  <a:srgbClr val="FFFF00"/>
                </a:solidFill>
              </a:rPr>
              <a:t>Konkurs fotograficzny </a:t>
            </a:r>
            <a:r>
              <a:rPr lang="pl-PL" sz="2400" b="1" i="1" dirty="0" smtClean="0">
                <a:solidFill>
                  <a:srgbClr val="FFFF00"/>
                </a:solidFill>
              </a:rPr>
              <a:t>„Szczęście </a:t>
            </a:r>
            <a:r>
              <a:rPr lang="pl-PL" sz="2400" b="1" i="1" dirty="0">
                <a:solidFill>
                  <a:srgbClr val="FFFF00"/>
                </a:solidFill>
              </a:rPr>
              <a:t>w obiektywie</a:t>
            </a:r>
            <a:r>
              <a:rPr lang="pl-PL" sz="2400" b="1" i="1" dirty="0" smtClean="0">
                <a:solidFill>
                  <a:srgbClr val="FFFF00"/>
                </a:solidFill>
              </a:rPr>
              <a:t>” </a:t>
            </a:r>
            <a:endParaRPr lang="pl-PL" sz="2400" b="1" i="1" dirty="0">
              <a:solidFill>
                <a:srgbClr val="FFFF00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52450" y="4576111"/>
            <a:ext cx="80486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                                                        </a:t>
            </a:r>
          </a:p>
          <a:p>
            <a:r>
              <a:rPr lang="pl-PL" dirty="0"/>
              <a:t> </a:t>
            </a:r>
            <a:r>
              <a:rPr lang="pl-PL" dirty="0" smtClean="0"/>
              <a:t>                                                                                                                                    </a:t>
            </a:r>
          </a:p>
          <a:p>
            <a:r>
              <a:rPr lang="pl-PL" dirty="0"/>
              <a:t> </a:t>
            </a:r>
            <a:r>
              <a:rPr lang="pl-PL" dirty="0" smtClean="0"/>
              <a:t>                                                       regulamin konkursu</a:t>
            </a:r>
          </a:p>
          <a:p>
            <a:r>
              <a:rPr lang="pl-PL" dirty="0"/>
              <a:t> </a:t>
            </a:r>
            <a:r>
              <a:rPr lang="pl-PL" dirty="0" smtClean="0"/>
              <a:t> </a:t>
            </a:r>
          </a:p>
          <a:p>
            <a:r>
              <a:rPr lang="pl-PL" dirty="0" smtClean="0"/>
              <a:t> 2. Organizacja konkursu             karta zgłoszenia dla młodzieży</a:t>
            </a:r>
          </a:p>
          <a:p>
            <a:r>
              <a:rPr lang="pl-PL" sz="1200" dirty="0" smtClean="0"/>
              <a:t>              /niezbędne formalności/</a:t>
            </a:r>
          </a:p>
          <a:p>
            <a:r>
              <a:rPr lang="pl-PL" dirty="0"/>
              <a:t> </a:t>
            </a:r>
            <a:r>
              <a:rPr lang="pl-PL" dirty="0" smtClean="0"/>
              <a:t>                                                         </a:t>
            </a:r>
          </a:p>
          <a:p>
            <a:r>
              <a:rPr lang="pl-PL" dirty="0"/>
              <a:t> </a:t>
            </a:r>
            <a:r>
              <a:rPr lang="pl-PL" dirty="0" smtClean="0"/>
              <a:t>                                                       oświadczenie rodzica/opiekuna</a:t>
            </a:r>
            <a:endParaRPr lang="pl-PL" dirty="0"/>
          </a:p>
        </p:txBody>
      </p:sp>
      <p:cxnSp>
        <p:nvCxnSpPr>
          <p:cNvPr id="6" name="Łącznik prosty ze strzałką 5"/>
          <p:cNvCxnSpPr/>
          <p:nvPr/>
        </p:nvCxnSpPr>
        <p:spPr>
          <a:xfrm flipV="1">
            <a:off x="3360934" y="5340273"/>
            <a:ext cx="647504" cy="410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 flipV="1">
            <a:off x="3402309" y="5907762"/>
            <a:ext cx="628454" cy="10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/>
          <p:cNvCxnSpPr/>
          <p:nvPr/>
        </p:nvCxnSpPr>
        <p:spPr>
          <a:xfrm>
            <a:off x="3349822" y="6075202"/>
            <a:ext cx="669728" cy="378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285749" y="2822019"/>
            <a:ext cx="9710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    1. Cel             inspirowanie do </a:t>
            </a:r>
            <a:r>
              <a:rPr lang="pl-PL" dirty="0"/>
              <a:t>działań </a:t>
            </a:r>
            <a:r>
              <a:rPr lang="pl-PL" dirty="0" smtClean="0"/>
              <a:t>twórczych</a:t>
            </a:r>
          </a:p>
          <a:p>
            <a:r>
              <a:rPr lang="pl-PL" dirty="0"/>
              <a:t> </a:t>
            </a:r>
            <a:r>
              <a:rPr lang="pl-PL" dirty="0" smtClean="0"/>
              <a:t>                     </a:t>
            </a:r>
          </a:p>
          <a:p>
            <a:r>
              <a:rPr lang="pl-PL" dirty="0"/>
              <a:t> </a:t>
            </a:r>
            <a:r>
              <a:rPr lang="pl-PL" dirty="0" smtClean="0"/>
              <a:t>                         </a:t>
            </a:r>
          </a:p>
          <a:p>
            <a:r>
              <a:rPr lang="pl-PL" dirty="0"/>
              <a:t> </a:t>
            </a:r>
            <a:r>
              <a:rPr lang="pl-PL" dirty="0" smtClean="0"/>
              <a:t>                           wykorzystywanie </a:t>
            </a:r>
            <a:r>
              <a:rPr lang="pl-PL" dirty="0"/>
              <a:t>własnych </a:t>
            </a:r>
            <a:r>
              <a:rPr lang="pl-PL" dirty="0" smtClean="0"/>
              <a:t>zdolności </a:t>
            </a:r>
            <a:r>
              <a:rPr lang="pl-PL" dirty="0"/>
              <a:t>i </a:t>
            </a:r>
            <a:r>
              <a:rPr lang="pl-PL" dirty="0" smtClean="0"/>
              <a:t>pasji</a:t>
            </a:r>
            <a:endParaRPr lang="pl-PL" dirty="0"/>
          </a:p>
        </p:txBody>
      </p:sp>
      <p:cxnSp>
        <p:nvCxnSpPr>
          <p:cNvPr id="14" name="Łącznik prosty ze strzałką 13"/>
          <p:cNvCxnSpPr/>
          <p:nvPr/>
        </p:nvCxnSpPr>
        <p:spPr>
          <a:xfrm flipV="1">
            <a:off x="1400273" y="2411353"/>
            <a:ext cx="533302" cy="410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rostokąt 14"/>
          <p:cNvSpPr/>
          <p:nvPr/>
        </p:nvSpPr>
        <p:spPr>
          <a:xfrm>
            <a:off x="-3" y="1773190"/>
            <a:ext cx="10080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                             </a:t>
            </a:r>
          </a:p>
          <a:p>
            <a:r>
              <a:rPr lang="pl-PL" dirty="0"/>
              <a:t> </a:t>
            </a:r>
            <a:r>
              <a:rPr lang="pl-PL" dirty="0" smtClean="0"/>
              <a:t>                               zachęcenie </a:t>
            </a:r>
            <a:r>
              <a:rPr lang="pl-PL" dirty="0"/>
              <a:t>młodzieży do fotograficznej „interpretacji” </a:t>
            </a:r>
            <a:r>
              <a:rPr lang="pl-PL" dirty="0" smtClean="0"/>
              <a:t>hasła </a:t>
            </a:r>
            <a:r>
              <a:rPr lang="pl-PL" i="1" dirty="0" smtClean="0"/>
              <a:t>Szczęście</a:t>
            </a:r>
            <a:endParaRPr lang="pl-PL" dirty="0"/>
          </a:p>
        </p:txBody>
      </p:sp>
      <p:cxnSp>
        <p:nvCxnSpPr>
          <p:cNvPr id="16" name="Łącznik prosty ze strzałką 15"/>
          <p:cNvCxnSpPr/>
          <p:nvPr/>
        </p:nvCxnSpPr>
        <p:spPr>
          <a:xfrm flipV="1">
            <a:off x="1419323" y="3022122"/>
            <a:ext cx="628454" cy="10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>
            <a:off x="1389161" y="3266000"/>
            <a:ext cx="544414" cy="378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24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28625" y="142876"/>
            <a:ext cx="77723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3" name="Prostokąt 2"/>
          <p:cNvSpPr/>
          <p:nvPr/>
        </p:nvSpPr>
        <p:spPr>
          <a:xfrm>
            <a:off x="352425" y="647023"/>
            <a:ext cx="9086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FF00"/>
                </a:solidFill>
              </a:rPr>
              <a:t>Konkurs fotograficzny </a:t>
            </a:r>
            <a:r>
              <a:rPr lang="pl-PL" sz="2400" b="1" i="1" dirty="0" smtClean="0">
                <a:solidFill>
                  <a:srgbClr val="FFFF00"/>
                </a:solidFill>
              </a:rPr>
              <a:t>„Szczęście </a:t>
            </a:r>
            <a:r>
              <a:rPr lang="pl-PL" sz="2400" b="1" i="1" dirty="0">
                <a:solidFill>
                  <a:srgbClr val="FFFF00"/>
                </a:solidFill>
              </a:rPr>
              <a:t>w </a:t>
            </a:r>
            <a:r>
              <a:rPr lang="pl-PL" sz="2400" b="1" i="1" dirty="0" smtClean="0">
                <a:solidFill>
                  <a:srgbClr val="FFFF00"/>
                </a:solidFill>
              </a:rPr>
              <a:t>obiektywie” </a:t>
            </a:r>
          </a:p>
          <a:p>
            <a:pPr algn="ctr"/>
            <a:endParaRPr lang="pl-PL" sz="2400" b="1" i="1" dirty="0" smtClean="0">
              <a:solidFill>
                <a:srgbClr val="FFFF00"/>
              </a:solidFill>
            </a:endParaRPr>
          </a:p>
          <a:p>
            <a:pPr algn="ctr"/>
            <a:r>
              <a:rPr lang="pl-PL" sz="2400" b="1" i="1" dirty="0" smtClean="0">
                <a:solidFill>
                  <a:srgbClr val="FFFF00"/>
                </a:solidFill>
              </a:rPr>
              <a:t>F I N A Ł </a:t>
            </a:r>
            <a:endParaRPr lang="pl-PL" sz="2400" b="1" i="1" dirty="0">
              <a:solidFill>
                <a:srgbClr val="FFFF0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799" y="1947893"/>
            <a:ext cx="2830274" cy="299609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653509"/>
            <a:ext cx="3286986" cy="184803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386" y="2694606"/>
            <a:ext cx="3217827" cy="180693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12770" y="5238616"/>
            <a:ext cx="97154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         wyróżnienie </a:t>
            </a:r>
            <a:r>
              <a:rPr lang="pl-PL" dirty="0"/>
              <a:t>II                                </a:t>
            </a:r>
            <a:r>
              <a:rPr lang="pl-PL" b="1" dirty="0" smtClean="0">
                <a:solidFill>
                  <a:srgbClr val="FFFF00"/>
                </a:solidFill>
              </a:rPr>
              <a:t>wyróżnienie I</a:t>
            </a:r>
            <a:r>
              <a:rPr lang="pl-PL" dirty="0" smtClean="0"/>
              <a:t>                            wyróżnienie III</a:t>
            </a:r>
          </a:p>
          <a:p>
            <a:r>
              <a:rPr lang="pl-PL" dirty="0"/>
              <a:t> </a:t>
            </a:r>
            <a:r>
              <a:rPr lang="pl-PL" dirty="0" smtClean="0"/>
              <a:t>              uczeń                                         </a:t>
            </a:r>
            <a:r>
              <a:rPr lang="pl-PL" b="1" dirty="0" smtClean="0"/>
              <a:t>uczennica</a:t>
            </a:r>
            <a:r>
              <a:rPr lang="pl-PL" dirty="0" smtClean="0"/>
              <a:t>                                 </a:t>
            </a:r>
            <a:r>
              <a:rPr lang="pl-PL" dirty="0" err="1" smtClean="0"/>
              <a:t>uczennica</a:t>
            </a:r>
            <a:endParaRPr lang="pl-PL" dirty="0" smtClean="0"/>
          </a:p>
          <a:p>
            <a:endParaRPr lang="pl-PL" dirty="0" smtClean="0"/>
          </a:p>
          <a:p>
            <a:r>
              <a:rPr lang="pl-PL" sz="1400" dirty="0" smtClean="0"/>
              <a:t>       Szkoła </a:t>
            </a:r>
            <a:r>
              <a:rPr lang="pl-PL" sz="1400" dirty="0"/>
              <a:t>Podstawowa nr 15 </a:t>
            </a:r>
            <a:r>
              <a:rPr lang="pl-PL" sz="1400" dirty="0" smtClean="0"/>
              <a:t>                         </a:t>
            </a:r>
            <a:r>
              <a:rPr lang="pl-PL" sz="1400" b="1" dirty="0" smtClean="0"/>
              <a:t>Szkoła </a:t>
            </a:r>
            <a:r>
              <a:rPr lang="pl-PL" sz="1400" b="1" dirty="0"/>
              <a:t>Podstawowa nr 4</a:t>
            </a:r>
            <a:r>
              <a:rPr lang="pl-PL" sz="1400" dirty="0">
                <a:solidFill>
                  <a:srgbClr val="FFFF00"/>
                </a:solidFill>
              </a:rPr>
              <a:t>  </a:t>
            </a:r>
            <a:r>
              <a:rPr lang="pl-PL" sz="1400" dirty="0" smtClean="0">
                <a:solidFill>
                  <a:srgbClr val="FFFF00"/>
                </a:solidFill>
              </a:rPr>
              <a:t>                      </a:t>
            </a:r>
            <a:r>
              <a:rPr lang="pl-PL" sz="1400" dirty="0" smtClean="0"/>
              <a:t>Szkoła </a:t>
            </a:r>
            <a:r>
              <a:rPr lang="pl-PL" sz="1400" dirty="0"/>
              <a:t>Podstawowa nr </a:t>
            </a:r>
            <a:r>
              <a:rPr lang="pl-PL" sz="1400" dirty="0" smtClean="0"/>
              <a:t>1 </a:t>
            </a:r>
          </a:p>
          <a:p>
            <a:r>
              <a:rPr lang="pl-PL" sz="1400" dirty="0" smtClean="0"/>
              <a:t>           w  Gorzowie Wlkp.                                      </a:t>
            </a:r>
            <a:r>
              <a:rPr lang="pl-PL" sz="1400" b="1" dirty="0" smtClean="0"/>
              <a:t>w Gorzowie Wlkp.</a:t>
            </a:r>
            <a:r>
              <a:rPr lang="pl-PL" sz="1400" dirty="0" smtClean="0"/>
              <a:t>                              w Strzelcach Krajeńskich                                  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58020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23825" y="152400"/>
            <a:ext cx="96964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2056031"/>
            <a:ext cx="5589086" cy="419181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51" y="2056031"/>
            <a:ext cx="3143861" cy="419181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04800" y="78105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rgbClr val="FFFF00"/>
                </a:solidFill>
              </a:rPr>
              <a:t>Konkurs </a:t>
            </a:r>
            <a:r>
              <a:rPr lang="pl-PL" sz="2400" b="1" dirty="0" smtClean="0">
                <a:solidFill>
                  <a:srgbClr val="FFFF00"/>
                </a:solidFill>
              </a:rPr>
              <a:t>fotograficzny </a:t>
            </a:r>
            <a:r>
              <a:rPr lang="pl-PL" sz="2400" b="1" i="1" dirty="0" smtClean="0">
                <a:solidFill>
                  <a:srgbClr val="FFFF00"/>
                </a:solidFill>
              </a:rPr>
              <a:t>„Szczęście </a:t>
            </a:r>
            <a:r>
              <a:rPr lang="pl-PL" sz="2400" b="1" i="1" dirty="0">
                <a:solidFill>
                  <a:srgbClr val="FFFF00"/>
                </a:solidFill>
              </a:rPr>
              <a:t>w obiektywie”</a:t>
            </a:r>
          </a:p>
          <a:p>
            <a:pPr algn="ctr"/>
            <a:r>
              <a:rPr lang="pl-PL" sz="2400" b="1" i="1" dirty="0">
                <a:solidFill>
                  <a:srgbClr val="FFFF00"/>
                </a:solidFill>
              </a:rPr>
              <a:t>       </a:t>
            </a:r>
            <a:endParaRPr lang="pl-PL" sz="2400" b="1" i="1" dirty="0" smtClean="0">
              <a:solidFill>
                <a:srgbClr val="FFFF00"/>
              </a:solidFill>
            </a:endParaRPr>
          </a:p>
          <a:p>
            <a:pPr algn="ctr"/>
            <a:r>
              <a:rPr lang="pl-PL" sz="2400" b="1" i="1" dirty="0" smtClean="0">
                <a:solidFill>
                  <a:srgbClr val="FFFF00"/>
                </a:solidFill>
              </a:rPr>
              <a:t> </a:t>
            </a:r>
            <a:r>
              <a:rPr lang="pl-PL" sz="2000" b="1" i="1" dirty="0" smtClean="0"/>
              <a:t>dyplomy, puchary, nagrody… dla wyróżnionych</a:t>
            </a:r>
            <a:endParaRPr lang="pl-PL" sz="2000" b="1" i="1" dirty="0"/>
          </a:p>
        </p:txBody>
      </p:sp>
      <p:sp>
        <p:nvSpPr>
          <p:cNvPr id="6" name="Prostokąt 5"/>
          <p:cNvSpPr/>
          <p:nvPr/>
        </p:nvSpPr>
        <p:spPr>
          <a:xfrm>
            <a:off x="466724" y="5543549"/>
            <a:ext cx="95497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l-PL" dirty="0" smtClean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l-PL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Nagrodzonym </a:t>
            </a:r>
            <a:r>
              <a:rPr lang="pl-PL" sz="1200" dirty="0">
                <a:ea typeface="Calibri" panose="020F0502020204030204" pitchFamily="34" charset="0"/>
                <a:cs typeface="Times New Roman" panose="02020603050405020304" pitchFamily="18" charset="0"/>
              </a:rPr>
              <a:t>gratulujemy!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1200" dirty="0">
                <a:ea typeface="Calibri" panose="020F0502020204030204" pitchFamily="34" charset="0"/>
                <a:cs typeface="Times New Roman" panose="02020603050405020304" pitchFamily="18" charset="0"/>
              </a:rPr>
              <a:t>Wszystkim uczestnikom konkursu serdecznie dziękujemy za aktywny udział życząc wielu sukcesów </a:t>
            </a:r>
            <a:r>
              <a:rPr lang="pl-PL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fotograficznych</a:t>
            </a:r>
            <a:endParaRPr lang="pl-PL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82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09575" y="266700"/>
            <a:ext cx="75533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3" name="Prostokąt 2"/>
          <p:cNvSpPr/>
          <p:nvPr/>
        </p:nvSpPr>
        <p:spPr>
          <a:xfrm>
            <a:off x="476250" y="1381125"/>
            <a:ext cx="8620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                       </a:t>
            </a:r>
            <a:r>
              <a:rPr lang="pl-PL" sz="2400" b="1" dirty="0" smtClean="0">
                <a:solidFill>
                  <a:schemeClr val="tx2">
                    <a:lumMod val="10000"/>
                  </a:schemeClr>
                </a:solidFill>
              </a:rPr>
              <a:t>Audycja radiowa </a:t>
            </a:r>
            <a:r>
              <a:rPr lang="pl-PL" sz="2400" b="1" i="1" dirty="0" smtClean="0">
                <a:solidFill>
                  <a:schemeClr val="tx2">
                    <a:lumMod val="10000"/>
                  </a:schemeClr>
                </a:solidFill>
              </a:rPr>
              <a:t>„Co </a:t>
            </a:r>
            <a:r>
              <a:rPr lang="pl-PL" sz="2400" b="1" i="1" dirty="0">
                <a:solidFill>
                  <a:schemeClr val="tx2">
                    <a:lumMod val="10000"/>
                  </a:schemeClr>
                </a:solidFill>
              </a:rPr>
              <a:t>to jest szczęście</a:t>
            </a:r>
            <a:r>
              <a:rPr lang="pl-PL" sz="2400" b="1" i="1" dirty="0" smtClean="0">
                <a:solidFill>
                  <a:schemeClr val="tx2">
                    <a:lumMod val="10000"/>
                  </a:schemeClr>
                </a:solidFill>
              </a:rPr>
              <a:t>?”</a:t>
            </a:r>
            <a:endParaRPr lang="pl-PL" sz="2400" b="1" i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714375" y="2314574"/>
            <a:ext cx="93662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l-PL" dirty="0" smtClean="0"/>
              <a:t>Jaki cel?     - zdefiniowanie </a:t>
            </a:r>
            <a:r>
              <a:rPr lang="pl-PL" dirty="0"/>
              <a:t>pojęcia </a:t>
            </a:r>
            <a:r>
              <a:rPr lang="pl-PL" b="1" dirty="0"/>
              <a:t>szczęścia</a:t>
            </a:r>
            <a:r>
              <a:rPr lang="pl-PL" dirty="0"/>
              <a:t> </a:t>
            </a:r>
            <a:r>
              <a:rPr lang="pl-PL" dirty="0" smtClean="0"/>
              <a:t>w interpretacji dzieci</a:t>
            </a:r>
          </a:p>
          <a:p>
            <a:endParaRPr lang="pl-PL" dirty="0" smtClean="0"/>
          </a:p>
          <a:p>
            <a:r>
              <a:rPr lang="pl-PL" dirty="0" smtClean="0"/>
              <a:t>2.   Kto mówi? - przedszkolaki z grupy „Kangurki” z Przedszkola </a:t>
            </a:r>
            <a:r>
              <a:rPr lang="pl-PL" dirty="0"/>
              <a:t>Miejskiego nr 6 </a:t>
            </a:r>
            <a:endParaRPr lang="pl-PL" dirty="0" smtClean="0"/>
          </a:p>
          <a:p>
            <a:r>
              <a:rPr lang="pl-PL" dirty="0"/>
              <a:t> </a:t>
            </a:r>
            <a:r>
              <a:rPr lang="pl-PL" dirty="0" smtClean="0"/>
              <a:t>                           w </a:t>
            </a:r>
            <a:r>
              <a:rPr lang="pl-PL" dirty="0"/>
              <a:t>Gorzowie </a:t>
            </a:r>
            <a:r>
              <a:rPr lang="pl-PL" dirty="0" smtClean="0"/>
              <a:t>Wielkopolskim</a:t>
            </a:r>
          </a:p>
          <a:p>
            <a:endParaRPr lang="pl-PL" dirty="0"/>
          </a:p>
          <a:p>
            <a:pPr marL="342900" indent="-342900">
              <a:buAutoNum type="arabicPeriod" startAt="3"/>
            </a:pPr>
            <a:r>
              <a:rPr lang="pl-PL" dirty="0" smtClean="0"/>
              <a:t>Kto nagrał i zmontował?  - Agnieszka Moskaluk, dziennikarka </a:t>
            </a:r>
            <a:r>
              <a:rPr lang="pl-PL" dirty="0"/>
              <a:t>Radia Plus </a:t>
            </a:r>
            <a:r>
              <a:rPr lang="pl-PL" dirty="0" smtClean="0"/>
              <a:t>Gorzów</a:t>
            </a:r>
          </a:p>
          <a:p>
            <a:pPr marL="342900" indent="-342900">
              <a:buAutoNum type="arabicPeriod" startAt="3"/>
            </a:pPr>
            <a:endParaRPr lang="pl-PL" dirty="0" smtClean="0"/>
          </a:p>
          <a:p>
            <a:pPr marL="342900" indent="-342900">
              <a:buAutoNum type="arabicPeriod" startAt="3"/>
            </a:pPr>
            <a:endParaRPr lang="pl-PL" dirty="0"/>
          </a:p>
          <a:p>
            <a:pPr marL="342900" indent="-342900">
              <a:buAutoNum type="arabicPeriod" startAt="3"/>
            </a:pPr>
            <a:r>
              <a:rPr lang="pl-PL" sz="2400" b="1" dirty="0" smtClean="0">
                <a:solidFill>
                  <a:srgbClr val="FF0000"/>
                </a:solidFill>
              </a:rPr>
              <a:t>Nagranie:  </a:t>
            </a:r>
            <a:r>
              <a:rPr lang="pl-PL" sz="2400" b="1" dirty="0" smtClean="0">
                <a:solidFill>
                  <a:srgbClr val="002060"/>
                </a:solidFill>
              </a:rPr>
              <a:t>tutaj posłuchaj</a:t>
            </a:r>
            <a:endParaRPr lang="pl-PL" sz="2400" b="1" dirty="0">
              <a:solidFill>
                <a:srgbClr val="002060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311" y="4563638"/>
            <a:ext cx="1541064" cy="2054752"/>
          </a:xfrm>
          <a:prstGeom prst="rect">
            <a:avLst/>
          </a:prstGeom>
        </p:spPr>
      </p:pic>
      <p:pic>
        <p:nvPicPr>
          <p:cNvPr id="6" name="F3F687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0739" y="4478477"/>
            <a:ext cx="609600" cy="609600"/>
          </a:xfrm>
          <a:prstGeom prst="rect">
            <a:avLst/>
          </a:prstGeom>
        </p:spPr>
      </p:pic>
      <p:pic>
        <p:nvPicPr>
          <p:cNvPr id="7" name="Obraz 6" descr="Znalezione obrazy dla zapytania Przedszkole -  Gorzów, ul. Drzymały logo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3119" b="-20001"/>
          <a:stretch/>
        </p:blipFill>
        <p:spPr bwMode="auto">
          <a:xfrm>
            <a:off x="5643164" y="3154927"/>
            <a:ext cx="514350" cy="498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514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-98424" y="743039"/>
            <a:ext cx="93091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2060"/>
                </a:solidFill>
              </a:rPr>
              <a:t>Galeria </a:t>
            </a:r>
            <a:r>
              <a:rPr lang="pl-PL" sz="2400" b="1" dirty="0">
                <a:solidFill>
                  <a:srgbClr val="002060"/>
                </a:solidFill>
              </a:rPr>
              <a:t>prac </a:t>
            </a:r>
            <a:r>
              <a:rPr lang="pl-PL" sz="2400" b="1" dirty="0" smtClean="0">
                <a:solidFill>
                  <a:srgbClr val="002060"/>
                </a:solidFill>
              </a:rPr>
              <a:t>plastycznych </a:t>
            </a:r>
            <a:r>
              <a:rPr lang="pl-PL" sz="2400" b="1" i="1" dirty="0" smtClean="0">
                <a:solidFill>
                  <a:srgbClr val="002060"/>
                </a:solidFill>
              </a:rPr>
              <a:t>„Co </a:t>
            </a:r>
            <a:r>
              <a:rPr lang="pl-PL" sz="2400" b="1" i="1" dirty="0">
                <a:solidFill>
                  <a:srgbClr val="002060"/>
                </a:solidFill>
              </a:rPr>
              <a:t>to jest szczęście</a:t>
            </a:r>
            <a:r>
              <a:rPr lang="pl-PL" sz="2400" b="1" i="1" dirty="0" smtClean="0">
                <a:solidFill>
                  <a:srgbClr val="002060"/>
                </a:solidFill>
              </a:rPr>
              <a:t>?”</a:t>
            </a:r>
          </a:p>
          <a:p>
            <a:pPr algn="ctr"/>
            <a:endParaRPr lang="pl-PL" i="1" dirty="0"/>
          </a:p>
          <a:p>
            <a:pPr algn="ctr"/>
            <a:r>
              <a:rPr lang="pl-PL" sz="2000" b="1" i="1" dirty="0" smtClean="0"/>
              <a:t>      Efekty interpretacji szczęścia </a:t>
            </a:r>
            <a:r>
              <a:rPr lang="pl-PL" sz="2000" b="1" i="1" dirty="0"/>
              <a:t>przez dzieci </a:t>
            </a:r>
            <a:r>
              <a:rPr lang="pl-PL" sz="2000" b="1" i="1" dirty="0" smtClean="0"/>
              <a:t>przedszkolne poprzez obraz</a:t>
            </a:r>
            <a:endParaRPr lang="pl-PL" sz="2000" b="1" i="1" dirty="0"/>
          </a:p>
        </p:txBody>
      </p:sp>
      <p:sp>
        <p:nvSpPr>
          <p:cNvPr id="3" name="Prostokąt 2"/>
          <p:cNvSpPr/>
          <p:nvPr/>
        </p:nvSpPr>
        <p:spPr>
          <a:xfrm>
            <a:off x="282575" y="161024"/>
            <a:ext cx="8204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91" y="4376809"/>
            <a:ext cx="3409441" cy="226691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47" y="4432158"/>
            <a:ext cx="3409440" cy="226691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28" y="1935330"/>
            <a:ext cx="3363940" cy="223666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32181" y="6762350"/>
            <a:ext cx="3365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Przedszkole nr 4 „Bajkowa Kraina”  </a:t>
            </a:r>
            <a:r>
              <a:rPr lang="pl-PL" sz="1000" dirty="0" smtClean="0"/>
              <a:t>w </a:t>
            </a:r>
            <a:r>
              <a:rPr lang="pl-PL" sz="1000" dirty="0"/>
              <a:t>Międzyrzeczu</a:t>
            </a:r>
            <a:endParaRPr lang="pl-PL" sz="1000" dirty="0">
              <a:effectLst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6143775" y="6685405"/>
            <a:ext cx="3847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Niepubliczne </a:t>
            </a:r>
            <a:r>
              <a:rPr lang="pl-PL" sz="1000" dirty="0" smtClean="0"/>
              <a:t>Przedszkole prowadzone </a:t>
            </a:r>
            <a:r>
              <a:rPr lang="pl-PL" sz="1000" dirty="0"/>
              <a:t>przez Stowarzyszenie</a:t>
            </a:r>
          </a:p>
          <a:p>
            <a:r>
              <a:rPr lang="pl-PL" sz="1000" dirty="0"/>
              <a:t> </a:t>
            </a:r>
            <a:r>
              <a:rPr lang="pl-PL" sz="1000" dirty="0" smtClean="0"/>
              <a:t>     Przyjaciół </a:t>
            </a:r>
            <a:r>
              <a:rPr lang="pl-PL" sz="1000" dirty="0"/>
              <a:t>Szkoły Podstawowej </a:t>
            </a:r>
            <a:r>
              <a:rPr lang="pl-PL" sz="1000" dirty="0" smtClean="0"/>
              <a:t> </a:t>
            </a:r>
            <a:r>
              <a:rPr lang="pl-PL" sz="1000" dirty="0"/>
              <a:t>w Lubnie „PROMYK”</a:t>
            </a:r>
            <a:endParaRPr lang="pl-PL" sz="1000" dirty="0">
              <a:effectLst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015898" y="4171992"/>
            <a:ext cx="2209800" cy="409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Przedszkole Gminne w Lubiszynie    </a:t>
            </a:r>
          </a:p>
          <a:p>
            <a:r>
              <a:rPr lang="pl-PL" sz="1000" dirty="0"/>
              <a:t>            </a:t>
            </a:r>
            <a:r>
              <a:rPr lang="pl-PL" sz="1000" dirty="0" smtClean="0"/>
              <a:t>    </a:t>
            </a:r>
            <a:r>
              <a:rPr lang="pl-PL" sz="1000" dirty="0"/>
              <a:t>z Filią w Baczynie</a:t>
            </a:r>
            <a:endParaRPr lang="pl-PL" sz="1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564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19076" y="189598"/>
            <a:ext cx="90011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/>
              <a:t>P O M Y S Ł Y    Z R E A L I Z O W A N E   w ramach gorzowskiego OTK </a:t>
            </a:r>
          </a:p>
        </p:txBody>
      </p:sp>
      <p:sp>
        <p:nvSpPr>
          <p:cNvPr id="3" name="Prostokąt 2"/>
          <p:cNvSpPr/>
          <p:nvPr/>
        </p:nvSpPr>
        <p:spPr>
          <a:xfrm>
            <a:off x="85726" y="675373"/>
            <a:ext cx="98615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400" b="1" dirty="0" smtClean="0">
              <a:solidFill>
                <a:srgbClr val="00B050"/>
              </a:solidFill>
            </a:endParaRPr>
          </a:p>
          <a:p>
            <a:r>
              <a:rPr lang="pl-PL" sz="2400" b="1" dirty="0" smtClean="0">
                <a:solidFill>
                  <a:srgbClr val="00B050"/>
                </a:solidFill>
              </a:rPr>
              <a:t>Warsztat </a:t>
            </a:r>
            <a:r>
              <a:rPr lang="pl-PL" sz="2400" b="1" dirty="0">
                <a:solidFill>
                  <a:srgbClr val="00B050"/>
                </a:solidFill>
              </a:rPr>
              <a:t>motywacyjny </a:t>
            </a:r>
            <a:r>
              <a:rPr lang="pl-PL" sz="2400" b="1" i="1" dirty="0">
                <a:solidFill>
                  <a:srgbClr val="00B050"/>
                </a:solidFill>
              </a:rPr>
              <a:t>„Zostań bohaterem własnego szczęścia”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19076" y="1506370"/>
            <a:ext cx="923924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u="sng" dirty="0" smtClean="0"/>
              <a:t>Cel </a:t>
            </a:r>
          </a:p>
          <a:p>
            <a:pPr algn="just"/>
            <a:endParaRPr lang="pl-PL" b="1" u="sng" dirty="0" smtClean="0"/>
          </a:p>
          <a:p>
            <a:pPr algn="just"/>
            <a:r>
              <a:rPr lang="pl-PL" dirty="0" smtClean="0"/>
              <a:t>spotkanie </a:t>
            </a:r>
            <a:r>
              <a:rPr lang="pl-PL" dirty="0"/>
              <a:t>uczniów z ludźmi z regionu, </a:t>
            </a:r>
            <a:r>
              <a:rPr lang="pl-PL" dirty="0" smtClean="0"/>
              <a:t>którzy na </a:t>
            </a:r>
            <a:r>
              <a:rPr lang="pl-PL" dirty="0"/>
              <a:t>co dzień wykonują </a:t>
            </a:r>
            <a:r>
              <a:rPr lang="pl-PL" dirty="0" smtClean="0"/>
              <a:t>ciekawe zawody </a:t>
            </a:r>
            <a:r>
              <a:rPr lang="pl-PL" dirty="0"/>
              <a:t>z pasją i zaangażowaniem. Poprzez </a:t>
            </a:r>
            <a:r>
              <a:rPr lang="pl-PL" dirty="0" smtClean="0"/>
              <a:t>uczestnictwo w warsztacie uczniowie mieli </a:t>
            </a:r>
            <a:r>
              <a:rPr lang="pl-PL" dirty="0"/>
              <a:t>możliwość </a:t>
            </a:r>
            <a:r>
              <a:rPr lang="pl-PL" dirty="0" smtClean="0"/>
              <a:t>poznania nie </a:t>
            </a:r>
            <a:r>
              <a:rPr lang="pl-PL" dirty="0"/>
              <a:t>tylko </a:t>
            </a:r>
            <a:r>
              <a:rPr lang="pl-PL" dirty="0" smtClean="0"/>
              <a:t>świata </a:t>
            </a:r>
            <a:r>
              <a:rPr lang="pl-PL" dirty="0"/>
              <a:t>wybranych zawodów (</a:t>
            </a:r>
            <a:r>
              <a:rPr lang="pl-PL" dirty="0" smtClean="0"/>
              <a:t>np. fotograf, płetwonurek, strażak), </a:t>
            </a:r>
            <a:r>
              <a:rPr lang="pl-PL" dirty="0"/>
              <a:t>ale przede </a:t>
            </a:r>
            <a:r>
              <a:rPr lang="pl-PL" dirty="0" smtClean="0"/>
              <a:t>wszystkim ich </a:t>
            </a:r>
            <a:r>
              <a:rPr lang="pl-PL" dirty="0"/>
              <a:t>przedstawicieli, którzy swoją wiedzą i doświadczeniem </a:t>
            </a:r>
            <a:r>
              <a:rPr lang="pl-PL" dirty="0" smtClean="0"/>
              <a:t> inspirowali i motywowali </a:t>
            </a:r>
            <a:r>
              <a:rPr lang="pl-PL" dirty="0"/>
              <a:t>do działania </a:t>
            </a:r>
            <a:r>
              <a:rPr lang="pl-PL" dirty="0" smtClean="0"/>
              <a:t>i </a:t>
            </a:r>
            <a:r>
              <a:rPr lang="pl-PL" dirty="0"/>
              <a:t>dbania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 własne </a:t>
            </a:r>
            <a:r>
              <a:rPr lang="pl-PL" dirty="0"/>
              <a:t>szczęście. </a:t>
            </a:r>
            <a:endParaRPr lang="pl-PL" dirty="0" smtClean="0"/>
          </a:p>
          <a:p>
            <a:pPr algn="just"/>
            <a:endParaRPr lang="pl-PL" dirty="0"/>
          </a:p>
          <a:p>
            <a:pPr algn="just"/>
            <a:r>
              <a:rPr lang="pl-PL" dirty="0" smtClean="0"/>
              <a:t>W </a:t>
            </a:r>
            <a:r>
              <a:rPr lang="pl-PL" dirty="0"/>
              <a:t>ramach warsztatu </a:t>
            </a:r>
            <a:r>
              <a:rPr lang="pl-PL" dirty="0" smtClean="0"/>
              <a:t>zostały </a:t>
            </a:r>
            <a:r>
              <a:rPr lang="pl-PL" dirty="0"/>
              <a:t>zaprezentowane sylwetki zawodowe prelegentów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oparciu o swoje sukcesy oraz ich wpływ na zawodowe/osobiste szczęście.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celu uzyskania interakcji pomiędzy uczestnikami a prelegentami podczas warsztatu </a:t>
            </a:r>
            <a:r>
              <a:rPr lang="pl-PL" dirty="0" smtClean="0"/>
              <a:t>zostały przeprowadzone </a:t>
            </a:r>
            <a:r>
              <a:rPr lang="pl-PL" dirty="0"/>
              <a:t>ciekawe ćwiczenia, w których </a:t>
            </a:r>
            <a:r>
              <a:rPr lang="pl-PL" dirty="0" smtClean="0"/>
              <a:t>młodzież bardzo </a:t>
            </a:r>
            <a:r>
              <a:rPr lang="pl-PL" dirty="0"/>
              <a:t>chętnie  </a:t>
            </a:r>
            <a:r>
              <a:rPr lang="pl-PL" dirty="0" smtClean="0"/>
              <a:t>brała czynny </a:t>
            </a:r>
            <a:r>
              <a:rPr lang="pl-PL" dirty="0"/>
              <a:t>udział. </a:t>
            </a:r>
            <a:endParaRPr lang="pl-PL" dirty="0" smtClean="0"/>
          </a:p>
          <a:p>
            <a:pPr algn="just"/>
            <a:endParaRPr lang="pl-PL" dirty="0" smtClean="0"/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7" t="35267" r="4817" b="18213"/>
          <a:stretch/>
        </p:blipFill>
        <p:spPr>
          <a:xfrm>
            <a:off x="4719638" y="5240995"/>
            <a:ext cx="3910095" cy="1651465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016500" y="6892460"/>
            <a:ext cx="34480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00" dirty="0" smtClean="0"/>
              <a:t>Ambasadorowie szczęścia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337429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1343</TotalTime>
  <Words>2727</Words>
  <Application>Microsoft Office PowerPoint</Application>
  <PresentationFormat>Niestandardowy</PresentationFormat>
  <Paragraphs>403</Paragraphs>
  <Slides>32</Slides>
  <Notes>2</Notes>
  <HiddenSlides>0</HiddenSlides>
  <MMClips>3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42" baseType="lpstr">
      <vt:lpstr>Arial</vt:lpstr>
      <vt:lpstr>Arial Narrow</vt:lpstr>
      <vt:lpstr>Arial Unicode MS</vt:lpstr>
      <vt:lpstr>Calibri</vt:lpstr>
      <vt:lpstr>Century Gothic</vt:lpstr>
      <vt:lpstr>Tahoma</vt:lpstr>
      <vt:lpstr>Times New Roman</vt:lpstr>
      <vt:lpstr>Wingdings</vt:lpstr>
      <vt:lpstr>Wingdings 3</vt:lpstr>
      <vt:lpstr>Jon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OTK 2018</dc:title>
  <dc:creator>Anetta Sidorowicz</dc:creator>
  <cp:lastModifiedBy>Marek Jęczmieńczuk</cp:lastModifiedBy>
  <cp:revision>124</cp:revision>
  <dcterms:created xsi:type="dcterms:W3CDTF">2012-10-23T09:54:57Z</dcterms:created>
  <dcterms:modified xsi:type="dcterms:W3CDTF">2020-08-20T22:22:40Z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